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1" r:id="rId2"/>
    <p:sldMasterId id="2147483682" r:id="rId3"/>
  </p:sldMasterIdLst>
  <p:notesMasterIdLst>
    <p:notesMasterId r:id="rId36"/>
  </p:notesMasterIdLst>
  <p:sldIdLst>
    <p:sldId id="282" r:id="rId4"/>
    <p:sldId id="258" r:id="rId5"/>
    <p:sldId id="276" r:id="rId6"/>
    <p:sldId id="319" r:id="rId7"/>
    <p:sldId id="321" r:id="rId8"/>
    <p:sldId id="320" r:id="rId9"/>
    <p:sldId id="322" r:id="rId10"/>
    <p:sldId id="323" r:id="rId11"/>
    <p:sldId id="324" r:id="rId12"/>
    <p:sldId id="325" r:id="rId13"/>
    <p:sldId id="326" r:id="rId14"/>
    <p:sldId id="327" r:id="rId15"/>
    <p:sldId id="342" r:id="rId16"/>
    <p:sldId id="328" r:id="rId17"/>
    <p:sldId id="329" r:id="rId18"/>
    <p:sldId id="343" r:id="rId19"/>
    <p:sldId id="344" r:id="rId20"/>
    <p:sldId id="345" r:id="rId21"/>
    <p:sldId id="346" r:id="rId22"/>
    <p:sldId id="347" r:id="rId23"/>
    <p:sldId id="331" r:id="rId24"/>
    <p:sldId id="333" r:id="rId25"/>
    <p:sldId id="335" r:id="rId26"/>
    <p:sldId id="339" r:id="rId27"/>
    <p:sldId id="299" r:id="rId28"/>
    <p:sldId id="340" r:id="rId29"/>
    <p:sldId id="341" r:id="rId30"/>
    <p:sldId id="302" r:id="rId31"/>
    <p:sldId id="336" r:id="rId32"/>
    <p:sldId id="337" r:id="rId33"/>
    <p:sldId id="287" r:id="rId34"/>
    <p:sldId id="275"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454" autoAdjust="0"/>
  </p:normalViewPr>
  <p:slideViewPr>
    <p:cSldViewPr>
      <p:cViewPr varScale="1">
        <p:scale>
          <a:sx n="47" d="100"/>
          <a:sy n="47" d="100"/>
        </p:scale>
        <p:origin x="2046"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8" Type="http://schemas.openxmlformats.org/officeDocument/2006/relationships/slide" Target="slides/slide5.xml"/><Relationship Id="rId3" Type="http://schemas.openxmlformats.org/officeDocument/2006/relationships/slideMaster" Target="slideMasters/slideMaster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C2D5A2-2648-441D-886E-FBFCFEE2564D}" type="doc">
      <dgm:prSet loTypeId="urn:microsoft.com/office/officeart/2005/8/layout/cycle1" loCatId="cycle" qsTypeId="urn:microsoft.com/office/officeart/2005/8/quickstyle/3d3" qsCatId="3D" csTypeId="urn:microsoft.com/office/officeart/2005/8/colors/colorful1" csCatId="colorful" phldr="1"/>
      <dgm:spPr/>
      <dgm:t>
        <a:bodyPr/>
        <a:lstStyle/>
        <a:p>
          <a:endParaRPr lang="en-US"/>
        </a:p>
      </dgm:t>
    </dgm:pt>
    <dgm:pt modelId="{C9D7C41B-2458-4E10-B0CD-B096FE381CD0}">
      <dgm:prSet phldrT="[Text]"/>
      <dgm:spPr/>
      <dgm:t>
        <a:bodyPr/>
        <a:lstStyle/>
        <a:p>
          <a:r>
            <a:rPr lang="en-US" dirty="0"/>
            <a:t>Understand</a:t>
          </a:r>
        </a:p>
      </dgm:t>
    </dgm:pt>
    <dgm:pt modelId="{0A0C60C5-C706-48B9-995E-A488798C9F2E}" type="parTrans" cxnId="{FEAEDDCB-069D-4C53-B611-89EFDF3272D6}">
      <dgm:prSet/>
      <dgm:spPr/>
      <dgm:t>
        <a:bodyPr/>
        <a:lstStyle/>
        <a:p>
          <a:endParaRPr lang="en-US"/>
        </a:p>
      </dgm:t>
    </dgm:pt>
    <dgm:pt modelId="{2A8DDC20-F70F-473B-9F8E-AB194C4E21A2}" type="sibTrans" cxnId="{FEAEDDCB-069D-4C53-B611-89EFDF3272D6}">
      <dgm:prSet/>
      <dgm:spPr/>
      <dgm:t>
        <a:bodyPr/>
        <a:lstStyle/>
        <a:p>
          <a:endParaRPr lang="en-US"/>
        </a:p>
      </dgm:t>
    </dgm:pt>
    <dgm:pt modelId="{0373D090-4C6D-4D20-A0CD-5842F2A3B967}">
      <dgm:prSet phldrT="[Text]"/>
      <dgm:spPr/>
      <dgm:t>
        <a:bodyPr/>
        <a:lstStyle/>
        <a:p>
          <a:r>
            <a:rPr lang="en-US" dirty="0"/>
            <a:t>Inform</a:t>
          </a:r>
        </a:p>
      </dgm:t>
    </dgm:pt>
    <dgm:pt modelId="{DE3A3E21-8F40-42F4-B853-446B551963C0}" type="parTrans" cxnId="{C447140E-16E0-4944-8480-0C16AFC9F2EA}">
      <dgm:prSet/>
      <dgm:spPr/>
      <dgm:t>
        <a:bodyPr/>
        <a:lstStyle/>
        <a:p>
          <a:endParaRPr lang="en-US"/>
        </a:p>
      </dgm:t>
    </dgm:pt>
    <dgm:pt modelId="{9F150001-DB0C-406F-9A3F-57A28CE6770D}" type="sibTrans" cxnId="{C447140E-16E0-4944-8480-0C16AFC9F2EA}">
      <dgm:prSet/>
      <dgm:spPr/>
      <dgm:t>
        <a:bodyPr/>
        <a:lstStyle/>
        <a:p>
          <a:endParaRPr lang="en-US"/>
        </a:p>
      </dgm:t>
    </dgm:pt>
    <dgm:pt modelId="{14EB3EA9-D4F0-4B47-AB62-EABAD72DFE4A}">
      <dgm:prSet phldrT="[Text]"/>
      <dgm:spPr/>
      <dgm:t>
        <a:bodyPr/>
        <a:lstStyle/>
        <a:p>
          <a:r>
            <a:rPr lang="en-US" dirty="0"/>
            <a:t>Limitations</a:t>
          </a:r>
        </a:p>
      </dgm:t>
    </dgm:pt>
    <dgm:pt modelId="{D5EF5B8F-E2B2-4EAB-8B7E-E5357546671C}" type="parTrans" cxnId="{6F87C2AD-5B02-41D8-8EE4-39A59B1BA48C}">
      <dgm:prSet/>
      <dgm:spPr/>
      <dgm:t>
        <a:bodyPr/>
        <a:lstStyle/>
        <a:p>
          <a:endParaRPr lang="en-US"/>
        </a:p>
      </dgm:t>
    </dgm:pt>
    <dgm:pt modelId="{397A921E-02C0-4A34-B61F-E808010A8BE2}" type="sibTrans" cxnId="{6F87C2AD-5B02-41D8-8EE4-39A59B1BA48C}">
      <dgm:prSet/>
      <dgm:spPr/>
      <dgm:t>
        <a:bodyPr/>
        <a:lstStyle/>
        <a:p>
          <a:endParaRPr lang="en-US"/>
        </a:p>
      </dgm:t>
    </dgm:pt>
    <dgm:pt modelId="{5BDBC498-A2B6-4254-BE47-090F0729E8F8}">
      <dgm:prSet phldrT="[Text]"/>
      <dgm:spPr/>
      <dgm:t>
        <a:bodyPr/>
        <a:lstStyle/>
        <a:p>
          <a:r>
            <a:rPr lang="en-US" dirty="0"/>
            <a:t>Monitor</a:t>
          </a:r>
        </a:p>
      </dgm:t>
    </dgm:pt>
    <dgm:pt modelId="{ADFEF54D-244D-461E-B730-89ECCA20F6B0}" type="parTrans" cxnId="{5D91D1C3-2414-4CCA-A34C-592CF98B02C1}">
      <dgm:prSet/>
      <dgm:spPr/>
      <dgm:t>
        <a:bodyPr/>
        <a:lstStyle/>
        <a:p>
          <a:endParaRPr lang="en-US"/>
        </a:p>
      </dgm:t>
    </dgm:pt>
    <dgm:pt modelId="{8B2557B0-EA9E-4044-8F24-7BD0DD1CDA47}" type="sibTrans" cxnId="{5D91D1C3-2414-4CCA-A34C-592CF98B02C1}">
      <dgm:prSet/>
      <dgm:spPr/>
      <dgm:t>
        <a:bodyPr/>
        <a:lstStyle/>
        <a:p>
          <a:endParaRPr lang="en-US"/>
        </a:p>
      </dgm:t>
    </dgm:pt>
    <dgm:pt modelId="{7AD44568-F12E-4516-A34B-218396103CE2}" type="pres">
      <dgm:prSet presAssocID="{FCC2D5A2-2648-441D-886E-FBFCFEE2564D}" presName="cycle" presStyleCnt="0">
        <dgm:presLayoutVars>
          <dgm:dir/>
          <dgm:resizeHandles val="exact"/>
        </dgm:presLayoutVars>
      </dgm:prSet>
      <dgm:spPr/>
      <dgm:t>
        <a:bodyPr/>
        <a:lstStyle/>
        <a:p>
          <a:endParaRPr lang="en-US"/>
        </a:p>
      </dgm:t>
    </dgm:pt>
    <dgm:pt modelId="{BEBF08FB-385A-43D8-B420-64A3AAAD7358}" type="pres">
      <dgm:prSet presAssocID="{C9D7C41B-2458-4E10-B0CD-B096FE381CD0}" presName="dummy" presStyleCnt="0"/>
      <dgm:spPr/>
    </dgm:pt>
    <dgm:pt modelId="{203CF8CD-E385-4216-A519-06CD9D747BE6}" type="pres">
      <dgm:prSet presAssocID="{C9D7C41B-2458-4E10-B0CD-B096FE381CD0}" presName="node" presStyleLbl="revTx" presStyleIdx="0" presStyleCnt="4">
        <dgm:presLayoutVars>
          <dgm:bulletEnabled val="1"/>
        </dgm:presLayoutVars>
      </dgm:prSet>
      <dgm:spPr/>
      <dgm:t>
        <a:bodyPr/>
        <a:lstStyle/>
        <a:p>
          <a:endParaRPr lang="en-US"/>
        </a:p>
      </dgm:t>
    </dgm:pt>
    <dgm:pt modelId="{E4E99182-7810-485D-847B-84AC2032BE89}" type="pres">
      <dgm:prSet presAssocID="{2A8DDC20-F70F-473B-9F8E-AB194C4E21A2}" presName="sibTrans" presStyleLbl="node1" presStyleIdx="0" presStyleCnt="4"/>
      <dgm:spPr/>
      <dgm:t>
        <a:bodyPr/>
        <a:lstStyle/>
        <a:p>
          <a:endParaRPr lang="en-US"/>
        </a:p>
      </dgm:t>
    </dgm:pt>
    <dgm:pt modelId="{1E78247B-BCC3-4CDE-AF1F-AAF325037514}" type="pres">
      <dgm:prSet presAssocID="{0373D090-4C6D-4D20-A0CD-5842F2A3B967}" presName="dummy" presStyleCnt="0"/>
      <dgm:spPr/>
    </dgm:pt>
    <dgm:pt modelId="{DB3C95C6-132D-4D03-916C-6A2E15EDBC75}" type="pres">
      <dgm:prSet presAssocID="{0373D090-4C6D-4D20-A0CD-5842F2A3B967}" presName="node" presStyleLbl="revTx" presStyleIdx="1" presStyleCnt="4">
        <dgm:presLayoutVars>
          <dgm:bulletEnabled val="1"/>
        </dgm:presLayoutVars>
      </dgm:prSet>
      <dgm:spPr/>
      <dgm:t>
        <a:bodyPr/>
        <a:lstStyle/>
        <a:p>
          <a:endParaRPr lang="en-US"/>
        </a:p>
      </dgm:t>
    </dgm:pt>
    <dgm:pt modelId="{695AD7B6-8693-49C8-A6A3-10FA9D26045F}" type="pres">
      <dgm:prSet presAssocID="{9F150001-DB0C-406F-9A3F-57A28CE6770D}" presName="sibTrans" presStyleLbl="node1" presStyleIdx="1" presStyleCnt="4"/>
      <dgm:spPr/>
      <dgm:t>
        <a:bodyPr/>
        <a:lstStyle/>
        <a:p>
          <a:endParaRPr lang="en-US"/>
        </a:p>
      </dgm:t>
    </dgm:pt>
    <dgm:pt modelId="{EB76DEBF-397D-455F-8ADC-8CCED1830A99}" type="pres">
      <dgm:prSet presAssocID="{14EB3EA9-D4F0-4B47-AB62-EABAD72DFE4A}" presName="dummy" presStyleCnt="0"/>
      <dgm:spPr/>
    </dgm:pt>
    <dgm:pt modelId="{23011174-8D9A-4182-86C8-1DF75B59DE28}" type="pres">
      <dgm:prSet presAssocID="{14EB3EA9-D4F0-4B47-AB62-EABAD72DFE4A}" presName="node" presStyleLbl="revTx" presStyleIdx="2" presStyleCnt="4">
        <dgm:presLayoutVars>
          <dgm:bulletEnabled val="1"/>
        </dgm:presLayoutVars>
      </dgm:prSet>
      <dgm:spPr/>
      <dgm:t>
        <a:bodyPr/>
        <a:lstStyle/>
        <a:p>
          <a:endParaRPr lang="en-US"/>
        </a:p>
      </dgm:t>
    </dgm:pt>
    <dgm:pt modelId="{C4A1B6D8-E1A9-4E5D-88B2-67D5CA1BF43E}" type="pres">
      <dgm:prSet presAssocID="{397A921E-02C0-4A34-B61F-E808010A8BE2}" presName="sibTrans" presStyleLbl="node1" presStyleIdx="2" presStyleCnt="4"/>
      <dgm:spPr/>
      <dgm:t>
        <a:bodyPr/>
        <a:lstStyle/>
        <a:p>
          <a:endParaRPr lang="en-US"/>
        </a:p>
      </dgm:t>
    </dgm:pt>
    <dgm:pt modelId="{490D168D-BEC4-4E33-802F-6ECC7E30FF07}" type="pres">
      <dgm:prSet presAssocID="{5BDBC498-A2B6-4254-BE47-090F0729E8F8}" presName="dummy" presStyleCnt="0"/>
      <dgm:spPr/>
    </dgm:pt>
    <dgm:pt modelId="{43764AAE-3CB5-427D-8D34-9BEF7F699D17}" type="pres">
      <dgm:prSet presAssocID="{5BDBC498-A2B6-4254-BE47-090F0729E8F8}" presName="node" presStyleLbl="revTx" presStyleIdx="3" presStyleCnt="4">
        <dgm:presLayoutVars>
          <dgm:bulletEnabled val="1"/>
        </dgm:presLayoutVars>
      </dgm:prSet>
      <dgm:spPr/>
      <dgm:t>
        <a:bodyPr/>
        <a:lstStyle/>
        <a:p>
          <a:endParaRPr lang="en-US"/>
        </a:p>
      </dgm:t>
    </dgm:pt>
    <dgm:pt modelId="{D15EFBE0-5E71-43D6-8BEF-A4E514CD43F5}" type="pres">
      <dgm:prSet presAssocID="{8B2557B0-EA9E-4044-8F24-7BD0DD1CDA47}" presName="sibTrans" presStyleLbl="node1" presStyleIdx="3" presStyleCnt="4"/>
      <dgm:spPr/>
      <dgm:t>
        <a:bodyPr/>
        <a:lstStyle/>
        <a:p>
          <a:endParaRPr lang="en-US"/>
        </a:p>
      </dgm:t>
    </dgm:pt>
  </dgm:ptLst>
  <dgm:cxnLst>
    <dgm:cxn modelId="{FEAEDDCB-069D-4C53-B611-89EFDF3272D6}" srcId="{FCC2D5A2-2648-441D-886E-FBFCFEE2564D}" destId="{C9D7C41B-2458-4E10-B0CD-B096FE381CD0}" srcOrd="0" destOrd="0" parTransId="{0A0C60C5-C706-48B9-995E-A488798C9F2E}" sibTransId="{2A8DDC20-F70F-473B-9F8E-AB194C4E21A2}"/>
    <dgm:cxn modelId="{52190B54-3B6C-41E2-B7E2-7B40DF4BAFD8}" type="presOf" srcId="{9F150001-DB0C-406F-9A3F-57A28CE6770D}" destId="{695AD7B6-8693-49C8-A6A3-10FA9D26045F}" srcOrd="0" destOrd="0" presId="urn:microsoft.com/office/officeart/2005/8/layout/cycle1"/>
    <dgm:cxn modelId="{5D111555-CE41-41EF-9B3C-2EC75DB9AFDA}" type="presOf" srcId="{5BDBC498-A2B6-4254-BE47-090F0729E8F8}" destId="{43764AAE-3CB5-427D-8D34-9BEF7F699D17}" srcOrd="0" destOrd="0" presId="urn:microsoft.com/office/officeart/2005/8/layout/cycle1"/>
    <dgm:cxn modelId="{CCB81922-20DE-4A73-B667-7B019CBED8EC}" type="presOf" srcId="{397A921E-02C0-4A34-B61F-E808010A8BE2}" destId="{C4A1B6D8-E1A9-4E5D-88B2-67D5CA1BF43E}" srcOrd="0" destOrd="0" presId="urn:microsoft.com/office/officeart/2005/8/layout/cycle1"/>
    <dgm:cxn modelId="{D2B69E6C-74B3-482E-B363-B2455864A7CB}" type="presOf" srcId="{8B2557B0-EA9E-4044-8F24-7BD0DD1CDA47}" destId="{D15EFBE0-5E71-43D6-8BEF-A4E514CD43F5}" srcOrd="0" destOrd="0" presId="urn:microsoft.com/office/officeart/2005/8/layout/cycle1"/>
    <dgm:cxn modelId="{8002C93C-5ECC-4BD6-B3F9-119D2D07A505}" type="presOf" srcId="{14EB3EA9-D4F0-4B47-AB62-EABAD72DFE4A}" destId="{23011174-8D9A-4182-86C8-1DF75B59DE28}" srcOrd="0" destOrd="0" presId="urn:microsoft.com/office/officeart/2005/8/layout/cycle1"/>
    <dgm:cxn modelId="{C447140E-16E0-4944-8480-0C16AFC9F2EA}" srcId="{FCC2D5A2-2648-441D-886E-FBFCFEE2564D}" destId="{0373D090-4C6D-4D20-A0CD-5842F2A3B967}" srcOrd="1" destOrd="0" parTransId="{DE3A3E21-8F40-42F4-B853-446B551963C0}" sibTransId="{9F150001-DB0C-406F-9A3F-57A28CE6770D}"/>
    <dgm:cxn modelId="{6F87C2AD-5B02-41D8-8EE4-39A59B1BA48C}" srcId="{FCC2D5A2-2648-441D-886E-FBFCFEE2564D}" destId="{14EB3EA9-D4F0-4B47-AB62-EABAD72DFE4A}" srcOrd="2" destOrd="0" parTransId="{D5EF5B8F-E2B2-4EAB-8B7E-E5357546671C}" sibTransId="{397A921E-02C0-4A34-B61F-E808010A8BE2}"/>
    <dgm:cxn modelId="{1FCF5187-5B60-47BB-BA26-BF0E4070F2BE}" type="presOf" srcId="{C9D7C41B-2458-4E10-B0CD-B096FE381CD0}" destId="{203CF8CD-E385-4216-A519-06CD9D747BE6}" srcOrd="0" destOrd="0" presId="urn:microsoft.com/office/officeart/2005/8/layout/cycle1"/>
    <dgm:cxn modelId="{1EAEE478-E101-44A7-9B14-FAA0BE39B38B}" type="presOf" srcId="{0373D090-4C6D-4D20-A0CD-5842F2A3B967}" destId="{DB3C95C6-132D-4D03-916C-6A2E15EDBC75}" srcOrd="0" destOrd="0" presId="urn:microsoft.com/office/officeart/2005/8/layout/cycle1"/>
    <dgm:cxn modelId="{A0FC0312-B40C-45F1-908B-2E4FC859F997}" type="presOf" srcId="{FCC2D5A2-2648-441D-886E-FBFCFEE2564D}" destId="{7AD44568-F12E-4516-A34B-218396103CE2}" srcOrd="0" destOrd="0" presId="urn:microsoft.com/office/officeart/2005/8/layout/cycle1"/>
    <dgm:cxn modelId="{A8E0B17E-9BA0-485C-94B0-8A695C632ACC}" type="presOf" srcId="{2A8DDC20-F70F-473B-9F8E-AB194C4E21A2}" destId="{E4E99182-7810-485D-847B-84AC2032BE89}" srcOrd="0" destOrd="0" presId="urn:microsoft.com/office/officeart/2005/8/layout/cycle1"/>
    <dgm:cxn modelId="{5D91D1C3-2414-4CCA-A34C-592CF98B02C1}" srcId="{FCC2D5A2-2648-441D-886E-FBFCFEE2564D}" destId="{5BDBC498-A2B6-4254-BE47-090F0729E8F8}" srcOrd="3" destOrd="0" parTransId="{ADFEF54D-244D-461E-B730-89ECCA20F6B0}" sibTransId="{8B2557B0-EA9E-4044-8F24-7BD0DD1CDA47}"/>
    <dgm:cxn modelId="{F80960A4-4ED9-47FA-A1FF-B666B57289E8}" type="presParOf" srcId="{7AD44568-F12E-4516-A34B-218396103CE2}" destId="{BEBF08FB-385A-43D8-B420-64A3AAAD7358}" srcOrd="0" destOrd="0" presId="urn:microsoft.com/office/officeart/2005/8/layout/cycle1"/>
    <dgm:cxn modelId="{133803CC-D0FA-4BCD-A997-0DEEB39978BB}" type="presParOf" srcId="{7AD44568-F12E-4516-A34B-218396103CE2}" destId="{203CF8CD-E385-4216-A519-06CD9D747BE6}" srcOrd="1" destOrd="0" presId="urn:microsoft.com/office/officeart/2005/8/layout/cycle1"/>
    <dgm:cxn modelId="{690D3E38-273F-4170-B692-195FC6F2F8F0}" type="presParOf" srcId="{7AD44568-F12E-4516-A34B-218396103CE2}" destId="{E4E99182-7810-485D-847B-84AC2032BE89}" srcOrd="2" destOrd="0" presId="urn:microsoft.com/office/officeart/2005/8/layout/cycle1"/>
    <dgm:cxn modelId="{E509181D-C372-4521-B5B6-526B66757116}" type="presParOf" srcId="{7AD44568-F12E-4516-A34B-218396103CE2}" destId="{1E78247B-BCC3-4CDE-AF1F-AAF325037514}" srcOrd="3" destOrd="0" presId="urn:microsoft.com/office/officeart/2005/8/layout/cycle1"/>
    <dgm:cxn modelId="{D4AF7F89-BE8A-49E1-A5B0-0AC31D4621F2}" type="presParOf" srcId="{7AD44568-F12E-4516-A34B-218396103CE2}" destId="{DB3C95C6-132D-4D03-916C-6A2E15EDBC75}" srcOrd="4" destOrd="0" presId="urn:microsoft.com/office/officeart/2005/8/layout/cycle1"/>
    <dgm:cxn modelId="{1CC7FAC0-0FBC-491F-8F19-FD243A6637B3}" type="presParOf" srcId="{7AD44568-F12E-4516-A34B-218396103CE2}" destId="{695AD7B6-8693-49C8-A6A3-10FA9D26045F}" srcOrd="5" destOrd="0" presId="urn:microsoft.com/office/officeart/2005/8/layout/cycle1"/>
    <dgm:cxn modelId="{5AF30A80-660A-4EDF-A7E0-05ADA6380EFF}" type="presParOf" srcId="{7AD44568-F12E-4516-A34B-218396103CE2}" destId="{EB76DEBF-397D-455F-8ADC-8CCED1830A99}" srcOrd="6" destOrd="0" presId="urn:microsoft.com/office/officeart/2005/8/layout/cycle1"/>
    <dgm:cxn modelId="{7FF41EB3-AB83-418F-BF96-7FD9AEDD317C}" type="presParOf" srcId="{7AD44568-F12E-4516-A34B-218396103CE2}" destId="{23011174-8D9A-4182-86C8-1DF75B59DE28}" srcOrd="7" destOrd="0" presId="urn:microsoft.com/office/officeart/2005/8/layout/cycle1"/>
    <dgm:cxn modelId="{991BAE63-B6B3-4B99-B06F-8D142E106A87}" type="presParOf" srcId="{7AD44568-F12E-4516-A34B-218396103CE2}" destId="{C4A1B6D8-E1A9-4E5D-88B2-67D5CA1BF43E}" srcOrd="8" destOrd="0" presId="urn:microsoft.com/office/officeart/2005/8/layout/cycle1"/>
    <dgm:cxn modelId="{B7B41EE2-55CB-4202-96F4-93473137A004}" type="presParOf" srcId="{7AD44568-F12E-4516-A34B-218396103CE2}" destId="{490D168D-BEC4-4E33-802F-6ECC7E30FF07}" srcOrd="9" destOrd="0" presId="urn:microsoft.com/office/officeart/2005/8/layout/cycle1"/>
    <dgm:cxn modelId="{F8D2387A-16CB-4598-B91C-B133AD1D68E8}" type="presParOf" srcId="{7AD44568-F12E-4516-A34B-218396103CE2}" destId="{43764AAE-3CB5-427D-8D34-9BEF7F699D17}" srcOrd="10" destOrd="0" presId="urn:microsoft.com/office/officeart/2005/8/layout/cycle1"/>
    <dgm:cxn modelId="{1C0067A4-D2FD-4439-9736-766FE6BF7756}" type="presParOf" srcId="{7AD44568-F12E-4516-A34B-218396103CE2}" destId="{D15EFBE0-5E71-43D6-8BEF-A4E514CD43F5}"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CF8CD-E385-4216-A519-06CD9D747BE6}">
      <dsp:nvSpPr>
        <dsp:cNvPr id="0" name=""/>
        <dsp:cNvSpPr/>
      </dsp:nvSpPr>
      <dsp:spPr>
        <a:xfrm>
          <a:off x="3106432"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Understand</a:t>
          </a:r>
        </a:p>
      </dsp:txBody>
      <dsp:txXfrm>
        <a:off x="3106432" y="101858"/>
        <a:ext cx="1616608" cy="1616608"/>
      </dsp:txXfrm>
    </dsp:sp>
    <dsp:sp modelId="{E4E99182-7810-485D-847B-84AC2032BE89}">
      <dsp:nvSpPr>
        <dsp:cNvPr id="0" name=""/>
        <dsp:cNvSpPr/>
      </dsp:nvSpPr>
      <dsp:spPr>
        <a:xfrm>
          <a:off x="261243" y="407"/>
          <a:ext cx="4563247" cy="4563247"/>
        </a:xfrm>
        <a:prstGeom prst="circularArrow">
          <a:avLst>
            <a:gd name="adj1" fmla="val 6908"/>
            <a:gd name="adj2" fmla="val 465840"/>
            <a:gd name="adj3" fmla="val 547362"/>
            <a:gd name="adj4" fmla="val 20586798"/>
            <a:gd name="adj5" fmla="val 806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B3C95C6-132D-4D03-916C-6A2E15EDBC75}">
      <dsp:nvSpPr>
        <dsp:cNvPr id="0" name=""/>
        <dsp:cNvSpPr/>
      </dsp:nvSpPr>
      <dsp:spPr>
        <a:xfrm>
          <a:off x="3106432"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Inform</a:t>
          </a:r>
        </a:p>
      </dsp:txBody>
      <dsp:txXfrm>
        <a:off x="3106432" y="2845595"/>
        <a:ext cx="1616608" cy="1616608"/>
      </dsp:txXfrm>
    </dsp:sp>
    <dsp:sp modelId="{695AD7B6-8693-49C8-A6A3-10FA9D26045F}">
      <dsp:nvSpPr>
        <dsp:cNvPr id="0" name=""/>
        <dsp:cNvSpPr/>
      </dsp:nvSpPr>
      <dsp:spPr>
        <a:xfrm>
          <a:off x="261243" y="407"/>
          <a:ext cx="4563247" cy="4563247"/>
        </a:xfrm>
        <a:prstGeom prst="circularArrow">
          <a:avLst>
            <a:gd name="adj1" fmla="val 6908"/>
            <a:gd name="adj2" fmla="val 465840"/>
            <a:gd name="adj3" fmla="val 5947362"/>
            <a:gd name="adj4" fmla="val 4386798"/>
            <a:gd name="adj5" fmla="val 806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23011174-8D9A-4182-86C8-1DF75B59DE28}">
      <dsp:nvSpPr>
        <dsp:cNvPr id="0" name=""/>
        <dsp:cNvSpPr/>
      </dsp:nvSpPr>
      <dsp:spPr>
        <a:xfrm>
          <a:off x="362694"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Limitations</a:t>
          </a:r>
        </a:p>
      </dsp:txBody>
      <dsp:txXfrm>
        <a:off x="362694" y="2845595"/>
        <a:ext cx="1616608" cy="1616608"/>
      </dsp:txXfrm>
    </dsp:sp>
    <dsp:sp modelId="{C4A1B6D8-E1A9-4E5D-88B2-67D5CA1BF43E}">
      <dsp:nvSpPr>
        <dsp:cNvPr id="0" name=""/>
        <dsp:cNvSpPr/>
      </dsp:nvSpPr>
      <dsp:spPr>
        <a:xfrm>
          <a:off x="261243" y="407"/>
          <a:ext cx="4563247" cy="4563247"/>
        </a:xfrm>
        <a:prstGeom prst="circularArrow">
          <a:avLst>
            <a:gd name="adj1" fmla="val 6908"/>
            <a:gd name="adj2" fmla="val 465840"/>
            <a:gd name="adj3" fmla="val 11347362"/>
            <a:gd name="adj4" fmla="val 9786798"/>
            <a:gd name="adj5" fmla="val 806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3764AAE-3CB5-427D-8D34-9BEF7F699D17}">
      <dsp:nvSpPr>
        <dsp:cNvPr id="0" name=""/>
        <dsp:cNvSpPr/>
      </dsp:nvSpPr>
      <dsp:spPr>
        <a:xfrm>
          <a:off x="362694"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Monitor</a:t>
          </a:r>
        </a:p>
      </dsp:txBody>
      <dsp:txXfrm>
        <a:off x="362694" y="101858"/>
        <a:ext cx="1616608" cy="1616608"/>
      </dsp:txXfrm>
    </dsp:sp>
    <dsp:sp modelId="{D15EFBE0-5E71-43D6-8BEF-A4E514CD43F5}">
      <dsp:nvSpPr>
        <dsp:cNvPr id="0" name=""/>
        <dsp:cNvSpPr/>
      </dsp:nvSpPr>
      <dsp:spPr>
        <a:xfrm>
          <a:off x="261243" y="407"/>
          <a:ext cx="4563247" cy="4563247"/>
        </a:xfrm>
        <a:prstGeom prst="circularArrow">
          <a:avLst>
            <a:gd name="adj1" fmla="val 6908"/>
            <a:gd name="adj2" fmla="val 465840"/>
            <a:gd name="adj3" fmla="val 16747362"/>
            <a:gd name="adj4" fmla="val 15186798"/>
            <a:gd name="adj5" fmla="val 8060"/>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CD7AC6-8690-49F4-B667-7E888A4204C1}" type="datetimeFigureOut">
              <a:rPr lang="en-US" smtClean="0"/>
              <a:t>10/4/2017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0EFB6F-2E6B-49DF-B9D1-FCCC23D65BEF}" type="slidenum">
              <a:rPr lang="en-US" smtClean="0"/>
              <a:t>‹#›</a:t>
            </a:fld>
            <a:endParaRPr lang="en-US"/>
          </a:p>
        </p:txBody>
      </p:sp>
    </p:spTree>
    <p:extLst>
      <p:ext uri="{BB962C8B-B14F-4D97-AF65-F5344CB8AC3E}">
        <p14:creationId xmlns:p14="http://schemas.microsoft.com/office/powerpoint/2010/main" val="3268850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training is designed to provide facility supervisors</a:t>
            </a:r>
            <a:r>
              <a:rPr lang="en-US" baseline="0" dirty="0"/>
              <a:t> and leaders and front line staff with an overview of the new Self-Administration </a:t>
            </a:r>
            <a:r>
              <a:rPr lang="en-US" baseline="0"/>
              <a:t>of Medication </a:t>
            </a:r>
            <a:r>
              <a:rPr lang="en-US" baseline="0" dirty="0"/>
              <a:t>regulations</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575494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nurse should monitor the resident for side effects, signs</a:t>
            </a:r>
            <a:r>
              <a:rPr lang="en-US" baseline="0" dirty="0"/>
              <a:t> resident is not properly taking medications and all staff to verify that the medications are secure.</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19</a:t>
            </a:fld>
            <a:endParaRPr lang="en-US"/>
          </a:p>
        </p:txBody>
      </p:sp>
    </p:spTree>
    <p:extLst>
      <p:ext uri="{BB962C8B-B14F-4D97-AF65-F5344CB8AC3E}">
        <p14:creationId xmlns:p14="http://schemas.microsoft.com/office/powerpoint/2010/main" val="3634557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important</a:t>
            </a:r>
            <a:r>
              <a:rPr lang="en-US" baseline="0" dirty="0"/>
              <a:t> for staff to observe resident and identify any concerns on a regular basis, communicate them both verbally and on the 24 hour report in order for the team to re-evaluate the resident.</a:t>
            </a:r>
            <a:endParaRPr lang="en-US" dirty="0"/>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20</a:t>
            </a:fld>
            <a:endParaRPr lang="en-US"/>
          </a:p>
        </p:txBody>
      </p:sp>
    </p:spTree>
    <p:extLst>
      <p:ext uri="{BB962C8B-B14F-4D97-AF65-F5344CB8AC3E}">
        <p14:creationId xmlns:p14="http://schemas.microsoft.com/office/powerpoint/2010/main" val="42662700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a:t>
            </a:r>
            <a:r>
              <a:rPr lang="en-US" baseline="30000" dirty="0"/>
              <a:t>st</a:t>
            </a:r>
            <a:r>
              <a:rPr lang="en-US" dirty="0"/>
              <a:t>-fast-acting bronchodilator-Albuterol</a:t>
            </a:r>
          </a:p>
          <a:p>
            <a:endParaRPr lang="en-US" dirty="0"/>
          </a:p>
          <a:p>
            <a:r>
              <a:rPr lang="en-US" dirty="0"/>
              <a:t>2</a:t>
            </a:r>
            <a:r>
              <a:rPr lang="en-US" baseline="30000" dirty="0"/>
              <a:t>nd</a:t>
            </a:r>
            <a:r>
              <a:rPr lang="en-US" dirty="0"/>
              <a:t> – any other bronchodilator-</a:t>
            </a:r>
            <a:r>
              <a:rPr lang="en-US" dirty="0" err="1"/>
              <a:t>Atrovent</a:t>
            </a:r>
            <a:r>
              <a:rPr lang="en-US" dirty="0"/>
              <a:t>, </a:t>
            </a:r>
            <a:r>
              <a:rPr lang="en-US" dirty="0" err="1"/>
              <a:t>Serevent</a:t>
            </a:r>
            <a:endParaRPr lang="en-US" dirty="0"/>
          </a:p>
          <a:p>
            <a:pPr marL="0" indent="0">
              <a:buNone/>
            </a:pPr>
            <a:endParaRPr lang="en-US" dirty="0"/>
          </a:p>
          <a:p>
            <a:r>
              <a:rPr lang="en-US" dirty="0"/>
              <a:t>Lastly- steroid inhaler</a:t>
            </a:r>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21</a:t>
            </a:fld>
            <a:endParaRPr lang="en-US"/>
          </a:p>
        </p:txBody>
      </p:sp>
    </p:spTree>
    <p:extLst>
      <p:ext uri="{BB962C8B-B14F-4D97-AF65-F5344CB8AC3E}">
        <p14:creationId xmlns:p14="http://schemas.microsoft.com/office/powerpoint/2010/main" val="32870107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Sometimes residents are not safe to administer all of their medications or even keep any of them in the room, however once set up or if the nurse provides them for the resident, they are able</a:t>
            </a:r>
            <a:r>
              <a:rPr lang="en-US" baseline="0" dirty="0"/>
              <a:t> to complete the administration process.  This cannot be decided on a daily basis—it must be assessed, determined by the team and then care planned for good directions for all nurses.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22</a:t>
            </a:fld>
            <a:endParaRPr lang="en-US"/>
          </a:p>
        </p:txBody>
      </p:sp>
    </p:spTree>
    <p:extLst>
      <p:ext uri="{BB962C8B-B14F-4D97-AF65-F5344CB8AC3E}">
        <p14:creationId xmlns:p14="http://schemas.microsoft.com/office/powerpoint/2010/main" val="6706542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questions</a:t>
            </a:r>
            <a:r>
              <a:rPr lang="en-US" baseline="0" dirty="0"/>
              <a:t> that surveyors will be asking both residents (resident representatives) and staff to determine if the facility is following the regulatory requirements.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23</a:t>
            </a:fld>
            <a:endParaRPr lang="en-US"/>
          </a:p>
        </p:txBody>
      </p:sp>
    </p:spTree>
    <p:extLst>
      <p:ext uri="{BB962C8B-B14F-4D97-AF65-F5344CB8AC3E}">
        <p14:creationId xmlns:p14="http://schemas.microsoft.com/office/powerpoint/2010/main" val="34382937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response to these updated regulations includes:</a:t>
            </a:r>
          </a:p>
          <a:p>
            <a:endParaRPr lang="en-US" dirty="0"/>
          </a:p>
          <a:p>
            <a:r>
              <a:rPr lang="en-US" dirty="0"/>
              <a:t>Understand</a:t>
            </a:r>
            <a:r>
              <a:rPr lang="en-US" baseline="0" dirty="0"/>
              <a:t> – understanding the new regulations regarding Self-Administration of Medications.  Todays training will walk us through the changes and our roles and responsibilities. </a:t>
            </a:r>
          </a:p>
          <a:p>
            <a:r>
              <a:rPr lang="en-US" baseline="0" dirty="0"/>
              <a:t>Inform – staff will be informed of new Self-Administration of Medication requirements</a:t>
            </a:r>
          </a:p>
          <a:p>
            <a:r>
              <a:rPr lang="en-US" baseline="0" dirty="0"/>
              <a:t>Limitations and Concerns – we will discuss how we handle any limitations and concerns</a:t>
            </a:r>
          </a:p>
          <a:p>
            <a:r>
              <a:rPr lang="en-US" baseline="0" dirty="0"/>
              <a:t>Monitor – we will monitor our policy via our QAPI program as applicable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24</a:t>
            </a:fld>
            <a:endParaRPr lang="en-US"/>
          </a:p>
        </p:txBody>
      </p:sp>
    </p:spTree>
    <p:extLst>
      <p:ext uri="{BB962C8B-B14F-4D97-AF65-F5344CB8AC3E}">
        <p14:creationId xmlns:p14="http://schemas.microsoft.com/office/powerpoint/2010/main" val="5075364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25</a:t>
            </a:fld>
            <a:endParaRPr lang="en-US"/>
          </a:p>
        </p:txBody>
      </p:sp>
    </p:spTree>
    <p:extLst>
      <p:ext uri="{BB962C8B-B14F-4D97-AF65-F5344CB8AC3E}">
        <p14:creationId xmlns:p14="http://schemas.microsoft.com/office/powerpoint/2010/main" val="30199190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The nurse must</a:t>
            </a:r>
            <a:r>
              <a:rPr lang="en-US" baseline="0" dirty="0"/>
              <a:t> document the resident refusal as well as reason, solutions, conversations regarding risks/benefits and notification of physician of resident refusal.</a:t>
            </a:r>
          </a:p>
          <a:p>
            <a:pPr marL="0" indent="0">
              <a:buFont typeface="Arial" panose="020B0604020202020204" pitchFamily="34" charset="0"/>
              <a:buNone/>
            </a:pPr>
            <a:r>
              <a:rPr lang="en-US" baseline="0" dirty="0"/>
              <a:t>***Note:  </a:t>
            </a:r>
            <a:r>
              <a:rPr lang="en-US" sz="1200" kern="1200" baseline="0" dirty="0">
                <a:solidFill>
                  <a:schemeClr val="tx1"/>
                </a:solidFill>
                <a:effectLst/>
                <a:latin typeface="+mn-lt"/>
                <a:ea typeface="+mn-ea"/>
                <a:cs typeface="+mn-cs"/>
              </a:rPr>
              <a:t>If the resident leaves  medications </a:t>
            </a:r>
            <a:r>
              <a:rPr lang="en-US" sz="1200" kern="1200" baseline="0">
                <a:solidFill>
                  <a:schemeClr val="tx1"/>
                </a:solidFill>
                <a:effectLst/>
                <a:latin typeface="+mn-lt"/>
                <a:ea typeface="+mn-ea"/>
                <a:cs typeface="+mn-cs"/>
              </a:rPr>
              <a:t>unlocked, f</a:t>
            </a:r>
            <a:r>
              <a:rPr lang="en-US" sz="1200" kern="1200">
                <a:solidFill>
                  <a:schemeClr val="tx1"/>
                </a:solidFill>
                <a:effectLst/>
                <a:latin typeface="+mn-lt"/>
                <a:ea typeface="+mn-ea"/>
                <a:cs typeface="+mn-cs"/>
              </a:rPr>
              <a:t>irst </a:t>
            </a:r>
            <a:r>
              <a:rPr lang="en-US" sz="1200" kern="1200" dirty="0">
                <a:solidFill>
                  <a:schemeClr val="tx1"/>
                </a:solidFill>
                <a:effectLst/>
                <a:latin typeface="+mn-lt"/>
                <a:ea typeface="+mn-ea"/>
                <a:cs typeface="+mn-cs"/>
              </a:rPr>
              <a:t>the nurse would re-educate the resident and put a system in place to audit the security of the medications.  If the resident continues to leave medications unlocked, the Nurse and IDT will re-evaluate resident ability to Self-Administer Medications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26</a:t>
            </a:fld>
            <a:endParaRPr lang="en-US"/>
          </a:p>
        </p:txBody>
      </p:sp>
    </p:spTree>
    <p:extLst>
      <p:ext uri="{BB962C8B-B14F-4D97-AF65-F5344CB8AC3E}">
        <p14:creationId xmlns:p14="http://schemas.microsoft.com/office/powerpoint/2010/main" val="29258031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Knowledge:</a:t>
            </a:r>
            <a:r>
              <a:rPr lang="en-US" b="1" baseline="0" dirty="0"/>
              <a:t>  </a:t>
            </a:r>
            <a:r>
              <a:rPr lang="en-US" baseline="0" dirty="0"/>
              <a:t>Staff not aware of policies, appropriate procedure for self-administration of medications</a:t>
            </a:r>
          </a:p>
          <a:p>
            <a:r>
              <a:rPr lang="en-US" b="1" baseline="0" dirty="0"/>
              <a:t>Resident cognition</a:t>
            </a:r>
            <a:r>
              <a:rPr lang="en-US" baseline="0" dirty="0"/>
              <a:t>:  for example—resident cognitive status varies at times of the day, may forget medication at proper times, leaves locked box unlocked, medications at the bedside, etc.</a:t>
            </a:r>
          </a:p>
          <a:p>
            <a:r>
              <a:rPr lang="en-US" b="1" baseline="0" dirty="0"/>
              <a:t>Resident adherence to medication administration</a:t>
            </a:r>
            <a:r>
              <a:rPr lang="en-US" baseline="0" dirty="0"/>
              <a:t>—Resident does not follow directions on MAR, does not verbalize understanding of administration schedule</a:t>
            </a:r>
          </a:p>
          <a:p>
            <a:r>
              <a:rPr lang="en-US" b="1" baseline="0" dirty="0"/>
              <a:t>Resident Refusals:  </a:t>
            </a:r>
            <a:r>
              <a:rPr lang="en-US" b="0" baseline="0" dirty="0"/>
              <a:t>Sometimes residents refuse medication(s)</a:t>
            </a:r>
            <a:r>
              <a:rPr lang="en-US" b="1" baseline="0" dirty="0"/>
              <a:t>.  </a:t>
            </a:r>
            <a:r>
              <a:rPr lang="en-US" b="0" baseline="0" dirty="0"/>
              <a:t>Ensure you have a system for attempting to determine reason for refusals, discussion of risks and benefits of care and refusal and outcome in order for resident to make informed choice.  Discuss with the attending physician as well.</a:t>
            </a:r>
          </a:p>
        </p:txBody>
      </p:sp>
      <p:sp>
        <p:nvSpPr>
          <p:cNvPr id="4" name="Slide Number Placeholder 3"/>
          <p:cNvSpPr>
            <a:spLocks noGrp="1"/>
          </p:cNvSpPr>
          <p:nvPr>
            <p:ph type="sldNum" sz="quarter" idx="10"/>
          </p:nvPr>
        </p:nvSpPr>
        <p:spPr/>
        <p:txBody>
          <a:bodyPr/>
          <a:lstStyle/>
          <a:p>
            <a:fld id="{640EFB6F-2E6B-49DF-B9D1-FCCC23D65BEF}" type="slidenum">
              <a:rPr lang="en-US" smtClean="0"/>
              <a:t>27</a:t>
            </a:fld>
            <a:endParaRPr lang="en-US"/>
          </a:p>
        </p:txBody>
      </p:sp>
    </p:spTree>
    <p:extLst>
      <p:ext uri="{BB962C8B-B14F-4D97-AF65-F5344CB8AC3E}">
        <p14:creationId xmlns:p14="http://schemas.microsoft.com/office/powerpoint/2010/main" val="940281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DA1A54-E777-4EF1-B51C-A307AA47CB5F}" type="slidenum">
              <a:rPr lang="en-US" smtClean="0">
                <a:solidFill>
                  <a:prstClr val="black"/>
                </a:solidFill>
              </a:rPr>
              <a:pPr/>
              <a:t>31</a:t>
            </a:fld>
            <a:endParaRPr lang="en-US">
              <a:solidFill>
                <a:prstClr val="black"/>
              </a:solidFill>
            </a:endParaRPr>
          </a:p>
        </p:txBody>
      </p:sp>
    </p:spTree>
    <p:extLst>
      <p:ext uri="{BB962C8B-B14F-4D97-AF65-F5344CB8AC3E}">
        <p14:creationId xmlns:p14="http://schemas.microsoft.com/office/powerpoint/2010/main" val="3532310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a:solidFill>
                  <a:schemeClr val="tx1"/>
                </a:solidFill>
                <a:latin typeface="+mn-lt"/>
                <a:ea typeface="+mn-ea"/>
                <a:cs typeface="+mn-cs"/>
              </a:rPr>
              <a:t> </a:t>
            </a:r>
            <a:r>
              <a:rPr lang="en-US" sz="1200" kern="1200" dirty="0">
                <a:solidFill>
                  <a:schemeClr val="tx1"/>
                </a:solidFill>
                <a:latin typeface="+mn-lt"/>
                <a:ea typeface="+mn-ea"/>
                <a:cs typeface="+mn-cs"/>
              </a:rPr>
              <a:t>Objectives of the education is to review </a:t>
            </a:r>
            <a:r>
              <a:rPr lang="en-US" sz="1200" kern="1200" dirty="0" err="1">
                <a:solidFill>
                  <a:schemeClr val="tx1"/>
                </a:solidFill>
                <a:latin typeface="+mn-lt"/>
                <a:ea typeface="+mn-ea"/>
                <a:cs typeface="+mn-cs"/>
              </a:rPr>
              <a:t>RoP</a:t>
            </a:r>
            <a:r>
              <a:rPr lang="en-US" sz="1200" kern="1200" baseline="0" dirty="0">
                <a:solidFill>
                  <a:schemeClr val="tx1"/>
                </a:solidFill>
                <a:latin typeface="+mn-lt"/>
                <a:ea typeface="+mn-ea"/>
                <a:cs typeface="+mn-cs"/>
              </a:rPr>
              <a:t> for Self-Administration of Medications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a:t>
            </a:fld>
            <a:endParaRPr lang="en-US"/>
          </a:p>
        </p:txBody>
      </p:sp>
    </p:spTree>
    <p:extLst>
      <p:ext uri="{BB962C8B-B14F-4D97-AF65-F5344CB8AC3E}">
        <p14:creationId xmlns:p14="http://schemas.microsoft.com/office/powerpoint/2010/main" val="3480787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resident</a:t>
            </a:r>
            <a:r>
              <a:rPr lang="en-US" baseline="0" dirty="0"/>
              <a:t> should be asked upon admission if they would like to self administer medication</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a:t>
            </a:fld>
            <a:endParaRPr lang="en-US"/>
          </a:p>
        </p:txBody>
      </p:sp>
    </p:spTree>
    <p:extLst>
      <p:ext uri="{BB962C8B-B14F-4D97-AF65-F5344CB8AC3E}">
        <p14:creationId xmlns:p14="http://schemas.microsoft.com/office/powerpoint/2010/main" val="42283702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Those items in red are new to the regulation</a:t>
            </a:r>
          </a:p>
        </p:txBody>
      </p:sp>
      <p:sp>
        <p:nvSpPr>
          <p:cNvPr id="4" name="Slide Number Placeholder 3"/>
          <p:cNvSpPr>
            <a:spLocks noGrp="1"/>
          </p:cNvSpPr>
          <p:nvPr>
            <p:ph type="sldNum" sz="quarter" idx="10"/>
          </p:nvPr>
        </p:nvSpPr>
        <p:spPr/>
        <p:txBody>
          <a:bodyPr/>
          <a:lstStyle/>
          <a:p>
            <a:fld id="{4A3DB14F-F5B7-43B4-A965-963AEFEF415A}" type="slidenum">
              <a:rPr lang="en-US" smtClean="0"/>
              <a:t>5</a:t>
            </a:fld>
            <a:endParaRPr lang="en-US"/>
          </a:p>
        </p:txBody>
      </p:sp>
    </p:spTree>
    <p:extLst>
      <p:ext uri="{BB962C8B-B14F-4D97-AF65-F5344CB8AC3E}">
        <p14:creationId xmlns:p14="http://schemas.microsoft.com/office/powerpoint/2010/main" val="2774624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Those items in red are new to the regulation</a:t>
            </a:r>
          </a:p>
        </p:txBody>
      </p:sp>
      <p:sp>
        <p:nvSpPr>
          <p:cNvPr id="4" name="Slide Number Placeholder 3"/>
          <p:cNvSpPr>
            <a:spLocks noGrp="1"/>
          </p:cNvSpPr>
          <p:nvPr>
            <p:ph type="sldNum" sz="quarter" idx="10"/>
          </p:nvPr>
        </p:nvSpPr>
        <p:spPr/>
        <p:txBody>
          <a:bodyPr/>
          <a:lstStyle/>
          <a:p>
            <a:fld id="{4A3DB14F-F5B7-43B4-A965-963AEFEF415A}" type="slidenum">
              <a:rPr lang="en-US" smtClean="0"/>
              <a:t>6</a:t>
            </a:fld>
            <a:endParaRPr lang="en-US"/>
          </a:p>
        </p:txBody>
      </p:sp>
    </p:spTree>
    <p:extLst>
      <p:ext uri="{BB962C8B-B14F-4D97-AF65-F5344CB8AC3E}">
        <p14:creationId xmlns:p14="http://schemas.microsoft.com/office/powerpoint/2010/main" val="22741049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“Non-physician practitioner (NPP)” </a:t>
            </a:r>
            <a:r>
              <a:rPr lang="en-US" sz="1200" b="0" i="0" u="none" strike="noStrike" kern="1200" baseline="0" dirty="0">
                <a:solidFill>
                  <a:schemeClr val="tx1"/>
                </a:solidFill>
                <a:latin typeface="+mn-lt"/>
                <a:ea typeface="+mn-ea"/>
                <a:cs typeface="+mn-cs"/>
              </a:rPr>
              <a:t>is a nurse practitioner (NP), clinical nurse specialist (CNS), or physician assistant (PA). </a:t>
            </a:r>
            <a:endParaRPr lang="en-US" i="0" dirty="0"/>
          </a:p>
        </p:txBody>
      </p:sp>
      <p:sp>
        <p:nvSpPr>
          <p:cNvPr id="4" name="Slide Number Placeholder 3"/>
          <p:cNvSpPr>
            <a:spLocks noGrp="1"/>
          </p:cNvSpPr>
          <p:nvPr>
            <p:ph type="sldNum" sz="quarter" idx="10"/>
          </p:nvPr>
        </p:nvSpPr>
        <p:spPr/>
        <p:txBody>
          <a:bodyPr/>
          <a:lstStyle/>
          <a:p>
            <a:fld id="{4A3DB14F-F5B7-43B4-A965-963AEFEF415A}" type="slidenum">
              <a:rPr lang="en-US" smtClean="0"/>
              <a:t>7</a:t>
            </a:fld>
            <a:endParaRPr lang="en-US"/>
          </a:p>
        </p:txBody>
      </p:sp>
    </p:spTree>
    <p:extLst>
      <p:ext uri="{BB962C8B-B14F-4D97-AF65-F5344CB8AC3E}">
        <p14:creationId xmlns:p14="http://schemas.microsoft.com/office/powerpoint/2010/main" val="8862503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will be done</a:t>
            </a:r>
            <a:r>
              <a:rPr lang="en-US" baseline="0" dirty="0"/>
              <a:t> upon admission, quarterly, annually and with a significant change of condition.</a:t>
            </a:r>
            <a:endParaRPr lang="en-US" dirty="0"/>
          </a:p>
        </p:txBody>
      </p:sp>
      <p:sp>
        <p:nvSpPr>
          <p:cNvPr id="4" name="Slide Number Placeholder 3"/>
          <p:cNvSpPr>
            <a:spLocks noGrp="1"/>
          </p:cNvSpPr>
          <p:nvPr>
            <p:ph type="sldNum" sz="quarter" idx="10"/>
          </p:nvPr>
        </p:nvSpPr>
        <p:spPr/>
        <p:txBody>
          <a:bodyPr/>
          <a:lstStyle/>
          <a:p>
            <a:fld id="{4A3DB14F-F5B7-43B4-A965-963AEFEF415A}" type="slidenum">
              <a:rPr lang="en-US" smtClean="0"/>
              <a:t>12</a:t>
            </a:fld>
            <a:endParaRPr lang="en-US"/>
          </a:p>
        </p:txBody>
      </p:sp>
    </p:spTree>
    <p:extLst>
      <p:ext uri="{BB962C8B-B14F-4D97-AF65-F5344CB8AC3E}">
        <p14:creationId xmlns:p14="http://schemas.microsoft.com/office/powerpoint/2010/main" val="33306564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objective of this requirement is when a resident requests to self-administer medications, the interdisciplinary team will assess the resident to determine if the practice is clinically appropriate in order to honor the resident request whenever safe and feasible to maintain resident independence in medication administration.</a:t>
            </a:r>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13</a:t>
            </a:fld>
            <a:endParaRPr lang="en-US"/>
          </a:p>
        </p:txBody>
      </p:sp>
    </p:spTree>
    <p:extLst>
      <p:ext uri="{BB962C8B-B14F-4D97-AF65-F5344CB8AC3E}">
        <p14:creationId xmlns:p14="http://schemas.microsoft.com/office/powerpoint/2010/main" val="2367216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documentation will also include the participation of the resident and resident representative in the assessment and care plan process.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17</a:t>
            </a:fld>
            <a:endParaRPr lang="en-US"/>
          </a:p>
        </p:txBody>
      </p:sp>
    </p:spTree>
    <p:extLst>
      <p:ext uri="{BB962C8B-B14F-4D97-AF65-F5344CB8AC3E}">
        <p14:creationId xmlns:p14="http://schemas.microsoft.com/office/powerpoint/2010/main" val="40480998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endParaRPr lang="en-US"/>
          </a:p>
        </p:txBody>
      </p:sp>
    </p:spTree>
    <p:extLst>
      <p:ext uri="{BB962C8B-B14F-4D97-AF65-F5344CB8AC3E}">
        <p14:creationId xmlns:p14="http://schemas.microsoft.com/office/powerpoint/2010/main" val="3115744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5223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538540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2641879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35816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71562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525760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74937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870832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82254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5647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487ED3-A5E5-48E5-93A8-733354317C3C}" type="datetimeFigureOut">
              <a:rPr lang="en-US" smtClean="0"/>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0"/>
            <a:ext cx="2133600" cy="365125"/>
          </a:xfrm>
        </p:spPr>
        <p:txBody>
          <a:bodyPr/>
          <a:lstStyle/>
          <a:p>
            <a:fld id="{C0C37840-F4A2-4D7F-87B1-D6C0D51FFD3A}" type="slidenum">
              <a:rPr lang="en-US" smtClean="0"/>
              <a:t>‹#›</a:t>
            </a:fld>
            <a:endParaRPr lang="en-US"/>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37922042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044655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0237099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0829403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3619394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732352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181315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604515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792252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7307486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94173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487ED3-A5E5-48E5-93A8-733354317C3C}" type="datetimeFigureOut">
              <a:rPr lang="en-US" smtClean="0"/>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691402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47803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487ED3-A5E5-48E5-93A8-733354317C3C}" type="datetimeFigureOut">
              <a:rPr lang="en-US" smtClean="0"/>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191890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9487ED3-A5E5-48E5-93A8-733354317C3C}" type="datetimeFigureOut">
              <a:rPr lang="en-US" smtClean="0"/>
              <a:t>10/4/2017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58827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453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487ED3-A5E5-48E5-93A8-733354317C3C}" type="datetimeFigureOut">
              <a:rPr lang="en-US" smtClean="0"/>
              <a:t>10/4/2017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981344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219336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3811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jpe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image" Target="../media/image3.jpeg"/><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99487ED3-A5E5-48E5-93A8-733354317C3C}" type="datetimeFigureOut">
              <a:rPr lang="en-US" smtClean="0"/>
              <a:t>10/4/2017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C0C37840-F4A2-4D7F-87B1-D6C0D51FFD3A}" type="slidenum">
              <a:rPr lang="en-US" smtClean="0"/>
              <a:t>‹#›</a:t>
            </a:fld>
            <a:endParaRPr lang="en-US"/>
          </a:p>
        </p:txBody>
      </p:sp>
      <p:pic>
        <p:nvPicPr>
          <p:cNvPr id="9" name="Picture 8"/>
          <p:cNvPicPr>
            <a:picLocks noChangeAspect="1"/>
          </p:cNvPicPr>
          <p:nvPr/>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p:nvSpPr>
        <p:spPr>
          <a:xfrm>
            <a:off x="2590800" y="6259810"/>
            <a:ext cx="3962400" cy="323165"/>
          </a:xfrm>
          <a:prstGeom prst="rect">
            <a:avLst/>
          </a:prstGeom>
          <a:noFill/>
        </p:spPr>
        <p:txBody>
          <a:bodyPr wrap="square" rtlCol="0">
            <a:spAutoFit/>
          </a:bodyPr>
          <a:lstStyle/>
          <a:p>
            <a:pPr algn="ctr"/>
            <a:r>
              <a:rPr lang="en-US" sz="500" kern="1200" dirty="0">
                <a:solidFill>
                  <a:schemeClr val="tx1"/>
                </a:solidFill>
                <a:effectLst/>
                <a:latin typeface="Calibri" panose="020F0502020204030204" pitchFamily="34" charset="0"/>
                <a:ea typeface="+mn-ea"/>
                <a:cs typeface="Arial" charset="0"/>
              </a:rPr>
              <a:t>This document is for general informational purposes only.  </a:t>
            </a:r>
          </a:p>
          <a:p>
            <a:pPr algn="ctr"/>
            <a:r>
              <a:rPr lang="en-US" sz="500" kern="1200" dirty="0">
                <a:solidFill>
                  <a:schemeClr val="tx1"/>
                </a:solidFill>
                <a:effectLst/>
                <a:latin typeface="Calibri" panose="020F0502020204030204" pitchFamily="34" charset="0"/>
                <a:ea typeface="+mn-ea"/>
                <a:cs typeface="Arial" charset="0"/>
              </a:rPr>
              <a:t>It does not represent legal advice nor relied upon as supporting documentation or advice with CMS or other regulatory entities.</a:t>
            </a:r>
          </a:p>
          <a:p>
            <a:pPr algn="ctr"/>
            <a:r>
              <a:rPr lang="en-US" sz="500" kern="1200" dirty="0">
                <a:solidFill>
                  <a:schemeClr val="tx1"/>
                </a:solidFill>
                <a:effectLst/>
                <a:latin typeface="Calibri" panose="020F0502020204030204" pitchFamily="34" charset="0"/>
                <a:ea typeface="+mn-ea"/>
                <a:cs typeface="Arial" charset="0"/>
              </a:rPr>
              <a:t>© Pathway Health Services, Inc. – All Rights Reserved – Copy with Permission Only - 2017</a:t>
            </a:r>
          </a:p>
        </p:txBody>
      </p:sp>
    </p:spTree>
    <p:extLst>
      <p:ext uri="{BB962C8B-B14F-4D97-AF65-F5344CB8AC3E}">
        <p14:creationId xmlns:p14="http://schemas.microsoft.com/office/powerpoint/2010/main" val="1303961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10/4/2017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251666142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10/4/2017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9665507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6.xml"/><Relationship Id="rId1" Type="http://schemas.openxmlformats.org/officeDocument/2006/relationships/slideLayout" Target="../slideLayouts/slideLayout22.xml"/></Relationships>
</file>

<file path=ppt/slides/_rels/slide2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7.xml"/><Relationship Id="rId1" Type="http://schemas.openxmlformats.org/officeDocument/2006/relationships/slideLayout" Target="../slideLayouts/slideLayout22.xml"/></Relationships>
</file>

<file path=ppt/slides/_rels/slide27.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8.xml"/><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2.xml"/></Relationships>
</file>

<file path=ppt/slides/_rels/slide29.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19.xml"/><Relationship Id="rId1" Type="http://schemas.openxmlformats.org/officeDocument/2006/relationships/slideLayout" Target="../slideLayouts/slideLayout22.xml"/></Relationships>
</file>

<file path=ppt/slides/_rels/slide32.xml.rels><?xml version="1.0" encoding="UTF-8" standalone="yes"?>
<Relationships xmlns="http://schemas.openxmlformats.org/package/2006/relationships"><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457200" y="1219200"/>
            <a:ext cx="8229600" cy="1162050"/>
          </a:xfrm>
        </p:spPr>
        <p:txBody>
          <a:bodyPr>
            <a:noAutofit/>
          </a:bodyPr>
          <a:lstStyle/>
          <a:p>
            <a:r>
              <a:rPr lang="en-US" b="1" dirty="0">
                <a:solidFill>
                  <a:schemeClr val="bg1"/>
                </a:solidFill>
              </a:rPr>
              <a:t>Self-Administration of Medications</a:t>
            </a:r>
          </a:p>
        </p:txBody>
      </p:sp>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971800" y="3429000"/>
            <a:ext cx="3579686" cy="2387651"/>
          </a:xfrm>
          <a:prstGeom prst="rect">
            <a:avLst/>
          </a:prstGeom>
        </p:spPr>
      </p:pic>
    </p:spTree>
    <p:extLst>
      <p:ext uri="{BB962C8B-B14F-4D97-AF65-F5344CB8AC3E}">
        <p14:creationId xmlns:p14="http://schemas.microsoft.com/office/powerpoint/2010/main" val="3451376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Self-Administration-Considerations</a:t>
            </a:r>
          </a:p>
        </p:txBody>
      </p:sp>
      <p:sp>
        <p:nvSpPr>
          <p:cNvPr id="3" name="Content Placeholder 2"/>
          <p:cNvSpPr>
            <a:spLocks noGrp="1"/>
          </p:cNvSpPr>
          <p:nvPr>
            <p:ph idx="1"/>
          </p:nvPr>
        </p:nvSpPr>
        <p:spPr>
          <a:xfrm>
            <a:off x="304800" y="1219200"/>
            <a:ext cx="8229600" cy="4525963"/>
          </a:xfrm>
        </p:spPr>
        <p:txBody>
          <a:bodyPr>
            <a:normAutofit fontScale="92500" lnSpcReduction="10000"/>
          </a:bodyPr>
          <a:lstStyle/>
          <a:p>
            <a:endParaRPr lang="en-US" dirty="0"/>
          </a:p>
          <a:p>
            <a:r>
              <a:rPr lang="en-US" i="1" dirty="0"/>
              <a:t>The medications appropriate and safe for self-administration; </a:t>
            </a:r>
            <a:endParaRPr lang="en-US" dirty="0"/>
          </a:p>
          <a:p>
            <a:r>
              <a:rPr lang="en-US" i="1" dirty="0"/>
              <a:t>The resident’s physical capacity to swallow without difficulty and to open medication bottles; </a:t>
            </a:r>
            <a:endParaRPr lang="en-US" dirty="0"/>
          </a:p>
          <a:p>
            <a:r>
              <a:rPr lang="en-US" i="1" dirty="0"/>
              <a:t>The resident’s cognitive status, including their ability to correctly name their medications and know what conditions they are taken for; </a:t>
            </a:r>
            <a:endParaRPr lang="en-US" dirty="0"/>
          </a:p>
          <a:p>
            <a:pPr marL="0" indent="0">
              <a:buNone/>
            </a:pPr>
            <a:r>
              <a:rPr lang="en-US" dirty="0"/>
              <a:t> </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752707" y="5029200"/>
            <a:ext cx="1638586" cy="1089660"/>
          </a:xfrm>
          <a:prstGeom prst="rect">
            <a:avLst/>
          </a:prstGeom>
        </p:spPr>
      </p:pic>
    </p:spTree>
    <p:extLst>
      <p:ext uri="{BB962C8B-B14F-4D97-AF65-F5344CB8AC3E}">
        <p14:creationId xmlns:p14="http://schemas.microsoft.com/office/powerpoint/2010/main" val="3935019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Self-Administration-Considerations </a:t>
            </a:r>
          </a:p>
        </p:txBody>
      </p:sp>
      <p:sp>
        <p:nvSpPr>
          <p:cNvPr id="3" name="Content Placeholder 2"/>
          <p:cNvSpPr>
            <a:spLocks noGrp="1"/>
          </p:cNvSpPr>
          <p:nvPr>
            <p:ph idx="1"/>
          </p:nvPr>
        </p:nvSpPr>
        <p:spPr/>
        <p:txBody>
          <a:bodyPr>
            <a:normAutofit fontScale="32500" lnSpcReduction="20000"/>
          </a:bodyPr>
          <a:lstStyle/>
          <a:p>
            <a:pPr marL="0" indent="0">
              <a:buNone/>
            </a:pPr>
            <a:endParaRPr lang="en-US" dirty="0"/>
          </a:p>
          <a:p>
            <a:r>
              <a:rPr lang="en-US" sz="8000" i="1" dirty="0"/>
              <a:t>The resident’s capability to follow directions and tell time to know when medications need to be taken; </a:t>
            </a:r>
            <a:endParaRPr lang="en-US" sz="8000" dirty="0"/>
          </a:p>
          <a:p>
            <a:r>
              <a:rPr lang="en-US" sz="8000" i="1" dirty="0"/>
              <a:t>The resident’s comprehension of instructions for the medications they are taking, including the dose, timing, and signs of side effects, and when to report to facility staff. </a:t>
            </a:r>
            <a:endParaRPr lang="en-US" sz="8000" dirty="0"/>
          </a:p>
          <a:p>
            <a:r>
              <a:rPr lang="en-US" sz="8000" i="1" dirty="0"/>
              <a:t>The resident’s ability to understand what refusal of medication is, and appropriate steps taken by staff to educate when this occurs. </a:t>
            </a:r>
            <a:endParaRPr lang="en-US" sz="8000" dirty="0"/>
          </a:p>
          <a:p>
            <a:r>
              <a:rPr lang="en-US" sz="8000" i="1" dirty="0"/>
              <a:t>The resident’s ability to ensure that medication is stored safely and securely. </a:t>
            </a:r>
            <a:endParaRPr lang="en-US" sz="8000" dirty="0"/>
          </a:p>
          <a:p>
            <a:pPr marL="0" indent="0">
              <a:buNone/>
            </a:pPr>
            <a:r>
              <a:rPr lang="en-US" sz="8000" dirty="0"/>
              <a:t> </a:t>
            </a:r>
          </a:p>
        </p:txBody>
      </p:sp>
    </p:spTree>
    <p:extLst>
      <p:ext uri="{BB962C8B-B14F-4D97-AF65-F5344CB8AC3E}">
        <p14:creationId xmlns:p14="http://schemas.microsoft.com/office/powerpoint/2010/main" val="1019811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Self-Administration</a:t>
            </a:r>
          </a:p>
        </p:txBody>
      </p:sp>
      <p:sp>
        <p:nvSpPr>
          <p:cNvPr id="3" name="Content Placeholder 2"/>
          <p:cNvSpPr>
            <a:spLocks noGrp="1"/>
          </p:cNvSpPr>
          <p:nvPr>
            <p:ph idx="1"/>
          </p:nvPr>
        </p:nvSpPr>
        <p:spPr>
          <a:xfrm>
            <a:off x="495300" y="1219200"/>
            <a:ext cx="8229600" cy="4525963"/>
          </a:xfrm>
        </p:spPr>
        <p:txBody>
          <a:bodyPr/>
          <a:lstStyle/>
          <a:p>
            <a:endParaRPr lang="en-US" dirty="0"/>
          </a:p>
          <a:p>
            <a:r>
              <a:rPr lang="en-US" dirty="0"/>
              <a:t>The decision that a resident has the ability to self-administer medication is subject to periodic </a:t>
            </a:r>
            <a:r>
              <a:rPr lang="en-US" i="1" dirty="0"/>
              <a:t>assessment </a:t>
            </a:r>
            <a:r>
              <a:rPr lang="en-US" dirty="0"/>
              <a:t>by the </a:t>
            </a:r>
            <a:r>
              <a:rPr lang="en-US" i="1" dirty="0"/>
              <a:t>IDT</a:t>
            </a:r>
            <a:r>
              <a:rPr lang="en-US" dirty="0"/>
              <a:t>, based on change</a:t>
            </a:r>
            <a:r>
              <a:rPr lang="en-US" i="1" dirty="0"/>
              <a:t>s </a:t>
            </a:r>
            <a:r>
              <a:rPr lang="en-US" dirty="0"/>
              <a:t>in the resident’s </a:t>
            </a:r>
            <a:r>
              <a:rPr lang="en-US" i="1" dirty="0"/>
              <a:t>medical and decision- making </a:t>
            </a:r>
            <a:r>
              <a:rPr lang="en-US" dirty="0"/>
              <a:t>status.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429000" y="4724400"/>
            <a:ext cx="1866729" cy="1245108"/>
          </a:xfrm>
          <a:prstGeom prst="rect">
            <a:avLst/>
          </a:prstGeom>
        </p:spPr>
      </p:pic>
    </p:spTree>
    <p:extLst>
      <p:ext uri="{BB962C8B-B14F-4D97-AF65-F5344CB8AC3E}">
        <p14:creationId xmlns:p14="http://schemas.microsoft.com/office/powerpoint/2010/main" val="202149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a:t>
            </a:r>
          </a:p>
        </p:txBody>
      </p:sp>
      <p:sp>
        <p:nvSpPr>
          <p:cNvPr id="3" name="Content Placeholder 2"/>
          <p:cNvSpPr>
            <a:spLocks noGrp="1"/>
          </p:cNvSpPr>
          <p:nvPr>
            <p:ph idx="1"/>
          </p:nvPr>
        </p:nvSpPr>
        <p:spPr/>
        <p:txBody>
          <a:bodyPr/>
          <a:lstStyle/>
          <a:p>
            <a:pPr marL="0" indent="0">
              <a:buNone/>
            </a:pPr>
            <a:r>
              <a:rPr lang="en-US" dirty="0"/>
              <a:t>It is the policy that if a resident requests to self-administer medication(s) that the interdisciplinary team will determined if the practice is clinically appropriate.  The resident has the right to defer the responsibility to the facility.  A resident may only self-administer medications after the IDT has determined which medications may be safely self-administered.</a:t>
            </a:r>
          </a:p>
          <a:p>
            <a:endParaRPr lang="en-US" dirty="0"/>
          </a:p>
        </p:txBody>
      </p:sp>
    </p:spTree>
    <p:extLst>
      <p:ext uri="{BB962C8B-B14F-4D97-AF65-F5344CB8AC3E}">
        <p14:creationId xmlns:p14="http://schemas.microsoft.com/office/powerpoint/2010/main" val="1552415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r>
              <a:rPr lang="en-US" dirty="0"/>
              <a:t>A licensed nurse will complete a self-administration assessment to aid in the determination of resident’s ability to self-administer medication</a:t>
            </a:r>
          </a:p>
          <a:p>
            <a:r>
              <a:rPr lang="en-US" dirty="0"/>
              <a:t>In addition, if the resident’s medications include respiratory inhalants, the Self-Administration Evaluation of Respiratory Inhalants form will be completed</a:t>
            </a:r>
          </a:p>
        </p:txBody>
      </p:sp>
    </p:spTree>
    <p:extLst>
      <p:ext uri="{BB962C8B-B14F-4D97-AF65-F5344CB8AC3E}">
        <p14:creationId xmlns:p14="http://schemas.microsoft.com/office/powerpoint/2010/main" val="12378862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fontScale="92500"/>
          </a:bodyPr>
          <a:lstStyle/>
          <a:p>
            <a:r>
              <a:rPr lang="en-US" dirty="0"/>
              <a:t>The Interdisciplinary Team will consider:</a:t>
            </a:r>
          </a:p>
          <a:p>
            <a:pPr lvl="1"/>
            <a:r>
              <a:rPr lang="en-US" dirty="0"/>
              <a:t>The medications that are appropriate and safe for self-administration; </a:t>
            </a:r>
          </a:p>
          <a:p>
            <a:pPr lvl="1"/>
            <a:r>
              <a:rPr lang="en-US" dirty="0"/>
              <a:t>The resident’s physical capacity to swallow without difficulty and to open medication bottles; </a:t>
            </a:r>
          </a:p>
          <a:p>
            <a:pPr lvl="1"/>
            <a:r>
              <a:rPr lang="en-US" dirty="0"/>
              <a:t>The resident’s cognitive status, including their ability to correctly name their medications and know what conditions they are taken for; </a:t>
            </a:r>
          </a:p>
          <a:p>
            <a:pPr lvl="1"/>
            <a:r>
              <a:rPr lang="en-US" dirty="0"/>
              <a:t>The resident’s capability to follow directions and tell time to know when medications need to be taken; </a:t>
            </a:r>
          </a:p>
          <a:p>
            <a:pPr lvl="1"/>
            <a:endParaRPr lang="en-US" dirty="0"/>
          </a:p>
        </p:txBody>
      </p:sp>
    </p:spTree>
    <p:extLst>
      <p:ext uri="{BB962C8B-B14F-4D97-AF65-F5344CB8AC3E}">
        <p14:creationId xmlns:p14="http://schemas.microsoft.com/office/powerpoint/2010/main" val="7246556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lnSpcReduction="10000"/>
          </a:bodyPr>
          <a:lstStyle/>
          <a:p>
            <a:r>
              <a:rPr lang="en-US" dirty="0"/>
              <a:t>The Interdisciplinary Team will consider:</a:t>
            </a:r>
          </a:p>
          <a:p>
            <a:pPr lvl="1"/>
            <a:r>
              <a:rPr lang="en-US" dirty="0"/>
              <a:t>The resident’s comprehension of instructions for the medications they are taking, including the dose, timing, and signs of side effects, and when to report to facility staff. </a:t>
            </a:r>
          </a:p>
          <a:p>
            <a:pPr lvl="1"/>
            <a:r>
              <a:rPr lang="en-US" dirty="0"/>
              <a:t>The residents’ ability to understand what refusal of medication is, and appropriate steps taken by staff to educate when this occurs. </a:t>
            </a:r>
          </a:p>
          <a:p>
            <a:pPr lvl="1"/>
            <a:r>
              <a:rPr lang="en-US" dirty="0"/>
              <a:t>The residents’ ability to ensure that medication is stored safely and securely. </a:t>
            </a:r>
          </a:p>
          <a:p>
            <a:pPr lvl="1"/>
            <a:endParaRPr lang="en-US" dirty="0"/>
          </a:p>
        </p:txBody>
      </p:sp>
    </p:spTree>
    <p:extLst>
      <p:ext uri="{BB962C8B-B14F-4D97-AF65-F5344CB8AC3E}">
        <p14:creationId xmlns:p14="http://schemas.microsoft.com/office/powerpoint/2010/main" val="3952676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r>
              <a:rPr lang="en-US" dirty="0"/>
              <a:t>Determination of the residents’ ability to self-administer medication by the IDT will be documented in the resident’s medical record and on the care plan. </a:t>
            </a:r>
          </a:p>
          <a:p>
            <a:r>
              <a:rPr lang="en-US" dirty="0"/>
              <a:t>A periodic assessment of the residents’ ability to self-administer medication will be performed by the IDT, based on changes in the residents’ medical and decision-making status.  </a:t>
            </a:r>
          </a:p>
          <a:p>
            <a:endParaRPr lang="en-US" dirty="0"/>
          </a:p>
        </p:txBody>
      </p:sp>
    </p:spTree>
    <p:extLst>
      <p:ext uri="{BB962C8B-B14F-4D97-AF65-F5344CB8AC3E}">
        <p14:creationId xmlns:p14="http://schemas.microsoft.com/office/powerpoint/2010/main" val="4086585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fontScale="92500"/>
          </a:bodyPr>
          <a:lstStyle/>
          <a:p>
            <a:pPr lvl="0" fontAlgn="base" hangingPunct="0"/>
            <a:r>
              <a:rPr lang="en-US" dirty="0"/>
              <a:t>A physician’s order will be obtained and recorded in the chart.  The order also will include which specific medications can be kept at the bedside.</a:t>
            </a:r>
          </a:p>
          <a:p>
            <a:pPr lvl="0" fontAlgn="base" hangingPunct="0"/>
            <a:r>
              <a:rPr lang="en-US" dirty="0"/>
              <a:t>Transcribe physician’s order on Medication Administration Record.</a:t>
            </a:r>
          </a:p>
          <a:p>
            <a:pPr lvl="0" fontAlgn="base" hangingPunct="0"/>
            <a:r>
              <a:rPr lang="en-US" dirty="0"/>
              <a:t>Provide equipment to facilitate self-administration, demonstrate use and implement return demonstration. (Lock box, large print MAR </a:t>
            </a:r>
            <a:r>
              <a:rPr lang="en-US" dirty="0" err="1"/>
              <a:t>etc</a:t>
            </a:r>
            <a:r>
              <a:rPr lang="en-US" dirty="0"/>
              <a:t>)</a:t>
            </a:r>
          </a:p>
          <a:p>
            <a:endParaRPr lang="en-US" dirty="0"/>
          </a:p>
        </p:txBody>
      </p:sp>
    </p:spTree>
    <p:extLst>
      <p:ext uri="{BB962C8B-B14F-4D97-AF65-F5344CB8AC3E}">
        <p14:creationId xmlns:p14="http://schemas.microsoft.com/office/powerpoint/2010/main" val="17386544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pPr lvl="0" fontAlgn="base" hangingPunct="0"/>
            <a:r>
              <a:rPr lang="en-US" dirty="0"/>
              <a:t>Nurse to check with resident each shift for appropriate medication administration.</a:t>
            </a:r>
          </a:p>
          <a:p>
            <a:pPr lvl="0" fontAlgn="base" hangingPunct="0"/>
            <a:r>
              <a:rPr lang="en-US" dirty="0"/>
              <a:t>Licensed nurse to monitor for medication side-effects and provide ongoing education. (Provide information on side-effects as needed)</a:t>
            </a:r>
          </a:p>
          <a:p>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00400" y="4495800"/>
            <a:ext cx="2209800" cy="1462888"/>
          </a:xfrm>
          <a:prstGeom prst="rect">
            <a:avLst/>
          </a:prstGeom>
        </p:spPr>
      </p:pic>
    </p:spTree>
    <p:extLst>
      <p:ext uri="{BB962C8B-B14F-4D97-AF65-F5344CB8AC3E}">
        <p14:creationId xmlns:p14="http://schemas.microsoft.com/office/powerpoint/2010/main" val="1458230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 </a:t>
            </a:r>
            <a:endParaRPr lang="en-US" dirty="0"/>
          </a:p>
        </p:txBody>
      </p:sp>
      <p:sp>
        <p:nvSpPr>
          <p:cNvPr id="3" name="Content Placeholder 2"/>
          <p:cNvSpPr>
            <a:spLocks noGrp="1"/>
          </p:cNvSpPr>
          <p:nvPr>
            <p:ph idx="1"/>
          </p:nvPr>
        </p:nvSpPr>
        <p:spPr>
          <a:xfrm>
            <a:off x="304800" y="1524000"/>
            <a:ext cx="8382000" cy="4602163"/>
          </a:xfrm>
        </p:spPr>
        <p:txBody>
          <a:bodyPr>
            <a:normAutofit/>
          </a:bodyPr>
          <a:lstStyle/>
          <a:p>
            <a:pPr marL="0" indent="0">
              <a:buNone/>
            </a:pPr>
            <a:r>
              <a:rPr lang="en-US" sz="3500" dirty="0"/>
              <a:t>Participants will:</a:t>
            </a:r>
          </a:p>
          <a:p>
            <a:r>
              <a:rPr lang="en-US"/>
              <a:t>Understand </a:t>
            </a:r>
            <a:r>
              <a:rPr lang="en-US" dirty="0"/>
              <a:t>the Federal regulation at </a:t>
            </a:r>
            <a:r>
              <a:rPr lang="en-US" dirty="0" err="1"/>
              <a:t>F554</a:t>
            </a:r>
            <a:r>
              <a:rPr lang="en-US" dirty="0"/>
              <a:t>, §483.10(c)(7) </a:t>
            </a:r>
          </a:p>
          <a:p>
            <a:r>
              <a:rPr lang="en-US" dirty="0"/>
              <a:t>Identify requirements for Self-Administration of Medications</a:t>
            </a:r>
            <a:r>
              <a:rPr lang="en-US" b="1" dirty="0"/>
              <a:t> </a:t>
            </a:r>
            <a:endParaRPr lang="en-US" dirty="0"/>
          </a:p>
          <a:p>
            <a:pPr marL="0" indent="0">
              <a:buNone/>
            </a:pPr>
            <a:endParaRPr lang="en-US" dirty="0"/>
          </a:p>
          <a:p>
            <a:endParaRPr lang="en-US" dirty="0"/>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05200" y="4371595"/>
            <a:ext cx="2590800" cy="1728064"/>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a:bodyPr>
          <a:lstStyle/>
          <a:p>
            <a:r>
              <a:rPr lang="en-US" sz="2400" dirty="0"/>
              <a:t>If self-administration is determined not to be safe, the IDT will consider, based on the assessment of the resident’s abilities, options that allow the resident to actively participate in the administration of their medications to the extent that is safe</a:t>
            </a:r>
          </a:p>
          <a:p>
            <a:r>
              <a:rPr lang="en-US" sz="2400" dirty="0"/>
              <a:t>Resident/Representative will sign the policy signature form that they have been informed of their rights to self-administer and the resident choice and </a:t>
            </a:r>
            <a:r>
              <a:rPr lang="en-US" sz="2400"/>
              <a:t>assessed decision.</a:t>
            </a:r>
            <a:endParaRPr lang="en-US" sz="2400"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43300" y="4764164"/>
            <a:ext cx="2057400" cy="1361999"/>
          </a:xfrm>
          <a:prstGeom prst="rect">
            <a:avLst/>
          </a:prstGeom>
        </p:spPr>
      </p:pic>
    </p:spTree>
    <p:extLst>
      <p:ext uri="{BB962C8B-B14F-4D97-AF65-F5344CB8AC3E}">
        <p14:creationId xmlns:p14="http://schemas.microsoft.com/office/powerpoint/2010/main" val="2838780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Respiratory Medication</a:t>
            </a:r>
          </a:p>
        </p:txBody>
      </p:sp>
      <p:sp>
        <p:nvSpPr>
          <p:cNvPr id="3" name="Content Placeholder 2"/>
          <p:cNvSpPr>
            <a:spLocks noGrp="1"/>
          </p:cNvSpPr>
          <p:nvPr>
            <p:ph idx="1"/>
          </p:nvPr>
        </p:nvSpPr>
        <p:spPr>
          <a:xfrm>
            <a:off x="457200" y="1600201"/>
            <a:ext cx="6781800" cy="4343400"/>
          </a:xfrm>
        </p:spPr>
        <p:txBody>
          <a:bodyPr>
            <a:normAutofit lnSpcReduction="10000"/>
          </a:bodyPr>
          <a:lstStyle/>
          <a:p>
            <a:pPr marL="0" indent="0">
              <a:buNone/>
            </a:pPr>
            <a:r>
              <a:rPr lang="en-US" dirty="0"/>
              <a:t>Assessment criteria not limited to:</a:t>
            </a:r>
          </a:p>
          <a:p>
            <a:r>
              <a:rPr lang="en-US" dirty="0"/>
              <a:t>Resident is able to hold the respiratory device correctly </a:t>
            </a:r>
          </a:p>
          <a:p>
            <a:r>
              <a:rPr lang="en-US" dirty="0"/>
              <a:t>Resident leaves the mask in place during treatment</a:t>
            </a:r>
          </a:p>
          <a:p>
            <a:r>
              <a:rPr lang="en-US" dirty="0"/>
              <a:t>Is able to turn the machine on and off</a:t>
            </a:r>
          </a:p>
          <a:p>
            <a:r>
              <a:rPr lang="en-US" dirty="0"/>
              <a:t>Is aware of the time between inhalers</a:t>
            </a:r>
          </a:p>
          <a:p>
            <a:r>
              <a:rPr lang="en-US" dirty="0"/>
              <a:t>Is aware of the order of inhalers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467600" y="1981200"/>
            <a:ext cx="1319479" cy="1981200"/>
          </a:xfrm>
          <a:prstGeom prst="rect">
            <a:avLst/>
          </a:prstGeom>
        </p:spPr>
      </p:pic>
    </p:spTree>
    <p:extLst>
      <p:ext uri="{BB962C8B-B14F-4D97-AF65-F5344CB8AC3E}">
        <p14:creationId xmlns:p14="http://schemas.microsoft.com/office/powerpoint/2010/main" val="12527806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Self-Administration</a:t>
            </a:r>
          </a:p>
        </p:txBody>
      </p:sp>
      <p:sp>
        <p:nvSpPr>
          <p:cNvPr id="3" name="Content Placeholder 2"/>
          <p:cNvSpPr>
            <a:spLocks noGrp="1"/>
          </p:cNvSpPr>
          <p:nvPr>
            <p:ph idx="1"/>
          </p:nvPr>
        </p:nvSpPr>
        <p:spPr/>
        <p:txBody>
          <a:bodyPr/>
          <a:lstStyle/>
          <a:p>
            <a:pPr marL="0" indent="0">
              <a:buNone/>
            </a:pPr>
            <a:r>
              <a:rPr lang="en-US" dirty="0"/>
              <a:t>**If self-administration is determined not to be safe, the IDT should consider, based on the assessment of the resident’s abilities, options that allow the resident to actively participate in the administration of their medications to the extent that is safe  - (i.e. resident may be able to get the medications from the nurse at a designated location and then safely self-administer them)</a:t>
            </a:r>
          </a:p>
        </p:txBody>
      </p:sp>
    </p:spTree>
    <p:extLst>
      <p:ext uri="{BB962C8B-B14F-4D97-AF65-F5344CB8AC3E}">
        <p14:creationId xmlns:p14="http://schemas.microsoft.com/office/powerpoint/2010/main" val="27662128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Self-Administration Probes </a:t>
            </a:r>
            <a:br>
              <a:rPr lang="en-US" dirty="0"/>
            </a:br>
            <a:r>
              <a:rPr lang="en-US" sz="3600" i="1" dirty="0"/>
              <a:t>§483.10(c)(7)  </a:t>
            </a:r>
            <a:endParaRPr lang="en-US" sz="3600" dirty="0"/>
          </a:p>
        </p:txBody>
      </p:sp>
      <p:sp>
        <p:nvSpPr>
          <p:cNvPr id="3" name="Content Placeholder 2"/>
          <p:cNvSpPr>
            <a:spLocks noGrp="1"/>
          </p:cNvSpPr>
          <p:nvPr>
            <p:ph idx="1"/>
          </p:nvPr>
        </p:nvSpPr>
        <p:spPr/>
        <p:txBody>
          <a:bodyPr>
            <a:normAutofit/>
          </a:bodyPr>
          <a:lstStyle/>
          <a:p>
            <a:r>
              <a:rPr lang="en-US" dirty="0"/>
              <a:t>Ask residents if they requested to self-administer medications and if they received a response. </a:t>
            </a:r>
          </a:p>
          <a:p>
            <a:r>
              <a:rPr lang="en-US" dirty="0"/>
              <a:t>How do staff determine if a resident is able to safely self-administer medications? </a:t>
            </a:r>
          </a:p>
          <a:p>
            <a:r>
              <a:rPr lang="en-US" dirty="0"/>
              <a:t>If the interdisciplinary team has determined that the resident can safely self-administer medications, was this request honored? </a:t>
            </a:r>
          </a:p>
          <a:p>
            <a:pPr marL="0" indent="0">
              <a:buNone/>
            </a:pPr>
            <a:endParaRPr lang="en-US" dirty="0"/>
          </a:p>
        </p:txBody>
      </p:sp>
    </p:spTree>
    <p:extLst>
      <p:ext uri="{BB962C8B-B14F-4D97-AF65-F5344CB8AC3E}">
        <p14:creationId xmlns:p14="http://schemas.microsoft.com/office/powerpoint/2010/main" val="9961138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5" y="160337"/>
            <a:ext cx="8229600" cy="1143000"/>
          </a:xfrm>
        </p:spPr>
        <p:txBody>
          <a:bodyPr/>
          <a:lstStyle/>
          <a:p>
            <a:r>
              <a:rPr lang="en-US" dirty="0"/>
              <a:t>Facility Response</a:t>
            </a:r>
          </a:p>
        </p:txBody>
      </p:sp>
      <p:sp>
        <p:nvSpPr>
          <p:cNvPr id="3" name="Content Placeholder 2"/>
          <p:cNvSpPr>
            <a:spLocks noGrp="1"/>
          </p:cNvSpPr>
          <p:nvPr>
            <p:ph idx="1"/>
          </p:nvPr>
        </p:nvSpPr>
        <p:spPr/>
        <p:txBody>
          <a:bodyPr/>
          <a:lstStyle/>
          <a:p>
            <a:r>
              <a:rPr lang="en-US" dirty="0"/>
              <a:t>Understand</a:t>
            </a:r>
          </a:p>
          <a:p>
            <a:r>
              <a:rPr lang="en-US" dirty="0"/>
              <a:t>Inform </a:t>
            </a:r>
          </a:p>
          <a:p>
            <a:r>
              <a:rPr lang="en-US" dirty="0"/>
              <a:t>Limitations</a:t>
            </a:r>
          </a:p>
          <a:p>
            <a:r>
              <a:rPr lang="en-US" dirty="0"/>
              <a:t>Monitor</a:t>
            </a:r>
          </a:p>
          <a:p>
            <a:endParaRPr lang="en-US" dirty="0"/>
          </a:p>
        </p:txBody>
      </p:sp>
      <p:graphicFrame>
        <p:nvGraphicFramePr>
          <p:cNvPr id="4" name="Diagram 3"/>
          <p:cNvGraphicFramePr/>
          <p:nvPr>
            <p:extLst/>
          </p:nvPr>
        </p:nvGraphicFramePr>
        <p:xfrm>
          <a:off x="3581399" y="1303337"/>
          <a:ext cx="5085735" cy="4564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5181600" y="2466002"/>
            <a:ext cx="2048568" cy="2105025"/>
          </a:xfrm>
          <a:prstGeom prst="rect">
            <a:avLst/>
          </a:prstGeom>
        </p:spPr>
      </p:pic>
    </p:spTree>
    <p:extLst>
      <p:ext uri="{BB962C8B-B14F-4D97-AF65-F5344CB8AC3E}">
        <p14:creationId xmlns:p14="http://schemas.microsoft.com/office/powerpoint/2010/main" val="18243634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a:t>
            </a:r>
          </a:p>
        </p:txBody>
      </p:sp>
      <p:sp>
        <p:nvSpPr>
          <p:cNvPr id="3" name="Content Placeholder 2"/>
          <p:cNvSpPr>
            <a:spLocks noGrp="1"/>
          </p:cNvSpPr>
          <p:nvPr>
            <p:ph idx="1"/>
          </p:nvPr>
        </p:nvSpPr>
        <p:spPr>
          <a:xfrm>
            <a:off x="304800" y="1417639"/>
            <a:ext cx="8153400" cy="4297361"/>
          </a:xfrm>
        </p:spPr>
        <p:txBody>
          <a:bodyPr>
            <a:normAutofit fontScale="92500" lnSpcReduction="20000"/>
          </a:bodyPr>
          <a:lstStyle/>
          <a:p>
            <a:pPr lvl="1"/>
            <a:r>
              <a:rPr lang="en-US" dirty="0"/>
              <a:t>It is essential that staff understand the importance of the items in the resident self-administration of medications policy and procedure</a:t>
            </a:r>
          </a:p>
          <a:p>
            <a:pPr lvl="1"/>
            <a:r>
              <a:rPr lang="en-US" dirty="0"/>
              <a:t>Ensuring residents ability to be as independent as possible while with rights to self-administer medications when safe and feasible is essential for the resident’s quality of life</a:t>
            </a:r>
          </a:p>
          <a:p>
            <a:pPr lvl="1"/>
            <a:r>
              <a:rPr lang="en-US" dirty="0"/>
              <a:t>The IDT will need to understand the importance of ongoing  identification of resident’s ability to self-administer medications in order to promptly make referrals for re-assessment for quality of care and safety</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10000" y="5206746"/>
            <a:ext cx="1524000" cy="1016508"/>
          </a:xfrm>
          <a:prstGeom prst="rect">
            <a:avLst/>
          </a:prstGeom>
        </p:spPr>
      </p:pic>
    </p:spTree>
    <p:extLst>
      <p:ext uri="{BB962C8B-B14F-4D97-AF65-F5344CB8AC3E}">
        <p14:creationId xmlns:p14="http://schemas.microsoft.com/office/powerpoint/2010/main" val="25791464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
            </a:r>
          </a:p>
        </p:txBody>
      </p:sp>
      <p:sp>
        <p:nvSpPr>
          <p:cNvPr id="3" name="Content Placeholder 2"/>
          <p:cNvSpPr>
            <a:spLocks noGrp="1"/>
          </p:cNvSpPr>
          <p:nvPr>
            <p:ph idx="1"/>
          </p:nvPr>
        </p:nvSpPr>
        <p:spPr>
          <a:xfrm>
            <a:off x="457200" y="1600201"/>
            <a:ext cx="6019800" cy="4495800"/>
          </a:xfrm>
        </p:spPr>
        <p:txBody>
          <a:bodyPr>
            <a:normAutofit fontScale="92500"/>
          </a:bodyPr>
          <a:lstStyle/>
          <a:p>
            <a:r>
              <a:rPr lang="en-US" sz="2400" dirty="0"/>
              <a:t>Caregivers will be informed of residents requests to self-administer medications</a:t>
            </a:r>
          </a:p>
          <a:p>
            <a:r>
              <a:rPr lang="en-US" sz="2400" dirty="0"/>
              <a:t>All staff will need to inform the nurse and the Interdisciplinary Team of any problems with resident’s ability to self-administer medications, including securing medications in locked box/drawer/secured area</a:t>
            </a:r>
          </a:p>
          <a:p>
            <a:r>
              <a:rPr lang="en-US" sz="2400" dirty="0"/>
              <a:t>Residents have a right to refuse medications but the nurse is responsible to determine reason for refusal, identify solutions, inform resident of benefits of medications and risks of refusals and inform physician of resident refusal</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81800" y="2133600"/>
            <a:ext cx="2033016" cy="3048000"/>
          </a:xfrm>
          <a:prstGeom prst="rect">
            <a:avLst/>
          </a:prstGeom>
        </p:spPr>
      </p:pic>
    </p:spTree>
    <p:extLst>
      <p:ext uri="{BB962C8B-B14F-4D97-AF65-F5344CB8AC3E}">
        <p14:creationId xmlns:p14="http://schemas.microsoft.com/office/powerpoint/2010/main" val="37817934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a:t>
            </a:r>
          </a:p>
        </p:txBody>
      </p:sp>
      <p:sp>
        <p:nvSpPr>
          <p:cNvPr id="3" name="Content Placeholder 2"/>
          <p:cNvSpPr>
            <a:spLocks noGrp="1"/>
          </p:cNvSpPr>
          <p:nvPr>
            <p:ph idx="1"/>
          </p:nvPr>
        </p:nvSpPr>
        <p:spPr>
          <a:xfrm>
            <a:off x="457200" y="1417638"/>
            <a:ext cx="8229600" cy="4525963"/>
          </a:xfrm>
        </p:spPr>
        <p:txBody>
          <a:bodyPr/>
          <a:lstStyle/>
          <a:p>
            <a:r>
              <a:rPr lang="en-US" dirty="0"/>
              <a:t>Knowledge</a:t>
            </a:r>
          </a:p>
          <a:p>
            <a:r>
              <a:rPr lang="en-US" dirty="0"/>
              <a:t>Resident cognition</a:t>
            </a:r>
          </a:p>
          <a:p>
            <a:r>
              <a:rPr lang="en-US" dirty="0"/>
              <a:t>Resident adherence to medication administration</a:t>
            </a:r>
          </a:p>
          <a:p>
            <a:r>
              <a:rPr lang="en-US" dirty="0"/>
              <a:t>Resident refusals</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000" y="4609067"/>
            <a:ext cx="3048000" cy="1304544"/>
          </a:xfrm>
          <a:prstGeom prst="rect">
            <a:avLst/>
          </a:prstGeom>
        </p:spPr>
      </p:pic>
    </p:spTree>
    <p:extLst>
      <p:ext uri="{BB962C8B-B14F-4D97-AF65-F5344CB8AC3E}">
        <p14:creationId xmlns:p14="http://schemas.microsoft.com/office/powerpoint/2010/main" val="13602110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a:t>
            </a:r>
          </a:p>
        </p:txBody>
      </p:sp>
      <p:sp>
        <p:nvSpPr>
          <p:cNvPr id="3" name="Content Placeholder 2"/>
          <p:cNvSpPr>
            <a:spLocks noGrp="1"/>
          </p:cNvSpPr>
          <p:nvPr>
            <p:ph idx="1"/>
          </p:nvPr>
        </p:nvSpPr>
        <p:spPr>
          <a:xfrm>
            <a:off x="457200" y="1600200"/>
            <a:ext cx="6477000" cy="4648199"/>
          </a:xfrm>
        </p:spPr>
        <p:txBody>
          <a:bodyPr>
            <a:normAutofit fontScale="92500" lnSpcReduction="10000"/>
          </a:bodyPr>
          <a:lstStyle/>
          <a:p>
            <a:r>
              <a:rPr lang="en-US" dirty="0"/>
              <a:t>All caregivers will need to monitor resident for:</a:t>
            </a:r>
          </a:p>
          <a:p>
            <a:pPr lvl="1"/>
            <a:r>
              <a:rPr lang="en-US" dirty="0"/>
              <a:t>Adherence to self-administration of medications</a:t>
            </a:r>
          </a:p>
          <a:p>
            <a:pPr lvl="1"/>
            <a:r>
              <a:rPr lang="en-US" dirty="0"/>
              <a:t>Cognitive and physical dexterity status to ensure able to safely administer medications</a:t>
            </a:r>
          </a:p>
          <a:p>
            <a:pPr lvl="1"/>
            <a:r>
              <a:rPr lang="en-US" dirty="0"/>
              <a:t>Changes in condition</a:t>
            </a:r>
          </a:p>
          <a:p>
            <a:pPr lvl="1"/>
            <a:r>
              <a:rPr lang="en-US" dirty="0"/>
              <a:t>Side-effects of medications that could indicate medications not taken as indicated</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239000" y="1828800"/>
            <a:ext cx="1677238" cy="2514600"/>
          </a:xfrm>
          <a:prstGeom prst="rect">
            <a:avLst/>
          </a:prstGeom>
        </p:spPr>
      </p:pic>
    </p:spTree>
    <p:extLst>
      <p:ext uri="{BB962C8B-B14F-4D97-AF65-F5344CB8AC3E}">
        <p14:creationId xmlns:p14="http://schemas.microsoft.com/office/powerpoint/2010/main" val="42872356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p>
        </p:txBody>
      </p:sp>
      <p:sp>
        <p:nvSpPr>
          <p:cNvPr id="3" name="Content Placeholder 2"/>
          <p:cNvSpPr>
            <a:spLocks noGrp="1"/>
          </p:cNvSpPr>
          <p:nvPr>
            <p:ph idx="1"/>
          </p:nvPr>
        </p:nvSpPr>
        <p:spPr>
          <a:xfrm>
            <a:off x="457200" y="1600200"/>
            <a:ext cx="5562600" cy="4343399"/>
          </a:xfrm>
        </p:spPr>
        <p:txBody>
          <a:bodyPr>
            <a:normAutofit fontScale="85000" lnSpcReduction="20000"/>
          </a:bodyPr>
          <a:lstStyle/>
          <a:p>
            <a:r>
              <a:rPr lang="en-US" dirty="0"/>
              <a:t>The resident has the right to self-administer own medication</a:t>
            </a:r>
          </a:p>
          <a:p>
            <a:r>
              <a:rPr lang="en-US" dirty="0"/>
              <a:t>The decision if the resident is safe to self-administer if performed by the IDT</a:t>
            </a:r>
          </a:p>
          <a:p>
            <a:r>
              <a:rPr lang="en-US" dirty="0"/>
              <a:t>A periodic assessment is performed based on changes in the resident’s medical and decision-making status</a:t>
            </a:r>
          </a:p>
          <a:p>
            <a:r>
              <a:rPr lang="en-US" dirty="0"/>
              <a:t>Documentation of determinations will ne recorded in the medical record and care plan</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934200" y="2133600"/>
            <a:ext cx="1610944" cy="2415209"/>
          </a:xfrm>
          <a:prstGeom prst="rect">
            <a:avLst/>
          </a:prstGeom>
        </p:spPr>
      </p:pic>
    </p:spTree>
    <p:extLst>
      <p:ext uri="{BB962C8B-B14F-4D97-AF65-F5344CB8AC3E}">
        <p14:creationId xmlns:p14="http://schemas.microsoft.com/office/powerpoint/2010/main" val="1448130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of §483.10</a:t>
            </a:r>
            <a:r>
              <a:rPr lang="en-US" b="1" i="1" dirty="0"/>
              <a:t>(c)(7) </a:t>
            </a:r>
            <a:r>
              <a:rPr lang="en-US" b="1" dirty="0"/>
              <a:t> </a:t>
            </a:r>
            <a:endParaRPr lang="en-US" dirty="0"/>
          </a:p>
        </p:txBody>
      </p:sp>
      <p:sp>
        <p:nvSpPr>
          <p:cNvPr id="3" name="Content Placeholder 2"/>
          <p:cNvSpPr>
            <a:spLocks noGrp="1"/>
          </p:cNvSpPr>
          <p:nvPr>
            <p:ph idx="1"/>
          </p:nvPr>
        </p:nvSpPr>
        <p:spPr>
          <a:xfrm>
            <a:off x="228600" y="1219200"/>
            <a:ext cx="8686800" cy="4572000"/>
          </a:xfrm>
        </p:spPr>
        <p:txBody>
          <a:bodyPr>
            <a:normAutofit/>
          </a:bodyPr>
          <a:lstStyle/>
          <a:p>
            <a:pPr marL="0" indent="0">
              <a:buNone/>
            </a:pPr>
            <a:r>
              <a:rPr lang="en-US" b="1" dirty="0"/>
              <a:t>§483.10</a:t>
            </a:r>
            <a:r>
              <a:rPr lang="en-US" b="1" i="1" dirty="0"/>
              <a:t>(c)(7) The right to </a:t>
            </a:r>
            <a:r>
              <a:rPr lang="en-US" b="1" dirty="0"/>
              <a:t>self-administer </a:t>
            </a:r>
            <a:r>
              <a:rPr lang="en-US" b="1" i="1" dirty="0"/>
              <a:t>medications </a:t>
            </a:r>
            <a:r>
              <a:rPr lang="en-US" b="1" dirty="0"/>
              <a:t>if the interdisciplinary team, as defined by §483.</a:t>
            </a:r>
            <a:r>
              <a:rPr lang="en-US" b="1" i="1" dirty="0"/>
              <a:t>21(b)(2)(ii), </a:t>
            </a:r>
            <a:r>
              <a:rPr lang="en-US" b="1" dirty="0"/>
              <a:t>has determined that this practice is </a:t>
            </a:r>
            <a:r>
              <a:rPr lang="en-US" b="1" i="1" dirty="0"/>
              <a:t>clinically appropriate. </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2667000" y="3662934"/>
            <a:ext cx="3200400" cy="2128266"/>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4" name="Picture 2" descr="C:\Users\smlagrange\Desktop\March 3\New folder (2)\Images fro Shutterstock\question mark icon 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320050" y="1905000"/>
            <a:ext cx="4503900" cy="38002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5662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04800"/>
            <a:ext cx="7886700" cy="4351338"/>
          </a:xfrm>
        </p:spPr>
        <p:txBody>
          <a:bodyPr/>
          <a:lstStyle/>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r>
              <a:rPr lang="en-US" sz="4400" b="1" cap="small" dirty="0">
                <a:ea typeface="Verdana" panose="020B0604030504040204" pitchFamily="34" charset="0"/>
                <a:cs typeface="Verdana" panose="020B0604030504040204" pitchFamily="34" charset="0"/>
              </a:rPr>
              <a:t>Thank you for participating in this education session!</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76600" y="3276600"/>
            <a:ext cx="2514600" cy="2514600"/>
          </a:xfrm>
          <a:prstGeom prst="rect">
            <a:avLst/>
          </a:prstGeom>
        </p:spPr>
      </p:pic>
    </p:spTree>
    <p:extLst>
      <p:ext uri="{BB962C8B-B14F-4D97-AF65-F5344CB8AC3E}">
        <p14:creationId xmlns:p14="http://schemas.microsoft.com/office/powerpoint/2010/main" val="13796159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REFERENCES</a:t>
            </a:r>
          </a:p>
        </p:txBody>
      </p:sp>
      <p:sp>
        <p:nvSpPr>
          <p:cNvPr id="3" name="Content Placeholder 2"/>
          <p:cNvSpPr>
            <a:spLocks noGrp="1"/>
          </p:cNvSpPr>
          <p:nvPr>
            <p:ph idx="1"/>
          </p:nvPr>
        </p:nvSpPr>
        <p:spPr>
          <a:xfrm>
            <a:off x="429491" y="1417638"/>
            <a:ext cx="8534400" cy="4837690"/>
          </a:xfrm>
        </p:spPr>
        <p:txBody>
          <a:bodyPr>
            <a:noAutofit/>
          </a:bodyPr>
          <a:lstStyle/>
          <a:p>
            <a:pPr marL="0" indent="0" fontAlgn="base">
              <a:buNone/>
            </a:pPr>
            <a:r>
              <a:rPr lang="en-US" sz="1600" dirty="0"/>
              <a:t> </a:t>
            </a:r>
          </a:p>
          <a:p>
            <a:pPr marL="0" indent="0" fontAlgn="base">
              <a:buNone/>
            </a:pPr>
            <a:r>
              <a:rPr lang="en-US" sz="2400" dirty="0"/>
              <a:t>CMS:  State Operations Manual Appendix PP – Guidance to Surveyors for Long-Term Care Facilities:</a:t>
            </a:r>
          </a:p>
          <a:p>
            <a:pPr marL="0" indent="0" fontAlgn="base">
              <a:buNone/>
            </a:pPr>
            <a:r>
              <a:rPr lang="en-US" sz="2400" dirty="0"/>
              <a:t> </a:t>
            </a:r>
            <a:r>
              <a:rPr lang="en-US" sz="2400" u="sng" dirty="0">
                <a:hlinkClick r:id="rId2"/>
              </a:rPr>
              <a:t>https://www.cms.gov/Medicare/Provider-Enrollment-and-Certification/GuidanceforLawsAndRegulations/Downloads/Advance-Appendix-PP-Including-Phase-2-.pdf</a:t>
            </a:r>
            <a:r>
              <a:rPr lang="en-US" sz="2400" u="sng" dirty="0"/>
              <a:t> </a:t>
            </a:r>
            <a:r>
              <a:rPr lang="en-US" sz="2400"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Regulation-Guidance</a:t>
            </a:r>
          </a:p>
        </p:txBody>
      </p:sp>
      <p:sp>
        <p:nvSpPr>
          <p:cNvPr id="3" name="Content Placeholder 2"/>
          <p:cNvSpPr>
            <a:spLocks noGrp="1"/>
          </p:cNvSpPr>
          <p:nvPr>
            <p:ph idx="1"/>
          </p:nvPr>
        </p:nvSpPr>
        <p:spPr/>
        <p:txBody>
          <a:bodyPr>
            <a:normAutofit fontScale="92500" lnSpcReduction="10000"/>
          </a:bodyPr>
          <a:lstStyle/>
          <a:p>
            <a:pPr marL="0" indent="0">
              <a:buNone/>
            </a:pPr>
            <a:r>
              <a:rPr lang="en-US" b="1" i="1" dirty="0"/>
              <a:t>GUIDANCE §483.10(c)(7) </a:t>
            </a:r>
            <a:endParaRPr lang="en-US" dirty="0"/>
          </a:p>
          <a:p>
            <a:r>
              <a:rPr lang="en-US" dirty="0"/>
              <a:t>If a resident requests </a:t>
            </a:r>
            <a:r>
              <a:rPr lang="en-US" i="1" dirty="0"/>
              <a:t>to </a:t>
            </a:r>
            <a:r>
              <a:rPr lang="en-US" dirty="0"/>
              <a:t>self-administer </a:t>
            </a:r>
            <a:r>
              <a:rPr lang="en-US" i="1" dirty="0">
                <a:solidFill>
                  <a:srgbClr val="FF0000"/>
                </a:solidFill>
              </a:rPr>
              <a:t>medication(s)</a:t>
            </a:r>
            <a:r>
              <a:rPr lang="en-US" dirty="0">
                <a:solidFill>
                  <a:srgbClr val="FF0000"/>
                </a:solidFill>
              </a:rPr>
              <a:t>, </a:t>
            </a:r>
            <a:r>
              <a:rPr lang="en-US" dirty="0"/>
              <a:t>it is the responsibility of the interdisciplinary team </a:t>
            </a:r>
            <a:r>
              <a:rPr lang="en-US" i="1" dirty="0">
                <a:solidFill>
                  <a:srgbClr val="FF0000"/>
                </a:solidFill>
              </a:rPr>
              <a:t>(IDT) (as defined in §483.21(b), F657, Comprehensive Care Plans) </a:t>
            </a:r>
            <a:r>
              <a:rPr lang="en-US" dirty="0"/>
              <a:t>to determine that it is safe before the resident exercise</a:t>
            </a:r>
            <a:r>
              <a:rPr lang="en-US" i="1" dirty="0"/>
              <a:t>s </a:t>
            </a:r>
            <a:r>
              <a:rPr lang="en-US" dirty="0"/>
              <a:t>that right. A resident may only self-administer medications after the</a:t>
            </a:r>
            <a:r>
              <a:rPr lang="en-US" dirty="0">
                <a:solidFill>
                  <a:srgbClr val="FF0000"/>
                </a:solidFill>
              </a:rPr>
              <a:t> </a:t>
            </a:r>
            <a:r>
              <a:rPr lang="en-US" i="1" dirty="0">
                <a:solidFill>
                  <a:srgbClr val="FF0000"/>
                </a:solidFill>
              </a:rPr>
              <a:t>IDT </a:t>
            </a:r>
            <a:r>
              <a:rPr lang="en-US" dirty="0"/>
              <a:t>has determined </a:t>
            </a:r>
            <a:r>
              <a:rPr lang="en-US" i="1" dirty="0">
                <a:solidFill>
                  <a:srgbClr val="FF0000"/>
                </a:solidFill>
              </a:rPr>
              <a:t>which medications may be self-administered  </a:t>
            </a:r>
            <a:endParaRPr lang="en-US" dirty="0">
              <a:solidFill>
                <a:srgbClr val="FF0000"/>
              </a:solidFill>
            </a:endParaRPr>
          </a:p>
        </p:txBody>
      </p:sp>
    </p:spTree>
    <p:extLst>
      <p:ext uri="{BB962C8B-B14F-4D97-AF65-F5344CB8AC3E}">
        <p14:creationId xmlns:p14="http://schemas.microsoft.com/office/powerpoint/2010/main" val="2594704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 – Interdisciplinary Team</a:t>
            </a:r>
          </a:p>
        </p:txBody>
      </p:sp>
      <p:sp>
        <p:nvSpPr>
          <p:cNvPr id="3" name="Content Placeholder 2"/>
          <p:cNvSpPr>
            <a:spLocks noGrp="1"/>
          </p:cNvSpPr>
          <p:nvPr>
            <p:ph idx="1"/>
          </p:nvPr>
        </p:nvSpPr>
        <p:spPr>
          <a:xfrm>
            <a:off x="457200" y="1417638"/>
            <a:ext cx="8229600" cy="4708525"/>
          </a:xfrm>
        </p:spPr>
        <p:txBody>
          <a:bodyPr>
            <a:normAutofit/>
          </a:bodyPr>
          <a:lstStyle/>
          <a:p>
            <a:pPr marL="0" indent="0">
              <a:buNone/>
            </a:pPr>
            <a:r>
              <a:rPr lang="en-US" sz="2800" b="1" i="1" dirty="0"/>
              <a:t>§483.21(b) Comprehensive Care Plans </a:t>
            </a:r>
          </a:p>
          <a:p>
            <a:pPr marL="0" indent="0">
              <a:buNone/>
            </a:pPr>
            <a:r>
              <a:rPr lang="en-US" sz="2800" b="1" i="1" dirty="0"/>
              <a:t>(ii) </a:t>
            </a:r>
            <a:r>
              <a:rPr lang="en-US" sz="2800" b="1" dirty="0"/>
              <a:t>Prepared by an interdisciplinary team, that includes </a:t>
            </a:r>
            <a:r>
              <a:rPr lang="en-US" sz="2800" b="1" i="1" dirty="0"/>
              <a:t>but is not limited to-</a:t>
            </a:r>
            <a:endParaRPr lang="en-US" sz="2800" dirty="0"/>
          </a:p>
          <a:p>
            <a:pPr marL="0" indent="0">
              <a:buNone/>
            </a:pPr>
            <a:r>
              <a:rPr lang="en-US" sz="2800" b="1" i="1" dirty="0"/>
              <a:t>(A) </a:t>
            </a:r>
            <a:r>
              <a:rPr lang="en-US" sz="2800" b="1" dirty="0"/>
              <a:t>The attending physician. </a:t>
            </a:r>
            <a:endParaRPr lang="en-US" sz="2800" dirty="0"/>
          </a:p>
          <a:p>
            <a:pPr marL="0" indent="0">
              <a:buNone/>
            </a:pPr>
            <a:r>
              <a:rPr lang="en-US" sz="2800" b="1" i="1" dirty="0"/>
              <a:t>(B) </a:t>
            </a:r>
            <a:r>
              <a:rPr lang="en-US" sz="2800" b="1" dirty="0"/>
              <a:t>A registered nurse with responsibility for the resident. </a:t>
            </a:r>
            <a:endParaRPr lang="en-US" sz="2800" dirty="0"/>
          </a:p>
          <a:p>
            <a:pPr marL="0" indent="0">
              <a:buNone/>
            </a:pPr>
            <a:r>
              <a:rPr lang="en-US" sz="2800" b="1" i="1" dirty="0">
                <a:solidFill>
                  <a:srgbClr val="FF0000"/>
                </a:solidFill>
              </a:rPr>
              <a:t>(C) A nurse aide with responsibility for the resident. </a:t>
            </a:r>
            <a:endParaRPr lang="en-US" sz="2800" dirty="0">
              <a:solidFill>
                <a:srgbClr val="FF0000"/>
              </a:solidFill>
            </a:endParaRPr>
          </a:p>
          <a:p>
            <a:pPr marL="0" indent="0">
              <a:buNone/>
            </a:pPr>
            <a:r>
              <a:rPr lang="en-US" sz="2800" b="1" i="1" dirty="0">
                <a:solidFill>
                  <a:srgbClr val="FF0000"/>
                </a:solidFill>
              </a:rPr>
              <a:t>(D) A member of food and nutrition services staff. </a:t>
            </a:r>
            <a:endParaRPr lang="en-US" sz="2800" dirty="0">
              <a:solidFill>
                <a:srgbClr val="FF0000"/>
              </a:solidFill>
            </a:endParaRPr>
          </a:p>
          <a:p>
            <a:pPr marL="0" indent="0">
              <a:buNone/>
            </a:pPr>
            <a:r>
              <a:rPr lang="en-US" sz="2400" b="1" i="1" dirty="0"/>
              <a:t> </a:t>
            </a:r>
            <a:endParaRPr lang="en-US" sz="2400"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76600" y="5354943"/>
            <a:ext cx="2209800" cy="771220"/>
          </a:xfrm>
          <a:prstGeom prst="rect">
            <a:avLst/>
          </a:prstGeom>
        </p:spPr>
      </p:pic>
    </p:spTree>
    <p:extLst>
      <p:ext uri="{BB962C8B-B14F-4D97-AF65-F5344CB8AC3E}">
        <p14:creationId xmlns:p14="http://schemas.microsoft.com/office/powerpoint/2010/main" val="3215972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 - IDT</a:t>
            </a:r>
          </a:p>
        </p:txBody>
      </p:sp>
      <p:sp>
        <p:nvSpPr>
          <p:cNvPr id="3" name="Content Placeholder 2"/>
          <p:cNvSpPr>
            <a:spLocks noGrp="1"/>
          </p:cNvSpPr>
          <p:nvPr>
            <p:ph idx="1"/>
          </p:nvPr>
        </p:nvSpPr>
        <p:spPr>
          <a:xfrm>
            <a:off x="457200" y="1600200"/>
            <a:ext cx="8229600" cy="4876800"/>
          </a:xfrm>
        </p:spPr>
        <p:txBody>
          <a:bodyPr>
            <a:normAutofit/>
          </a:bodyPr>
          <a:lstStyle/>
          <a:p>
            <a:pPr marL="0" indent="0">
              <a:buNone/>
            </a:pPr>
            <a:r>
              <a:rPr lang="en-US" sz="2800" b="1" i="1" dirty="0"/>
              <a:t>§483.21(b) Comprehensive Care Plans - continued</a:t>
            </a:r>
          </a:p>
          <a:p>
            <a:pPr marL="0" indent="0">
              <a:buNone/>
            </a:pPr>
            <a:r>
              <a:rPr lang="en-US" sz="2400" b="1" i="1" dirty="0"/>
              <a:t>(E) </a:t>
            </a:r>
            <a:r>
              <a:rPr lang="en-US" sz="2400" b="1" dirty="0"/>
              <a:t>To the extent practicable, the participation of the resident </a:t>
            </a:r>
            <a:r>
              <a:rPr lang="en-US" sz="2400" b="1" i="1" dirty="0"/>
              <a:t>and the resident's representative(s). </a:t>
            </a:r>
            <a:r>
              <a:rPr lang="en-US" sz="2400" b="1" i="1" dirty="0">
                <a:solidFill>
                  <a:srgbClr val="FF0000"/>
                </a:solidFill>
              </a:rPr>
              <a:t>An explanation must be included in a resident’s medical record if the participation of the resident and their resident representative is determined not practicable for the development of the resident’s care plan. </a:t>
            </a:r>
            <a:endParaRPr lang="en-US" sz="2400" dirty="0">
              <a:solidFill>
                <a:srgbClr val="FF0000"/>
              </a:solidFill>
            </a:endParaRPr>
          </a:p>
          <a:p>
            <a:pPr marL="0" indent="0">
              <a:buNone/>
            </a:pPr>
            <a:r>
              <a:rPr lang="en-US" sz="2400" b="1" i="1" dirty="0"/>
              <a:t>(F) </a:t>
            </a:r>
            <a:r>
              <a:rPr lang="en-US" sz="2400" b="1" dirty="0"/>
              <a:t>Other appropriate staff </a:t>
            </a:r>
            <a:r>
              <a:rPr lang="en-US" sz="2400" b="1" i="1" dirty="0">
                <a:solidFill>
                  <a:srgbClr val="FF0000"/>
                </a:solidFill>
              </a:rPr>
              <a:t>or professionals </a:t>
            </a:r>
            <a:r>
              <a:rPr lang="en-US" sz="2400" b="1" dirty="0"/>
              <a:t>in disciplines as determined by the resident's needs </a:t>
            </a:r>
            <a:r>
              <a:rPr lang="en-US" sz="2400" b="1" i="1" dirty="0">
                <a:solidFill>
                  <a:srgbClr val="FF0000"/>
                </a:solidFill>
              </a:rPr>
              <a:t>or as requested by the resident. </a:t>
            </a:r>
            <a:endParaRPr lang="en-US" sz="2400" dirty="0">
              <a:solidFill>
                <a:srgbClr val="FF0000"/>
              </a:solidFill>
            </a:endParaRPr>
          </a:p>
          <a:p>
            <a:pPr marL="0" indent="0">
              <a:buNone/>
            </a:pPr>
            <a:r>
              <a:rPr lang="en-US" sz="2400" b="1" i="1" dirty="0"/>
              <a:t> </a:t>
            </a:r>
            <a:endParaRPr lang="en-US" sz="2400" dirty="0"/>
          </a:p>
        </p:txBody>
      </p:sp>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05200" y="4953000"/>
            <a:ext cx="1676400" cy="1118159"/>
          </a:xfrm>
          <a:prstGeom prst="rect">
            <a:avLst/>
          </a:prstGeom>
        </p:spPr>
      </p:pic>
    </p:spTree>
    <p:extLst>
      <p:ext uri="{BB962C8B-B14F-4D97-AF65-F5344CB8AC3E}">
        <p14:creationId xmlns:p14="http://schemas.microsoft.com/office/powerpoint/2010/main" val="2622411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Regulation-Physician</a:t>
            </a:r>
          </a:p>
        </p:txBody>
      </p:sp>
      <p:sp>
        <p:nvSpPr>
          <p:cNvPr id="3" name="Content Placeholder 2"/>
          <p:cNvSpPr>
            <a:spLocks noGrp="1"/>
          </p:cNvSpPr>
          <p:nvPr>
            <p:ph idx="1"/>
          </p:nvPr>
        </p:nvSpPr>
        <p:spPr>
          <a:xfrm>
            <a:off x="457200" y="1417638"/>
            <a:ext cx="8229600" cy="4708525"/>
          </a:xfrm>
        </p:spPr>
        <p:txBody>
          <a:bodyPr>
            <a:normAutofit/>
          </a:bodyPr>
          <a:lstStyle/>
          <a:p>
            <a:pPr marL="0" indent="0">
              <a:buNone/>
            </a:pPr>
            <a:r>
              <a:rPr lang="en-US" dirty="0"/>
              <a:t>If the </a:t>
            </a:r>
            <a:r>
              <a:rPr lang="en-US" i="1" dirty="0"/>
              <a:t>attending </a:t>
            </a:r>
            <a:r>
              <a:rPr lang="en-US" dirty="0"/>
              <a:t>physician </a:t>
            </a:r>
            <a:r>
              <a:rPr lang="en-US" i="1" dirty="0"/>
              <a:t>is unable to participate in the development of the care plan,, he/she </a:t>
            </a:r>
            <a:r>
              <a:rPr lang="en-US" dirty="0"/>
              <a:t>may </a:t>
            </a:r>
            <a:r>
              <a:rPr lang="en-US" i="1" dirty="0"/>
              <a:t>delegate participation to an NPP who is involved in the resident’s care, to the extent permitted by state law, or </a:t>
            </a:r>
            <a:r>
              <a:rPr lang="en-US" dirty="0"/>
              <a:t>arrange </a:t>
            </a:r>
            <a:r>
              <a:rPr lang="en-US" i="1" dirty="0"/>
              <a:t>alternative methods of </a:t>
            </a:r>
            <a:r>
              <a:rPr lang="en-US" dirty="0"/>
              <a:t>providing input in the development and revision of the care plan, such as one-on-one discussions</a:t>
            </a:r>
            <a:r>
              <a:rPr lang="en-US" i="1" dirty="0"/>
              <a:t>, videoconferencing </a:t>
            </a:r>
            <a:r>
              <a:rPr lang="en-US" dirty="0"/>
              <a:t>and conference calls with the IDT. </a:t>
            </a:r>
          </a:p>
        </p:txBody>
      </p:sp>
    </p:spTree>
    <p:extLst>
      <p:ext uri="{BB962C8B-B14F-4D97-AF65-F5344CB8AC3E}">
        <p14:creationId xmlns:p14="http://schemas.microsoft.com/office/powerpoint/2010/main" val="3142812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 - IDT</a:t>
            </a:r>
          </a:p>
        </p:txBody>
      </p:sp>
      <p:sp>
        <p:nvSpPr>
          <p:cNvPr id="3" name="Content Placeholder 2"/>
          <p:cNvSpPr>
            <a:spLocks noGrp="1"/>
          </p:cNvSpPr>
          <p:nvPr>
            <p:ph idx="1"/>
          </p:nvPr>
        </p:nvSpPr>
        <p:spPr>
          <a:xfrm>
            <a:off x="457200" y="1600201"/>
            <a:ext cx="8229600" cy="3581400"/>
          </a:xfrm>
        </p:spPr>
        <p:txBody>
          <a:bodyPr>
            <a:normAutofit fontScale="92500" lnSpcReduction="20000"/>
          </a:bodyPr>
          <a:lstStyle/>
          <a:p>
            <a:pPr marL="0" indent="0">
              <a:buNone/>
            </a:pPr>
            <a:r>
              <a:rPr lang="en-US" sz="3000" dirty="0"/>
              <a:t>The determination of other appropriate staff or professionals participation in the IDT should be based on the physical, mental and psychosocial condition of each resident. This includes an appropriate level of involvement of physicians, nurses, rehabilitation therapists, activities professionals, social workers, and other professionals, such as developmental disabilities specialists or spiritual advisor. Involvement of other individuals is dependent upon resident request and/or needs</a:t>
            </a:r>
            <a:r>
              <a:rPr lang="en-US" dirty="0"/>
              <a:t>.  </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352800" y="4876800"/>
            <a:ext cx="1752600" cy="1168984"/>
          </a:xfrm>
          <a:prstGeom prst="rect">
            <a:avLst/>
          </a:prstGeom>
        </p:spPr>
      </p:pic>
    </p:spTree>
    <p:extLst>
      <p:ext uri="{BB962C8B-B14F-4D97-AF65-F5344CB8AC3E}">
        <p14:creationId xmlns:p14="http://schemas.microsoft.com/office/powerpoint/2010/main" val="3424219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Self-Administration-Considerations</a:t>
            </a:r>
          </a:p>
        </p:txBody>
      </p:sp>
      <p:sp>
        <p:nvSpPr>
          <p:cNvPr id="3" name="Content Placeholder 2"/>
          <p:cNvSpPr>
            <a:spLocks noGrp="1"/>
          </p:cNvSpPr>
          <p:nvPr>
            <p:ph idx="1"/>
          </p:nvPr>
        </p:nvSpPr>
        <p:spPr>
          <a:xfrm>
            <a:off x="609600" y="1431925"/>
            <a:ext cx="8229600" cy="4525963"/>
          </a:xfrm>
        </p:spPr>
        <p:txBody>
          <a:bodyPr/>
          <a:lstStyle/>
          <a:p>
            <a:endParaRPr lang="en-US" dirty="0"/>
          </a:p>
          <a:p>
            <a:pPr marL="0" indent="0" algn="ctr">
              <a:buNone/>
            </a:pPr>
            <a:r>
              <a:rPr lang="en-US" sz="3600" b="1" i="1" dirty="0"/>
              <a:t>When determining if self-administration is clinically appropriate for a resident, the IDT should at a minimum consider the following: </a:t>
            </a:r>
            <a:endParaRPr lang="en-US" sz="3600" b="1"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543300" y="4687278"/>
            <a:ext cx="2057400" cy="1448410"/>
          </a:xfrm>
          <a:prstGeom prst="rect">
            <a:avLst/>
          </a:prstGeom>
        </p:spPr>
      </p:pic>
    </p:spTree>
    <p:extLst>
      <p:ext uri="{BB962C8B-B14F-4D97-AF65-F5344CB8AC3E}">
        <p14:creationId xmlns:p14="http://schemas.microsoft.com/office/powerpoint/2010/main" val="1485489867"/>
      </p:ext>
    </p:extLst>
  </p:cSld>
  <p:clrMapOvr>
    <a:masterClrMapping/>
  </p:clrMapOvr>
</p:sld>
</file>

<file path=ppt/theme/theme1.xml><?xml version="1.0" encoding="utf-8"?>
<a:theme xmlns:a="http://schemas.openxmlformats.org/drawingml/2006/main" name="1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LeadingAge National - Abuse Prevention Education for Leadership</Template>
  <TotalTime>742</TotalTime>
  <Words>2165</Words>
  <Application>Microsoft Office PowerPoint</Application>
  <PresentationFormat>On-screen Show (4:3)</PresentationFormat>
  <Paragraphs>179</Paragraphs>
  <Slides>32</Slides>
  <Notes>19</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32</vt:i4>
      </vt:variant>
    </vt:vector>
  </HeadingPairs>
  <TitlesOfParts>
    <vt:vector size="38" baseType="lpstr">
      <vt:lpstr>Arial</vt:lpstr>
      <vt:lpstr>Calibri</vt:lpstr>
      <vt:lpstr>Verdana</vt:lpstr>
      <vt:lpstr>1_2012LeadingAge_gray2PPT</vt:lpstr>
      <vt:lpstr>2_2012LeadingAge_gray2PPT</vt:lpstr>
      <vt:lpstr>3_2012LeadingAge_gray2PPT</vt:lpstr>
      <vt:lpstr>Self-Administration of Medications</vt:lpstr>
      <vt:lpstr>OBJECTIVES </vt:lpstr>
      <vt:lpstr>OVERVIEW of §483.10(c)(7)  </vt:lpstr>
      <vt:lpstr>Regulation-Guidance</vt:lpstr>
      <vt:lpstr>Regulation – Interdisciplinary Team</vt:lpstr>
      <vt:lpstr>Regulation - IDT</vt:lpstr>
      <vt:lpstr>Regulation-Physician</vt:lpstr>
      <vt:lpstr>Regulation - IDT</vt:lpstr>
      <vt:lpstr>Self-Administration-Considerations</vt:lpstr>
      <vt:lpstr>Self-Administration-Considerations</vt:lpstr>
      <vt:lpstr>Self-Administration-Considerations </vt:lpstr>
      <vt:lpstr>Self-Administration</vt:lpstr>
      <vt:lpstr>POLICY</vt:lpstr>
      <vt:lpstr>PROCEDURE</vt:lpstr>
      <vt:lpstr>PROCEDURE</vt:lpstr>
      <vt:lpstr>PROCEDURE</vt:lpstr>
      <vt:lpstr>PROCEDURE</vt:lpstr>
      <vt:lpstr>PROCEDURE</vt:lpstr>
      <vt:lpstr>PROCEDURE</vt:lpstr>
      <vt:lpstr>PROCEDURE</vt:lpstr>
      <vt:lpstr>Respiratory Medication</vt:lpstr>
      <vt:lpstr>Self-Administration</vt:lpstr>
      <vt:lpstr>Self-Administration Probes  §483.10(c)(7)  </vt:lpstr>
      <vt:lpstr>Facility Response</vt:lpstr>
      <vt:lpstr>Understand</vt:lpstr>
      <vt:lpstr>INFORM</vt:lpstr>
      <vt:lpstr>Limitations</vt:lpstr>
      <vt:lpstr>Monitor</vt:lpstr>
      <vt:lpstr>SUMMARY </vt:lpstr>
      <vt:lpstr>Questions?</vt:lpstr>
      <vt:lpstr>PowerPoint Presentation</vt:lpstr>
      <vt:lpstr>REFERENCES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Notification of Changes</dc:title>
  <dc:creator>Susie Avery</dc:creator>
  <cp:lastModifiedBy>Ruta Prasauskas</cp:lastModifiedBy>
  <cp:revision>63</cp:revision>
  <dcterms:created xsi:type="dcterms:W3CDTF">2017-01-12T23:03:08Z</dcterms:created>
  <dcterms:modified xsi:type="dcterms:W3CDTF">2017-10-04T14:17:28Z</dcterms:modified>
</cp:coreProperties>
</file>