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1" r:id="rId2"/>
    <p:sldMasterId id="2147483682" r:id="rId3"/>
  </p:sldMasterIdLst>
  <p:notesMasterIdLst>
    <p:notesMasterId r:id="rId75"/>
  </p:notesMasterIdLst>
  <p:sldIdLst>
    <p:sldId id="282" r:id="rId4"/>
    <p:sldId id="258" r:id="rId5"/>
    <p:sldId id="276" r:id="rId6"/>
    <p:sldId id="319" r:id="rId7"/>
    <p:sldId id="347" r:id="rId8"/>
    <p:sldId id="348" r:id="rId9"/>
    <p:sldId id="321" r:id="rId10"/>
    <p:sldId id="349" r:id="rId11"/>
    <p:sldId id="358" r:id="rId12"/>
    <p:sldId id="350" r:id="rId13"/>
    <p:sldId id="357" r:id="rId14"/>
    <p:sldId id="356" r:id="rId15"/>
    <p:sldId id="355" r:id="rId16"/>
    <p:sldId id="354" r:id="rId17"/>
    <p:sldId id="353" r:id="rId18"/>
    <p:sldId id="352" r:id="rId19"/>
    <p:sldId id="351" r:id="rId20"/>
    <p:sldId id="363" r:id="rId21"/>
    <p:sldId id="362" r:id="rId22"/>
    <p:sldId id="364" r:id="rId23"/>
    <p:sldId id="361" r:id="rId24"/>
    <p:sldId id="360" r:id="rId25"/>
    <p:sldId id="359" r:id="rId26"/>
    <p:sldId id="342" r:id="rId27"/>
    <p:sldId id="365" r:id="rId28"/>
    <p:sldId id="368" r:id="rId29"/>
    <p:sldId id="366" r:id="rId30"/>
    <p:sldId id="367" r:id="rId31"/>
    <p:sldId id="369" r:id="rId32"/>
    <p:sldId id="328" r:id="rId33"/>
    <p:sldId id="370" r:id="rId34"/>
    <p:sldId id="371" r:id="rId35"/>
    <p:sldId id="372" r:id="rId36"/>
    <p:sldId id="377" r:id="rId37"/>
    <p:sldId id="397" r:id="rId38"/>
    <p:sldId id="400" r:id="rId39"/>
    <p:sldId id="378" r:id="rId40"/>
    <p:sldId id="376" r:id="rId41"/>
    <p:sldId id="375" r:id="rId42"/>
    <p:sldId id="374" r:id="rId43"/>
    <p:sldId id="379" r:id="rId44"/>
    <p:sldId id="373" r:id="rId45"/>
    <p:sldId id="380" r:id="rId46"/>
    <p:sldId id="384" r:id="rId47"/>
    <p:sldId id="383" r:id="rId48"/>
    <p:sldId id="382" r:id="rId49"/>
    <p:sldId id="381" r:id="rId50"/>
    <p:sldId id="386" r:id="rId51"/>
    <p:sldId id="385" r:id="rId52"/>
    <p:sldId id="346" r:id="rId53"/>
    <p:sldId id="387" r:id="rId54"/>
    <p:sldId id="388" r:id="rId55"/>
    <p:sldId id="389" r:id="rId56"/>
    <p:sldId id="390" r:id="rId57"/>
    <p:sldId id="391" r:id="rId58"/>
    <p:sldId id="392" r:id="rId59"/>
    <p:sldId id="393" r:id="rId60"/>
    <p:sldId id="394" r:id="rId61"/>
    <p:sldId id="395" r:id="rId62"/>
    <p:sldId id="396" r:id="rId63"/>
    <p:sldId id="399" r:id="rId64"/>
    <p:sldId id="339" r:id="rId65"/>
    <p:sldId id="299" r:id="rId66"/>
    <p:sldId id="340" r:id="rId67"/>
    <p:sldId id="341" r:id="rId68"/>
    <p:sldId id="302" r:id="rId69"/>
    <p:sldId id="336" r:id="rId70"/>
    <p:sldId id="398" r:id="rId71"/>
    <p:sldId id="337" r:id="rId72"/>
    <p:sldId id="287" r:id="rId73"/>
    <p:sldId id="275" r:id="rId7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454" autoAdjust="0"/>
  </p:normalViewPr>
  <p:slideViewPr>
    <p:cSldViewPr>
      <p:cViewPr varScale="1">
        <p:scale>
          <a:sx n="49" d="100"/>
          <a:sy n="49" d="100"/>
        </p:scale>
        <p:origin x="198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16" Type="http://schemas.openxmlformats.org/officeDocument/2006/relationships/slide" Target="slides/slide1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slide" Target="slides/slide71.xml"/><Relationship Id="rId79" Type="http://schemas.openxmlformats.org/officeDocument/2006/relationships/tableStyles" Target="tableStyles.xml"/><Relationship Id="rId5" Type="http://schemas.openxmlformats.org/officeDocument/2006/relationships/slide" Target="slides/slide2.xml"/><Relationship Id="rId61" Type="http://schemas.openxmlformats.org/officeDocument/2006/relationships/slide" Target="slides/slide58.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presProps" Target="presProps.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C2D5A2-2648-441D-886E-FBFCFEE2564D}" type="doc">
      <dgm:prSet loTypeId="urn:microsoft.com/office/officeart/2005/8/layout/cycle1" loCatId="cycle" qsTypeId="urn:microsoft.com/office/officeart/2005/8/quickstyle/3d3" qsCatId="3D" csTypeId="urn:microsoft.com/office/officeart/2005/8/colors/colorful1" csCatId="colorful" phldr="1"/>
      <dgm:spPr/>
      <dgm:t>
        <a:bodyPr/>
        <a:lstStyle/>
        <a:p>
          <a:endParaRPr lang="en-US"/>
        </a:p>
      </dgm:t>
    </dgm:pt>
    <dgm:pt modelId="{C9D7C41B-2458-4E10-B0CD-B096FE381CD0}">
      <dgm:prSet phldrT="[Text]"/>
      <dgm:spPr/>
      <dgm:t>
        <a:bodyPr/>
        <a:lstStyle/>
        <a:p>
          <a:r>
            <a:rPr lang="en-US" dirty="0"/>
            <a:t>Understand</a:t>
          </a:r>
        </a:p>
      </dgm:t>
    </dgm:pt>
    <dgm:pt modelId="{0A0C60C5-C706-48B9-995E-A488798C9F2E}" type="parTrans" cxnId="{FEAEDDCB-069D-4C53-B611-89EFDF3272D6}">
      <dgm:prSet/>
      <dgm:spPr/>
      <dgm:t>
        <a:bodyPr/>
        <a:lstStyle/>
        <a:p>
          <a:endParaRPr lang="en-US"/>
        </a:p>
      </dgm:t>
    </dgm:pt>
    <dgm:pt modelId="{2A8DDC20-F70F-473B-9F8E-AB194C4E21A2}" type="sibTrans" cxnId="{FEAEDDCB-069D-4C53-B611-89EFDF3272D6}">
      <dgm:prSet/>
      <dgm:spPr/>
      <dgm:t>
        <a:bodyPr/>
        <a:lstStyle/>
        <a:p>
          <a:endParaRPr lang="en-US"/>
        </a:p>
      </dgm:t>
    </dgm:pt>
    <dgm:pt modelId="{0373D090-4C6D-4D20-A0CD-5842F2A3B967}">
      <dgm:prSet phldrT="[Text]"/>
      <dgm:spPr/>
      <dgm:t>
        <a:bodyPr/>
        <a:lstStyle/>
        <a:p>
          <a:r>
            <a:rPr lang="en-US" dirty="0"/>
            <a:t>Inform</a:t>
          </a:r>
        </a:p>
      </dgm:t>
    </dgm:pt>
    <dgm:pt modelId="{DE3A3E21-8F40-42F4-B853-446B551963C0}" type="parTrans" cxnId="{C447140E-16E0-4944-8480-0C16AFC9F2EA}">
      <dgm:prSet/>
      <dgm:spPr/>
      <dgm:t>
        <a:bodyPr/>
        <a:lstStyle/>
        <a:p>
          <a:endParaRPr lang="en-US"/>
        </a:p>
      </dgm:t>
    </dgm:pt>
    <dgm:pt modelId="{9F150001-DB0C-406F-9A3F-57A28CE6770D}" type="sibTrans" cxnId="{C447140E-16E0-4944-8480-0C16AFC9F2EA}">
      <dgm:prSet/>
      <dgm:spPr/>
      <dgm:t>
        <a:bodyPr/>
        <a:lstStyle/>
        <a:p>
          <a:endParaRPr lang="en-US"/>
        </a:p>
      </dgm:t>
    </dgm:pt>
    <dgm:pt modelId="{14EB3EA9-D4F0-4B47-AB62-EABAD72DFE4A}">
      <dgm:prSet phldrT="[Text]"/>
      <dgm:spPr/>
      <dgm:t>
        <a:bodyPr/>
        <a:lstStyle/>
        <a:p>
          <a:r>
            <a:rPr lang="en-US" dirty="0"/>
            <a:t>Limitations</a:t>
          </a:r>
        </a:p>
      </dgm:t>
    </dgm:pt>
    <dgm:pt modelId="{D5EF5B8F-E2B2-4EAB-8B7E-E5357546671C}" type="parTrans" cxnId="{6F87C2AD-5B02-41D8-8EE4-39A59B1BA48C}">
      <dgm:prSet/>
      <dgm:spPr/>
      <dgm:t>
        <a:bodyPr/>
        <a:lstStyle/>
        <a:p>
          <a:endParaRPr lang="en-US"/>
        </a:p>
      </dgm:t>
    </dgm:pt>
    <dgm:pt modelId="{397A921E-02C0-4A34-B61F-E808010A8BE2}" type="sibTrans" cxnId="{6F87C2AD-5B02-41D8-8EE4-39A59B1BA48C}">
      <dgm:prSet/>
      <dgm:spPr/>
      <dgm:t>
        <a:bodyPr/>
        <a:lstStyle/>
        <a:p>
          <a:endParaRPr lang="en-US"/>
        </a:p>
      </dgm:t>
    </dgm:pt>
    <dgm:pt modelId="{5BDBC498-A2B6-4254-BE47-090F0729E8F8}">
      <dgm:prSet phldrT="[Text]"/>
      <dgm:spPr/>
      <dgm:t>
        <a:bodyPr/>
        <a:lstStyle/>
        <a:p>
          <a:r>
            <a:rPr lang="en-US" dirty="0"/>
            <a:t>Monitor</a:t>
          </a:r>
        </a:p>
      </dgm:t>
    </dgm:pt>
    <dgm:pt modelId="{ADFEF54D-244D-461E-B730-89ECCA20F6B0}" type="parTrans" cxnId="{5D91D1C3-2414-4CCA-A34C-592CF98B02C1}">
      <dgm:prSet/>
      <dgm:spPr/>
      <dgm:t>
        <a:bodyPr/>
        <a:lstStyle/>
        <a:p>
          <a:endParaRPr lang="en-US"/>
        </a:p>
      </dgm:t>
    </dgm:pt>
    <dgm:pt modelId="{8B2557B0-EA9E-4044-8F24-7BD0DD1CDA47}" type="sibTrans" cxnId="{5D91D1C3-2414-4CCA-A34C-592CF98B02C1}">
      <dgm:prSet/>
      <dgm:spPr/>
      <dgm:t>
        <a:bodyPr/>
        <a:lstStyle/>
        <a:p>
          <a:endParaRPr lang="en-US"/>
        </a:p>
      </dgm:t>
    </dgm:pt>
    <dgm:pt modelId="{7AD44568-F12E-4516-A34B-218396103CE2}" type="pres">
      <dgm:prSet presAssocID="{FCC2D5A2-2648-441D-886E-FBFCFEE2564D}" presName="cycle" presStyleCnt="0">
        <dgm:presLayoutVars>
          <dgm:dir/>
          <dgm:resizeHandles val="exact"/>
        </dgm:presLayoutVars>
      </dgm:prSet>
      <dgm:spPr/>
      <dgm:t>
        <a:bodyPr/>
        <a:lstStyle/>
        <a:p>
          <a:endParaRPr lang="en-US"/>
        </a:p>
      </dgm:t>
    </dgm:pt>
    <dgm:pt modelId="{BEBF08FB-385A-43D8-B420-64A3AAAD7358}" type="pres">
      <dgm:prSet presAssocID="{C9D7C41B-2458-4E10-B0CD-B096FE381CD0}" presName="dummy" presStyleCnt="0"/>
      <dgm:spPr/>
    </dgm:pt>
    <dgm:pt modelId="{203CF8CD-E385-4216-A519-06CD9D747BE6}" type="pres">
      <dgm:prSet presAssocID="{C9D7C41B-2458-4E10-B0CD-B096FE381CD0}" presName="node" presStyleLbl="revTx" presStyleIdx="0" presStyleCnt="4">
        <dgm:presLayoutVars>
          <dgm:bulletEnabled val="1"/>
        </dgm:presLayoutVars>
      </dgm:prSet>
      <dgm:spPr/>
      <dgm:t>
        <a:bodyPr/>
        <a:lstStyle/>
        <a:p>
          <a:endParaRPr lang="en-US"/>
        </a:p>
      </dgm:t>
    </dgm:pt>
    <dgm:pt modelId="{E4E99182-7810-485D-847B-84AC2032BE89}" type="pres">
      <dgm:prSet presAssocID="{2A8DDC20-F70F-473B-9F8E-AB194C4E21A2}" presName="sibTrans" presStyleLbl="node1" presStyleIdx="0" presStyleCnt="4"/>
      <dgm:spPr/>
      <dgm:t>
        <a:bodyPr/>
        <a:lstStyle/>
        <a:p>
          <a:endParaRPr lang="en-US"/>
        </a:p>
      </dgm:t>
    </dgm:pt>
    <dgm:pt modelId="{1E78247B-BCC3-4CDE-AF1F-AAF325037514}" type="pres">
      <dgm:prSet presAssocID="{0373D090-4C6D-4D20-A0CD-5842F2A3B967}" presName="dummy" presStyleCnt="0"/>
      <dgm:spPr/>
    </dgm:pt>
    <dgm:pt modelId="{DB3C95C6-132D-4D03-916C-6A2E15EDBC75}" type="pres">
      <dgm:prSet presAssocID="{0373D090-4C6D-4D20-A0CD-5842F2A3B967}" presName="node" presStyleLbl="revTx" presStyleIdx="1" presStyleCnt="4">
        <dgm:presLayoutVars>
          <dgm:bulletEnabled val="1"/>
        </dgm:presLayoutVars>
      </dgm:prSet>
      <dgm:spPr/>
      <dgm:t>
        <a:bodyPr/>
        <a:lstStyle/>
        <a:p>
          <a:endParaRPr lang="en-US"/>
        </a:p>
      </dgm:t>
    </dgm:pt>
    <dgm:pt modelId="{695AD7B6-8693-49C8-A6A3-10FA9D26045F}" type="pres">
      <dgm:prSet presAssocID="{9F150001-DB0C-406F-9A3F-57A28CE6770D}" presName="sibTrans" presStyleLbl="node1" presStyleIdx="1" presStyleCnt="4"/>
      <dgm:spPr/>
      <dgm:t>
        <a:bodyPr/>
        <a:lstStyle/>
        <a:p>
          <a:endParaRPr lang="en-US"/>
        </a:p>
      </dgm:t>
    </dgm:pt>
    <dgm:pt modelId="{EB76DEBF-397D-455F-8ADC-8CCED1830A99}" type="pres">
      <dgm:prSet presAssocID="{14EB3EA9-D4F0-4B47-AB62-EABAD72DFE4A}" presName="dummy" presStyleCnt="0"/>
      <dgm:spPr/>
    </dgm:pt>
    <dgm:pt modelId="{23011174-8D9A-4182-86C8-1DF75B59DE28}" type="pres">
      <dgm:prSet presAssocID="{14EB3EA9-D4F0-4B47-AB62-EABAD72DFE4A}" presName="node" presStyleLbl="revTx" presStyleIdx="2" presStyleCnt="4">
        <dgm:presLayoutVars>
          <dgm:bulletEnabled val="1"/>
        </dgm:presLayoutVars>
      </dgm:prSet>
      <dgm:spPr/>
      <dgm:t>
        <a:bodyPr/>
        <a:lstStyle/>
        <a:p>
          <a:endParaRPr lang="en-US"/>
        </a:p>
      </dgm:t>
    </dgm:pt>
    <dgm:pt modelId="{C4A1B6D8-E1A9-4E5D-88B2-67D5CA1BF43E}" type="pres">
      <dgm:prSet presAssocID="{397A921E-02C0-4A34-B61F-E808010A8BE2}" presName="sibTrans" presStyleLbl="node1" presStyleIdx="2" presStyleCnt="4"/>
      <dgm:spPr/>
      <dgm:t>
        <a:bodyPr/>
        <a:lstStyle/>
        <a:p>
          <a:endParaRPr lang="en-US"/>
        </a:p>
      </dgm:t>
    </dgm:pt>
    <dgm:pt modelId="{490D168D-BEC4-4E33-802F-6ECC7E30FF07}" type="pres">
      <dgm:prSet presAssocID="{5BDBC498-A2B6-4254-BE47-090F0729E8F8}" presName="dummy" presStyleCnt="0"/>
      <dgm:spPr/>
    </dgm:pt>
    <dgm:pt modelId="{43764AAE-3CB5-427D-8D34-9BEF7F699D17}" type="pres">
      <dgm:prSet presAssocID="{5BDBC498-A2B6-4254-BE47-090F0729E8F8}" presName="node" presStyleLbl="revTx" presStyleIdx="3" presStyleCnt="4">
        <dgm:presLayoutVars>
          <dgm:bulletEnabled val="1"/>
        </dgm:presLayoutVars>
      </dgm:prSet>
      <dgm:spPr/>
      <dgm:t>
        <a:bodyPr/>
        <a:lstStyle/>
        <a:p>
          <a:endParaRPr lang="en-US"/>
        </a:p>
      </dgm:t>
    </dgm:pt>
    <dgm:pt modelId="{D15EFBE0-5E71-43D6-8BEF-A4E514CD43F5}" type="pres">
      <dgm:prSet presAssocID="{8B2557B0-EA9E-4044-8F24-7BD0DD1CDA47}" presName="sibTrans" presStyleLbl="node1" presStyleIdx="3" presStyleCnt="4"/>
      <dgm:spPr/>
      <dgm:t>
        <a:bodyPr/>
        <a:lstStyle/>
        <a:p>
          <a:endParaRPr lang="en-US"/>
        </a:p>
      </dgm:t>
    </dgm:pt>
  </dgm:ptLst>
  <dgm:cxnLst>
    <dgm:cxn modelId="{FEAEDDCB-069D-4C53-B611-89EFDF3272D6}" srcId="{FCC2D5A2-2648-441D-886E-FBFCFEE2564D}" destId="{C9D7C41B-2458-4E10-B0CD-B096FE381CD0}" srcOrd="0" destOrd="0" parTransId="{0A0C60C5-C706-48B9-995E-A488798C9F2E}" sibTransId="{2A8DDC20-F70F-473B-9F8E-AB194C4E21A2}"/>
    <dgm:cxn modelId="{52190B54-3B6C-41E2-B7E2-7B40DF4BAFD8}" type="presOf" srcId="{9F150001-DB0C-406F-9A3F-57A28CE6770D}" destId="{695AD7B6-8693-49C8-A6A3-10FA9D26045F}" srcOrd="0" destOrd="0" presId="urn:microsoft.com/office/officeart/2005/8/layout/cycle1"/>
    <dgm:cxn modelId="{5D111555-CE41-41EF-9B3C-2EC75DB9AFDA}" type="presOf" srcId="{5BDBC498-A2B6-4254-BE47-090F0729E8F8}" destId="{43764AAE-3CB5-427D-8D34-9BEF7F699D17}" srcOrd="0" destOrd="0" presId="urn:microsoft.com/office/officeart/2005/8/layout/cycle1"/>
    <dgm:cxn modelId="{CCB81922-20DE-4A73-B667-7B019CBED8EC}" type="presOf" srcId="{397A921E-02C0-4A34-B61F-E808010A8BE2}" destId="{C4A1B6D8-E1A9-4E5D-88B2-67D5CA1BF43E}" srcOrd="0" destOrd="0" presId="urn:microsoft.com/office/officeart/2005/8/layout/cycle1"/>
    <dgm:cxn modelId="{D2B69E6C-74B3-482E-B363-B2455864A7CB}" type="presOf" srcId="{8B2557B0-EA9E-4044-8F24-7BD0DD1CDA47}" destId="{D15EFBE0-5E71-43D6-8BEF-A4E514CD43F5}" srcOrd="0" destOrd="0" presId="urn:microsoft.com/office/officeart/2005/8/layout/cycle1"/>
    <dgm:cxn modelId="{8002C93C-5ECC-4BD6-B3F9-119D2D07A505}" type="presOf" srcId="{14EB3EA9-D4F0-4B47-AB62-EABAD72DFE4A}" destId="{23011174-8D9A-4182-86C8-1DF75B59DE28}" srcOrd="0" destOrd="0" presId="urn:microsoft.com/office/officeart/2005/8/layout/cycle1"/>
    <dgm:cxn modelId="{C447140E-16E0-4944-8480-0C16AFC9F2EA}" srcId="{FCC2D5A2-2648-441D-886E-FBFCFEE2564D}" destId="{0373D090-4C6D-4D20-A0CD-5842F2A3B967}" srcOrd="1" destOrd="0" parTransId="{DE3A3E21-8F40-42F4-B853-446B551963C0}" sibTransId="{9F150001-DB0C-406F-9A3F-57A28CE6770D}"/>
    <dgm:cxn modelId="{6F87C2AD-5B02-41D8-8EE4-39A59B1BA48C}" srcId="{FCC2D5A2-2648-441D-886E-FBFCFEE2564D}" destId="{14EB3EA9-D4F0-4B47-AB62-EABAD72DFE4A}" srcOrd="2" destOrd="0" parTransId="{D5EF5B8F-E2B2-4EAB-8B7E-E5357546671C}" sibTransId="{397A921E-02C0-4A34-B61F-E808010A8BE2}"/>
    <dgm:cxn modelId="{1FCF5187-5B60-47BB-BA26-BF0E4070F2BE}" type="presOf" srcId="{C9D7C41B-2458-4E10-B0CD-B096FE381CD0}" destId="{203CF8CD-E385-4216-A519-06CD9D747BE6}" srcOrd="0" destOrd="0" presId="urn:microsoft.com/office/officeart/2005/8/layout/cycle1"/>
    <dgm:cxn modelId="{1EAEE478-E101-44A7-9B14-FAA0BE39B38B}" type="presOf" srcId="{0373D090-4C6D-4D20-A0CD-5842F2A3B967}" destId="{DB3C95C6-132D-4D03-916C-6A2E15EDBC75}" srcOrd="0" destOrd="0" presId="urn:microsoft.com/office/officeart/2005/8/layout/cycle1"/>
    <dgm:cxn modelId="{A0FC0312-B40C-45F1-908B-2E4FC859F997}" type="presOf" srcId="{FCC2D5A2-2648-441D-886E-FBFCFEE2564D}" destId="{7AD44568-F12E-4516-A34B-218396103CE2}" srcOrd="0" destOrd="0" presId="urn:microsoft.com/office/officeart/2005/8/layout/cycle1"/>
    <dgm:cxn modelId="{A8E0B17E-9BA0-485C-94B0-8A695C632ACC}" type="presOf" srcId="{2A8DDC20-F70F-473B-9F8E-AB194C4E21A2}" destId="{E4E99182-7810-485D-847B-84AC2032BE89}" srcOrd="0" destOrd="0" presId="urn:microsoft.com/office/officeart/2005/8/layout/cycle1"/>
    <dgm:cxn modelId="{5D91D1C3-2414-4CCA-A34C-592CF98B02C1}" srcId="{FCC2D5A2-2648-441D-886E-FBFCFEE2564D}" destId="{5BDBC498-A2B6-4254-BE47-090F0729E8F8}" srcOrd="3" destOrd="0" parTransId="{ADFEF54D-244D-461E-B730-89ECCA20F6B0}" sibTransId="{8B2557B0-EA9E-4044-8F24-7BD0DD1CDA47}"/>
    <dgm:cxn modelId="{F80960A4-4ED9-47FA-A1FF-B666B57289E8}" type="presParOf" srcId="{7AD44568-F12E-4516-A34B-218396103CE2}" destId="{BEBF08FB-385A-43D8-B420-64A3AAAD7358}" srcOrd="0" destOrd="0" presId="urn:microsoft.com/office/officeart/2005/8/layout/cycle1"/>
    <dgm:cxn modelId="{133803CC-D0FA-4BCD-A997-0DEEB39978BB}" type="presParOf" srcId="{7AD44568-F12E-4516-A34B-218396103CE2}" destId="{203CF8CD-E385-4216-A519-06CD9D747BE6}" srcOrd="1" destOrd="0" presId="urn:microsoft.com/office/officeart/2005/8/layout/cycle1"/>
    <dgm:cxn modelId="{690D3E38-273F-4170-B692-195FC6F2F8F0}" type="presParOf" srcId="{7AD44568-F12E-4516-A34B-218396103CE2}" destId="{E4E99182-7810-485D-847B-84AC2032BE89}" srcOrd="2" destOrd="0" presId="urn:microsoft.com/office/officeart/2005/8/layout/cycle1"/>
    <dgm:cxn modelId="{E509181D-C372-4521-B5B6-526B66757116}" type="presParOf" srcId="{7AD44568-F12E-4516-A34B-218396103CE2}" destId="{1E78247B-BCC3-4CDE-AF1F-AAF325037514}" srcOrd="3" destOrd="0" presId="urn:microsoft.com/office/officeart/2005/8/layout/cycle1"/>
    <dgm:cxn modelId="{D4AF7F89-BE8A-49E1-A5B0-0AC31D4621F2}" type="presParOf" srcId="{7AD44568-F12E-4516-A34B-218396103CE2}" destId="{DB3C95C6-132D-4D03-916C-6A2E15EDBC75}" srcOrd="4" destOrd="0" presId="urn:microsoft.com/office/officeart/2005/8/layout/cycle1"/>
    <dgm:cxn modelId="{1CC7FAC0-0FBC-491F-8F19-FD243A6637B3}" type="presParOf" srcId="{7AD44568-F12E-4516-A34B-218396103CE2}" destId="{695AD7B6-8693-49C8-A6A3-10FA9D26045F}" srcOrd="5" destOrd="0" presId="urn:microsoft.com/office/officeart/2005/8/layout/cycle1"/>
    <dgm:cxn modelId="{5AF30A80-660A-4EDF-A7E0-05ADA6380EFF}" type="presParOf" srcId="{7AD44568-F12E-4516-A34B-218396103CE2}" destId="{EB76DEBF-397D-455F-8ADC-8CCED1830A99}" srcOrd="6" destOrd="0" presId="urn:microsoft.com/office/officeart/2005/8/layout/cycle1"/>
    <dgm:cxn modelId="{7FF41EB3-AB83-418F-BF96-7FD9AEDD317C}" type="presParOf" srcId="{7AD44568-F12E-4516-A34B-218396103CE2}" destId="{23011174-8D9A-4182-86C8-1DF75B59DE28}" srcOrd="7" destOrd="0" presId="urn:microsoft.com/office/officeart/2005/8/layout/cycle1"/>
    <dgm:cxn modelId="{991BAE63-B6B3-4B99-B06F-8D142E106A87}" type="presParOf" srcId="{7AD44568-F12E-4516-A34B-218396103CE2}" destId="{C4A1B6D8-E1A9-4E5D-88B2-67D5CA1BF43E}" srcOrd="8" destOrd="0" presId="urn:microsoft.com/office/officeart/2005/8/layout/cycle1"/>
    <dgm:cxn modelId="{B7B41EE2-55CB-4202-96F4-93473137A004}" type="presParOf" srcId="{7AD44568-F12E-4516-A34B-218396103CE2}" destId="{490D168D-BEC4-4E33-802F-6ECC7E30FF07}" srcOrd="9" destOrd="0" presId="urn:microsoft.com/office/officeart/2005/8/layout/cycle1"/>
    <dgm:cxn modelId="{F8D2387A-16CB-4598-B91C-B133AD1D68E8}" type="presParOf" srcId="{7AD44568-F12E-4516-A34B-218396103CE2}" destId="{43764AAE-3CB5-427D-8D34-9BEF7F699D17}" srcOrd="10" destOrd="0" presId="urn:microsoft.com/office/officeart/2005/8/layout/cycle1"/>
    <dgm:cxn modelId="{1C0067A4-D2FD-4439-9736-766FE6BF7756}" type="presParOf" srcId="{7AD44568-F12E-4516-A34B-218396103CE2}" destId="{D15EFBE0-5E71-43D6-8BEF-A4E514CD43F5}"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CF8CD-E385-4216-A519-06CD9D747BE6}">
      <dsp:nvSpPr>
        <dsp:cNvPr id="0" name=""/>
        <dsp:cNvSpPr/>
      </dsp:nvSpPr>
      <dsp:spPr>
        <a:xfrm>
          <a:off x="3106432"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Understand</a:t>
          </a:r>
        </a:p>
      </dsp:txBody>
      <dsp:txXfrm>
        <a:off x="3106432" y="101858"/>
        <a:ext cx="1616608" cy="1616608"/>
      </dsp:txXfrm>
    </dsp:sp>
    <dsp:sp modelId="{E4E99182-7810-485D-847B-84AC2032BE89}">
      <dsp:nvSpPr>
        <dsp:cNvPr id="0" name=""/>
        <dsp:cNvSpPr/>
      </dsp:nvSpPr>
      <dsp:spPr>
        <a:xfrm>
          <a:off x="261243" y="407"/>
          <a:ext cx="4563247" cy="4563247"/>
        </a:xfrm>
        <a:prstGeom prst="circularArrow">
          <a:avLst>
            <a:gd name="adj1" fmla="val 6908"/>
            <a:gd name="adj2" fmla="val 465840"/>
            <a:gd name="adj3" fmla="val 547362"/>
            <a:gd name="adj4" fmla="val 20586798"/>
            <a:gd name="adj5" fmla="val 806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B3C95C6-132D-4D03-916C-6A2E15EDBC75}">
      <dsp:nvSpPr>
        <dsp:cNvPr id="0" name=""/>
        <dsp:cNvSpPr/>
      </dsp:nvSpPr>
      <dsp:spPr>
        <a:xfrm>
          <a:off x="3106432"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Inform</a:t>
          </a:r>
        </a:p>
      </dsp:txBody>
      <dsp:txXfrm>
        <a:off x="3106432" y="2845595"/>
        <a:ext cx="1616608" cy="1616608"/>
      </dsp:txXfrm>
    </dsp:sp>
    <dsp:sp modelId="{695AD7B6-8693-49C8-A6A3-10FA9D26045F}">
      <dsp:nvSpPr>
        <dsp:cNvPr id="0" name=""/>
        <dsp:cNvSpPr/>
      </dsp:nvSpPr>
      <dsp:spPr>
        <a:xfrm>
          <a:off x="261243" y="407"/>
          <a:ext cx="4563247" cy="4563247"/>
        </a:xfrm>
        <a:prstGeom prst="circularArrow">
          <a:avLst>
            <a:gd name="adj1" fmla="val 6908"/>
            <a:gd name="adj2" fmla="val 465840"/>
            <a:gd name="adj3" fmla="val 5947362"/>
            <a:gd name="adj4" fmla="val 4386798"/>
            <a:gd name="adj5" fmla="val 806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23011174-8D9A-4182-86C8-1DF75B59DE28}">
      <dsp:nvSpPr>
        <dsp:cNvPr id="0" name=""/>
        <dsp:cNvSpPr/>
      </dsp:nvSpPr>
      <dsp:spPr>
        <a:xfrm>
          <a:off x="362694"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Limitations</a:t>
          </a:r>
        </a:p>
      </dsp:txBody>
      <dsp:txXfrm>
        <a:off x="362694" y="2845595"/>
        <a:ext cx="1616608" cy="1616608"/>
      </dsp:txXfrm>
    </dsp:sp>
    <dsp:sp modelId="{C4A1B6D8-E1A9-4E5D-88B2-67D5CA1BF43E}">
      <dsp:nvSpPr>
        <dsp:cNvPr id="0" name=""/>
        <dsp:cNvSpPr/>
      </dsp:nvSpPr>
      <dsp:spPr>
        <a:xfrm>
          <a:off x="261243" y="407"/>
          <a:ext cx="4563247" cy="4563247"/>
        </a:xfrm>
        <a:prstGeom prst="circularArrow">
          <a:avLst>
            <a:gd name="adj1" fmla="val 6908"/>
            <a:gd name="adj2" fmla="val 465840"/>
            <a:gd name="adj3" fmla="val 11347362"/>
            <a:gd name="adj4" fmla="val 9786798"/>
            <a:gd name="adj5" fmla="val 806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3764AAE-3CB5-427D-8D34-9BEF7F699D17}">
      <dsp:nvSpPr>
        <dsp:cNvPr id="0" name=""/>
        <dsp:cNvSpPr/>
      </dsp:nvSpPr>
      <dsp:spPr>
        <a:xfrm>
          <a:off x="362694"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Monitor</a:t>
          </a:r>
        </a:p>
      </dsp:txBody>
      <dsp:txXfrm>
        <a:off x="362694" y="101858"/>
        <a:ext cx="1616608" cy="1616608"/>
      </dsp:txXfrm>
    </dsp:sp>
    <dsp:sp modelId="{D15EFBE0-5E71-43D6-8BEF-A4E514CD43F5}">
      <dsp:nvSpPr>
        <dsp:cNvPr id="0" name=""/>
        <dsp:cNvSpPr/>
      </dsp:nvSpPr>
      <dsp:spPr>
        <a:xfrm>
          <a:off x="261243" y="407"/>
          <a:ext cx="4563247" cy="4563247"/>
        </a:xfrm>
        <a:prstGeom prst="circularArrow">
          <a:avLst>
            <a:gd name="adj1" fmla="val 6908"/>
            <a:gd name="adj2" fmla="val 465840"/>
            <a:gd name="adj3" fmla="val 16747362"/>
            <a:gd name="adj4" fmla="val 15186798"/>
            <a:gd name="adj5" fmla="val 8060"/>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CD7AC6-8690-49F4-B667-7E888A4204C1}" type="datetimeFigureOut">
              <a:rPr lang="en-US" smtClean="0"/>
              <a:t>10/4/2017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0EFB6F-2E6B-49DF-B9D1-FCCC23D65BEF}" type="slidenum">
              <a:rPr lang="en-US" smtClean="0"/>
              <a:t>‹#›</a:t>
            </a:fld>
            <a:endParaRPr lang="en-US"/>
          </a:p>
        </p:txBody>
      </p:sp>
    </p:spTree>
    <p:extLst>
      <p:ext uri="{BB962C8B-B14F-4D97-AF65-F5344CB8AC3E}">
        <p14:creationId xmlns:p14="http://schemas.microsoft.com/office/powerpoint/2010/main" val="3268850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training is designed to provide facility supervisors</a:t>
            </a:r>
            <a:r>
              <a:rPr lang="en-US" baseline="0" dirty="0"/>
              <a:t> and leaders and front line staff with an overview of the new Psychotropic Drugs regulations</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575494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is why a baseline assessment of the resident is crucial.</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16</a:t>
            </a:fld>
            <a:endParaRPr lang="en-US"/>
          </a:p>
        </p:txBody>
      </p:sp>
    </p:spTree>
    <p:extLst>
      <p:ext uri="{BB962C8B-B14F-4D97-AF65-F5344CB8AC3E}">
        <p14:creationId xmlns:p14="http://schemas.microsoft.com/office/powerpoint/2010/main" val="3628904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pharmacy consultant will</a:t>
            </a:r>
            <a:r>
              <a:rPr lang="en-US" baseline="0" dirty="0"/>
              <a:t> review the medications of the residents at least monthly, however, you can contact the pharmacy and talk to any pharmacist that works with the facility  pharmacy if there are concerns with the resident’s medications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20</a:t>
            </a:fld>
            <a:endParaRPr lang="en-US"/>
          </a:p>
        </p:txBody>
      </p:sp>
    </p:spTree>
    <p:extLst>
      <p:ext uri="{BB962C8B-B14F-4D97-AF65-F5344CB8AC3E}">
        <p14:creationId xmlns:p14="http://schemas.microsoft.com/office/powerpoint/2010/main" val="31483199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fact, when the proposed</a:t>
            </a:r>
            <a:r>
              <a:rPr lang="en-US" baseline="0" dirty="0"/>
              <a:t> rules came out, they even included opioids because they affect the mental processes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21</a:t>
            </a:fld>
            <a:endParaRPr lang="en-US"/>
          </a:p>
        </p:txBody>
      </p:sp>
    </p:spTree>
    <p:extLst>
      <p:ext uri="{BB962C8B-B14F-4D97-AF65-F5344CB8AC3E}">
        <p14:creationId xmlns:p14="http://schemas.microsoft.com/office/powerpoint/2010/main" val="38874259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Understanding these definitions will assist with documenting monitoring and also help</a:t>
            </a:r>
            <a:r>
              <a:rPr lang="en-US" baseline="0" dirty="0"/>
              <a:t> you to know what you are looking for.  These should also be part of the care planning process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23</a:t>
            </a:fld>
            <a:endParaRPr lang="en-US"/>
          </a:p>
        </p:txBody>
      </p:sp>
    </p:spTree>
    <p:extLst>
      <p:ext uri="{BB962C8B-B14F-4D97-AF65-F5344CB8AC3E}">
        <p14:creationId xmlns:p14="http://schemas.microsoft.com/office/powerpoint/2010/main" val="13536248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24</a:t>
            </a:fld>
            <a:endParaRPr lang="en-US"/>
          </a:p>
        </p:txBody>
      </p:sp>
    </p:spTree>
    <p:extLst>
      <p:ext uri="{BB962C8B-B14F-4D97-AF65-F5344CB8AC3E}">
        <p14:creationId xmlns:p14="http://schemas.microsoft.com/office/powerpoint/2010/main" val="23672167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important slide-the nurses will need to document on the MAR to notify the physician</a:t>
            </a:r>
            <a:r>
              <a:rPr lang="en-US" baseline="0" dirty="0"/>
              <a:t> by day 14!</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28</a:t>
            </a:fld>
            <a:endParaRPr lang="en-US"/>
          </a:p>
        </p:txBody>
      </p:sp>
    </p:spTree>
    <p:extLst>
      <p:ext uri="{BB962C8B-B14F-4D97-AF65-F5344CB8AC3E}">
        <p14:creationId xmlns:p14="http://schemas.microsoft.com/office/powerpoint/2010/main" val="10657335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nurse will  need to identify the information in the medical record.  If this is not present, discuss with physician and document and request that the physician also document</a:t>
            </a:r>
            <a:r>
              <a:rPr lang="en-US" baseline="0" dirty="0"/>
              <a:t> in the resident record</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30</a:t>
            </a:fld>
            <a:endParaRPr lang="en-US"/>
          </a:p>
        </p:txBody>
      </p:sp>
    </p:spTree>
    <p:extLst>
      <p:ext uri="{BB962C8B-B14F-4D97-AF65-F5344CB8AC3E}">
        <p14:creationId xmlns:p14="http://schemas.microsoft.com/office/powerpoint/2010/main" val="25569920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should also be part of the admission process and medication reconciliation</a:t>
            </a:r>
          </a:p>
        </p:txBody>
      </p:sp>
      <p:sp>
        <p:nvSpPr>
          <p:cNvPr id="4" name="Slide Number Placeholder 3"/>
          <p:cNvSpPr>
            <a:spLocks noGrp="1"/>
          </p:cNvSpPr>
          <p:nvPr>
            <p:ph type="sldNum" sz="quarter" idx="10"/>
          </p:nvPr>
        </p:nvSpPr>
        <p:spPr/>
        <p:txBody>
          <a:bodyPr/>
          <a:lstStyle/>
          <a:p>
            <a:fld id="{640EFB6F-2E6B-49DF-B9D1-FCCC23D65BEF}" type="slidenum">
              <a:rPr lang="en-US" smtClean="0"/>
              <a:t>31</a:t>
            </a:fld>
            <a:endParaRPr lang="en-US"/>
          </a:p>
        </p:txBody>
      </p:sp>
    </p:spTree>
    <p:extLst>
      <p:ext uri="{BB962C8B-B14F-4D97-AF65-F5344CB8AC3E}">
        <p14:creationId xmlns:p14="http://schemas.microsoft.com/office/powerpoint/2010/main" val="22089698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again, the documentation must substantiate the use of the medication</a:t>
            </a:r>
          </a:p>
        </p:txBody>
      </p:sp>
      <p:sp>
        <p:nvSpPr>
          <p:cNvPr id="4" name="Slide Number Placeholder 3"/>
          <p:cNvSpPr>
            <a:spLocks noGrp="1"/>
          </p:cNvSpPr>
          <p:nvPr>
            <p:ph type="sldNum" sz="quarter" idx="10"/>
          </p:nvPr>
        </p:nvSpPr>
        <p:spPr/>
        <p:txBody>
          <a:bodyPr/>
          <a:lstStyle/>
          <a:p>
            <a:fld id="{640EFB6F-2E6B-49DF-B9D1-FCCC23D65BEF}" type="slidenum">
              <a:rPr lang="en-US" smtClean="0"/>
              <a:t>32</a:t>
            </a:fld>
            <a:endParaRPr lang="en-US"/>
          </a:p>
        </p:txBody>
      </p:sp>
    </p:spTree>
    <p:extLst>
      <p:ext uri="{BB962C8B-B14F-4D97-AF65-F5344CB8AC3E}">
        <p14:creationId xmlns:p14="http://schemas.microsoft.com/office/powerpoint/2010/main" val="8662012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nurse and all care-givers should be aware of the non-pharmacological approaches that are care  planned for the resident.  Documentation must include how you are monitoring the effectiveness of these interventions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33</a:t>
            </a:fld>
            <a:endParaRPr lang="en-US"/>
          </a:p>
        </p:txBody>
      </p:sp>
    </p:spTree>
    <p:extLst>
      <p:ext uri="{BB962C8B-B14F-4D97-AF65-F5344CB8AC3E}">
        <p14:creationId xmlns:p14="http://schemas.microsoft.com/office/powerpoint/2010/main" val="2968595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a:solidFill>
                  <a:schemeClr val="tx1"/>
                </a:solidFill>
                <a:latin typeface="+mn-lt"/>
                <a:ea typeface="+mn-ea"/>
                <a:cs typeface="+mn-cs"/>
              </a:rPr>
              <a:t> </a:t>
            </a:r>
            <a:r>
              <a:rPr lang="en-US" sz="1200" kern="1200" dirty="0">
                <a:solidFill>
                  <a:schemeClr val="tx1"/>
                </a:solidFill>
                <a:latin typeface="+mn-lt"/>
                <a:ea typeface="+mn-ea"/>
                <a:cs typeface="+mn-cs"/>
              </a:rPr>
              <a:t>Objectives of the education is to review </a:t>
            </a:r>
            <a:r>
              <a:rPr lang="en-US" sz="1200" kern="1200" dirty="0" err="1">
                <a:solidFill>
                  <a:schemeClr val="tx1"/>
                </a:solidFill>
                <a:latin typeface="+mn-lt"/>
                <a:ea typeface="+mn-ea"/>
                <a:cs typeface="+mn-cs"/>
              </a:rPr>
              <a:t>RoP</a:t>
            </a:r>
            <a:r>
              <a:rPr lang="en-US" sz="1200" kern="1200" baseline="0" dirty="0">
                <a:solidFill>
                  <a:schemeClr val="tx1"/>
                </a:solidFill>
                <a:latin typeface="+mn-lt"/>
                <a:ea typeface="+mn-ea"/>
                <a:cs typeface="+mn-cs"/>
              </a:rPr>
              <a:t> for Psychotropic Drugs.  The facility has policies and procedures that walk the staff through the expectations to provide quality of care, best practices and regulatory compliance</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a:t>
            </a:fld>
            <a:endParaRPr lang="en-US"/>
          </a:p>
        </p:txBody>
      </p:sp>
    </p:spTree>
    <p:extLst>
      <p:ext uri="{BB962C8B-B14F-4D97-AF65-F5344CB8AC3E}">
        <p14:creationId xmlns:p14="http://schemas.microsoft.com/office/powerpoint/2010/main" val="28495994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Changes</a:t>
            </a:r>
            <a:r>
              <a:rPr lang="en-US" baseline="0" dirty="0"/>
              <a:t> of condition include:  </a:t>
            </a:r>
          </a:p>
          <a:p>
            <a:pPr marL="171450" indent="-171450">
              <a:buFont typeface="Arial" panose="020B0604020202020204" pitchFamily="34" charset="0"/>
              <a:buChar char="•"/>
            </a:pPr>
            <a:r>
              <a:rPr lang="en-US" dirty="0"/>
              <a:t>significant change of condition, </a:t>
            </a:r>
          </a:p>
          <a:p>
            <a:pPr marL="171450" indent="-171450">
              <a:buFont typeface="Arial" panose="020B0604020202020204" pitchFamily="34" charset="0"/>
              <a:buChar char="•"/>
            </a:pPr>
            <a:r>
              <a:rPr lang="en-US" dirty="0"/>
              <a:t>new, persistent or recurrently symptom/problem, </a:t>
            </a:r>
          </a:p>
          <a:p>
            <a:pPr marL="171450" indent="-171450">
              <a:buFont typeface="Arial" panose="020B0604020202020204" pitchFamily="34" charset="0"/>
              <a:buChar char="•"/>
            </a:pPr>
            <a:r>
              <a:rPr lang="en-US" dirty="0"/>
              <a:t>worsening of an existing problem, </a:t>
            </a:r>
          </a:p>
          <a:p>
            <a:pPr marL="171450" indent="-171450">
              <a:buFont typeface="Arial" panose="020B0604020202020204" pitchFamily="34" charset="0"/>
              <a:buChar char="•"/>
            </a:pPr>
            <a:r>
              <a:rPr lang="en-US" dirty="0"/>
              <a:t>unexplained decline in function or cognition</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sz="1200" kern="1200" dirty="0">
                <a:solidFill>
                  <a:schemeClr val="tx1"/>
                </a:solidFill>
                <a:effectLst/>
                <a:latin typeface="+mn-lt"/>
                <a:ea typeface="+mn-ea"/>
                <a:cs typeface="+mn-cs"/>
              </a:rPr>
              <a:t> This evaluation process is important when selecting initial medications and/or non-pharmacological approaches and when deciding whether to modify or discontinue a current medication. Attempt to identify underlying cause for behavioral symptom(s).  This will include an evaluation of a resident’s physical, behavioral, mental, and psychosocial signs and symptoms, to identify the underlying cause(s), including adverse consequences of medications.  The evaluation will also consider each resident’s goals and preferences, allergies to medications and foods, a history of prior and current medications and non-pharmacological interventions, recognition of the need for end-of-life or palliative care and the basis for declining care, medication, and treatment and the identification of pertinent alternative as well as documented indications of distress, delirium, or other changes in functional status.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34</a:t>
            </a:fld>
            <a:endParaRPr lang="en-US"/>
          </a:p>
        </p:txBody>
      </p:sp>
    </p:spTree>
    <p:extLst>
      <p:ext uri="{BB962C8B-B14F-4D97-AF65-F5344CB8AC3E}">
        <p14:creationId xmlns:p14="http://schemas.microsoft.com/office/powerpoint/2010/main" val="10483348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with attendees </a:t>
            </a:r>
          </a:p>
        </p:txBody>
      </p:sp>
      <p:sp>
        <p:nvSpPr>
          <p:cNvPr id="4" name="Slide Number Placeholder 3"/>
          <p:cNvSpPr>
            <a:spLocks noGrp="1"/>
          </p:cNvSpPr>
          <p:nvPr>
            <p:ph type="sldNum" sz="quarter" idx="10"/>
          </p:nvPr>
        </p:nvSpPr>
        <p:spPr/>
        <p:txBody>
          <a:bodyPr/>
          <a:lstStyle/>
          <a:p>
            <a:fld id="{640EFB6F-2E6B-49DF-B9D1-FCCC23D65BEF}" type="slidenum">
              <a:rPr lang="en-US" smtClean="0"/>
              <a:t>35</a:t>
            </a:fld>
            <a:endParaRPr lang="en-US"/>
          </a:p>
        </p:txBody>
      </p:sp>
    </p:spTree>
    <p:extLst>
      <p:ext uri="{BB962C8B-B14F-4D97-AF65-F5344CB8AC3E}">
        <p14:creationId xmlns:p14="http://schemas.microsoft.com/office/powerpoint/2010/main" val="5266268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Not due to a medical condition or problem </a:t>
            </a:r>
            <a:r>
              <a:rPr lang="en-US" sz="1200" b="0" kern="1200" dirty="0">
                <a:solidFill>
                  <a:schemeClr val="tx1"/>
                </a:solidFill>
                <a:effectLst/>
                <a:latin typeface="+mn-lt"/>
                <a:ea typeface="+mn-ea"/>
                <a:cs typeface="+mn-cs"/>
              </a:rPr>
              <a:t>(e.g., pain, fluid or electrolyte imbalance, infection, obstipation, medication side effect or poly-pharmacy) that can be expected to improve or resolve as the underlying condition is treated or the offending medication(s) are discontinued; </a:t>
            </a:r>
            <a:endParaRPr lang="en-US" sz="1000" b="1"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Not due to environmental stressors alone </a:t>
            </a:r>
            <a:r>
              <a:rPr lang="en-US" sz="1200" b="0" kern="1200" dirty="0">
                <a:solidFill>
                  <a:schemeClr val="tx1"/>
                </a:solidFill>
                <a:effectLst/>
                <a:latin typeface="+mn-lt"/>
                <a:ea typeface="+mn-ea"/>
                <a:cs typeface="+mn-cs"/>
              </a:rPr>
              <a:t>(e.g., alteration in the resident’s customary location or daily routine, unfamiliar care provider, hunger or thirst, excessive noise for that individual, inadequate or inappropriate staff response), that can be addressed to improve the symptoms or maintain safety; </a:t>
            </a:r>
            <a:endParaRPr lang="en-US" sz="1000" b="1"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Not due to psychological stressors alone </a:t>
            </a:r>
            <a:r>
              <a:rPr lang="en-US" sz="1200" b="0" kern="1200" dirty="0">
                <a:solidFill>
                  <a:schemeClr val="tx1"/>
                </a:solidFill>
                <a:effectLst/>
                <a:latin typeface="+mn-lt"/>
                <a:ea typeface="+mn-ea"/>
                <a:cs typeface="+mn-cs"/>
              </a:rPr>
              <a:t>(e.g., loneliness, taunting, abuse), anxiety or fear stemming from misunderstanding related to his or her cognitive impairment (e.g., the mistaken belief that this is not where he/she lives or inability to find his or her clothes or glasses, unaddressed sensory deficits) that can be expected to improve or resolve as the situation is addressed; and </a:t>
            </a:r>
            <a:endParaRPr lang="en-US" sz="1000" b="1"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Persistent</a:t>
            </a:r>
            <a:r>
              <a:rPr lang="en-US" sz="1200" b="0" kern="1200" dirty="0">
                <a:solidFill>
                  <a:schemeClr val="tx1"/>
                </a:solidFill>
                <a:effectLst/>
                <a:latin typeface="+mn-lt"/>
                <a:ea typeface="+mn-ea"/>
                <a:cs typeface="+mn-cs"/>
              </a:rPr>
              <a:t>--The medical record must contain clear documentation that the resident’s distress persists and his or her quality of life is negatively affected and, unless contraindicated, that multiple, non-pharmacological approaches have been attempted and evaluated in any attempts to discontinue the psychotropic medication. </a:t>
            </a:r>
            <a:endParaRPr lang="en-US" sz="1000" b="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38</a:t>
            </a:fld>
            <a:endParaRPr lang="en-US"/>
          </a:p>
        </p:txBody>
      </p:sp>
    </p:spTree>
    <p:extLst>
      <p:ext uri="{BB962C8B-B14F-4D97-AF65-F5344CB8AC3E}">
        <p14:creationId xmlns:p14="http://schemas.microsoft.com/office/powerpoint/2010/main" val="13633388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Review the risks and benefits of use related to the individualized goals and preferences. </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40</a:t>
            </a:fld>
            <a:endParaRPr lang="en-US"/>
          </a:p>
        </p:txBody>
      </p:sp>
    </p:spTree>
    <p:extLst>
      <p:ext uri="{BB962C8B-B14F-4D97-AF65-F5344CB8AC3E}">
        <p14:creationId xmlns:p14="http://schemas.microsoft.com/office/powerpoint/2010/main" val="28147935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INSERT</a:t>
            </a:r>
            <a:r>
              <a:rPr lang="en-US" baseline="0" dirty="0"/>
              <a:t> STATE SPECIFIC REQUIREMENTS HERE</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41</a:t>
            </a:fld>
            <a:endParaRPr lang="en-US"/>
          </a:p>
        </p:txBody>
      </p:sp>
    </p:spTree>
    <p:extLst>
      <p:ext uri="{BB962C8B-B14F-4D97-AF65-F5344CB8AC3E}">
        <p14:creationId xmlns:p14="http://schemas.microsoft.com/office/powerpoint/2010/main" val="11204258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(Follow any</a:t>
            </a:r>
            <a:r>
              <a:rPr lang="en-US" baseline="0" dirty="0"/>
              <a:t> state requirements for written/verbal consent)</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42</a:t>
            </a:fld>
            <a:endParaRPr lang="en-US"/>
          </a:p>
        </p:txBody>
      </p:sp>
    </p:spTree>
    <p:extLst>
      <p:ext uri="{BB962C8B-B14F-4D97-AF65-F5344CB8AC3E}">
        <p14:creationId xmlns:p14="http://schemas.microsoft.com/office/powerpoint/2010/main" val="12082813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Document review of advance</a:t>
            </a:r>
            <a:r>
              <a:rPr lang="en-US" baseline="0" dirty="0"/>
              <a:t> directives.  Care conferences provide an optimum time to discuss the risks/benefits of psychotropic use and any changes that would be applicable for decision making.  Update consent at this time.</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43</a:t>
            </a:fld>
            <a:endParaRPr lang="en-US"/>
          </a:p>
        </p:txBody>
      </p:sp>
    </p:spTree>
    <p:extLst>
      <p:ext uri="{BB962C8B-B14F-4D97-AF65-F5344CB8AC3E}">
        <p14:creationId xmlns:p14="http://schemas.microsoft.com/office/powerpoint/2010/main" val="24215338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44</a:t>
            </a:fld>
            <a:endParaRPr lang="en-US"/>
          </a:p>
        </p:txBody>
      </p:sp>
    </p:spTree>
    <p:extLst>
      <p:ext uri="{BB962C8B-B14F-4D97-AF65-F5344CB8AC3E}">
        <p14:creationId xmlns:p14="http://schemas.microsoft.com/office/powerpoint/2010/main" val="131709647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45</a:t>
            </a:fld>
            <a:endParaRPr lang="en-US"/>
          </a:p>
        </p:txBody>
      </p:sp>
    </p:spTree>
    <p:extLst>
      <p:ext uri="{BB962C8B-B14F-4D97-AF65-F5344CB8AC3E}">
        <p14:creationId xmlns:p14="http://schemas.microsoft.com/office/powerpoint/2010/main" val="11240998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CNA’s and other front-line staff should be aware of non-pharmacologic approaches to implement and for what reason</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46</a:t>
            </a:fld>
            <a:endParaRPr lang="en-US"/>
          </a:p>
        </p:txBody>
      </p:sp>
    </p:spTree>
    <p:extLst>
      <p:ext uri="{BB962C8B-B14F-4D97-AF65-F5344CB8AC3E}">
        <p14:creationId xmlns:p14="http://schemas.microsoft.com/office/powerpoint/2010/main" val="2240244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a:t>
            </a:fld>
            <a:endParaRPr lang="en-US"/>
          </a:p>
        </p:txBody>
      </p:sp>
    </p:spTree>
    <p:extLst>
      <p:ext uri="{BB962C8B-B14F-4D97-AF65-F5344CB8AC3E}">
        <p14:creationId xmlns:p14="http://schemas.microsoft.com/office/powerpoint/2010/main" val="4942362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Identify facility process:  i.e.</a:t>
            </a:r>
            <a:r>
              <a:rPr lang="en-US" baseline="0" dirty="0"/>
              <a:t> AIMS/DISCUS and who will be responsible to complete this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47</a:t>
            </a:fld>
            <a:endParaRPr lang="en-US"/>
          </a:p>
        </p:txBody>
      </p:sp>
    </p:spTree>
    <p:extLst>
      <p:ext uri="{BB962C8B-B14F-4D97-AF65-F5344CB8AC3E}">
        <p14:creationId xmlns:p14="http://schemas.microsoft.com/office/powerpoint/2010/main" val="85410419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48</a:t>
            </a:fld>
            <a:endParaRPr lang="en-US"/>
          </a:p>
        </p:txBody>
      </p:sp>
    </p:spTree>
    <p:extLst>
      <p:ext uri="{BB962C8B-B14F-4D97-AF65-F5344CB8AC3E}">
        <p14:creationId xmlns:p14="http://schemas.microsoft.com/office/powerpoint/2010/main" val="4026438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49</a:t>
            </a:fld>
            <a:endParaRPr lang="en-US"/>
          </a:p>
        </p:txBody>
      </p:sp>
    </p:spTree>
    <p:extLst>
      <p:ext uri="{BB962C8B-B14F-4D97-AF65-F5344CB8AC3E}">
        <p14:creationId xmlns:p14="http://schemas.microsoft.com/office/powerpoint/2010/main" val="33336680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Those will be documented in</a:t>
            </a:r>
            <a:r>
              <a:rPr lang="en-US" baseline="0" dirty="0"/>
              <a:t> their respective sections of the clinical record and communicated to </a:t>
            </a:r>
            <a:r>
              <a:rPr lang="en-US" baseline="0"/>
              <a:t>the nurse. </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50</a:t>
            </a:fld>
            <a:endParaRPr lang="en-US"/>
          </a:p>
        </p:txBody>
      </p:sp>
    </p:spTree>
    <p:extLst>
      <p:ext uri="{BB962C8B-B14F-4D97-AF65-F5344CB8AC3E}">
        <p14:creationId xmlns:p14="http://schemas.microsoft.com/office/powerpoint/2010/main" val="36345578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51</a:t>
            </a:fld>
            <a:endParaRPr lang="en-US"/>
          </a:p>
        </p:txBody>
      </p:sp>
    </p:spTree>
    <p:extLst>
      <p:ext uri="{BB962C8B-B14F-4D97-AF65-F5344CB8AC3E}">
        <p14:creationId xmlns:p14="http://schemas.microsoft.com/office/powerpoint/2010/main" val="39855407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Pharmacist will alert facility immediately for any hazards related to FDA boxed warnings and provide directions for monitoring and additions to the plan of care</a:t>
            </a:r>
          </a:p>
        </p:txBody>
      </p:sp>
      <p:sp>
        <p:nvSpPr>
          <p:cNvPr id="4" name="Slide Number Placeholder 3"/>
          <p:cNvSpPr>
            <a:spLocks noGrp="1"/>
          </p:cNvSpPr>
          <p:nvPr>
            <p:ph type="sldNum" sz="quarter" idx="10"/>
          </p:nvPr>
        </p:nvSpPr>
        <p:spPr/>
        <p:txBody>
          <a:bodyPr/>
          <a:lstStyle/>
          <a:p>
            <a:fld id="{640EFB6F-2E6B-49DF-B9D1-FCCC23D65BEF}" type="slidenum">
              <a:rPr lang="en-US" smtClean="0"/>
              <a:t>52</a:t>
            </a:fld>
            <a:endParaRPr lang="en-US"/>
          </a:p>
        </p:txBody>
      </p:sp>
    </p:spTree>
    <p:extLst>
      <p:ext uri="{BB962C8B-B14F-4D97-AF65-F5344CB8AC3E}">
        <p14:creationId xmlns:p14="http://schemas.microsoft.com/office/powerpoint/2010/main" val="369084860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time frames and duration of attempts to taper any medication must be consistent with accepted standards of practice and depend on factors including the coexisting medication regimen, the underlying causes of symptoms, individual risk factors, and pharmacologic characteristics of the medications. </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53</a:t>
            </a:fld>
            <a:endParaRPr lang="en-US"/>
          </a:p>
        </p:txBody>
      </p:sp>
    </p:spTree>
    <p:extLst>
      <p:ext uri="{BB962C8B-B14F-4D97-AF65-F5344CB8AC3E}">
        <p14:creationId xmlns:p14="http://schemas.microsoft.com/office/powerpoint/2010/main" val="112490758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change in the regulations.</a:t>
            </a:r>
          </a:p>
        </p:txBody>
      </p:sp>
      <p:sp>
        <p:nvSpPr>
          <p:cNvPr id="4" name="Slide Number Placeholder 3"/>
          <p:cNvSpPr>
            <a:spLocks noGrp="1"/>
          </p:cNvSpPr>
          <p:nvPr>
            <p:ph type="sldNum" sz="quarter" idx="10"/>
          </p:nvPr>
        </p:nvSpPr>
        <p:spPr/>
        <p:txBody>
          <a:bodyPr/>
          <a:lstStyle/>
          <a:p>
            <a:fld id="{640EFB6F-2E6B-49DF-B9D1-FCCC23D65BEF}" type="slidenum">
              <a:rPr lang="en-US" smtClean="0"/>
              <a:t>54</a:t>
            </a:fld>
            <a:endParaRPr lang="en-US"/>
          </a:p>
        </p:txBody>
      </p:sp>
    </p:spTree>
    <p:extLst>
      <p:ext uri="{BB962C8B-B14F-4D97-AF65-F5344CB8AC3E}">
        <p14:creationId xmlns:p14="http://schemas.microsoft.com/office/powerpoint/2010/main" val="334174122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example, schizophrenia, bipolar mania, depression with psychotic features, or another medical condition, other than dementia, which may cause psychosis), </a:t>
            </a:r>
          </a:p>
        </p:txBody>
      </p:sp>
      <p:sp>
        <p:nvSpPr>
          <p:cNvPr id="4" name="Slide Number Placeholder 3"/>
          <p:cNvSpPr>
            <a:spLocks noGrp="1"/>
          </p:cNvSpPr>
          <p:nvPr>
            <p:ph type="sldNum" sz="quarter" idx="10"/>
          </p:nvPr>
        </p:nvSpPr>
        <p:spPr/>
        <p:txBody>
          <a:bodyPr/>
          <a:lstStyle/>
          <a:p>
            <a:fld id="{640EFB6F-2E6B-49DF-B9D1-FCCC23D65BEF}" type="slidenum">
              <a:rPr lang="en-US" smtClean="0"/>
              <a:t>56</a:t>
            </a:fld>
            <a:endParaRPr lang="en-US"/>
          </a:p>
        </p:txBody>
      </p:sp>
    </p:spTree>
    <p:extLst>
      <p:ext uri="{BB962C8B-B14F-4D97-AF65-F5344CB8AC3E}">
        <p14:creationId xmlns:p14="http://schemas.microsoft.com/office/powerpoint/2010/main" val="394795901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documentation should include the symptoms/reasons, identification of alternatives attempted, resident response and current condition</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57</a:t>
            </a:fld>
            <a:endParaRPr lang="en-US"/>
          </a:p>
        </p:txBody>
      </p:sp>
    </p:spTree>
    <p:extLst>
      <p:ext uri="{BB962C8B-B14F-4D97-AF65-F5344CB8AC3E}">
        <p14:creationId xmlns:p14="http://schemas.microsoft.com/office/powerpoint/2010/main" val="1659693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a:t>
            </a:r>
            <a:r>
              <a:rPr lang="en-US" baseline="0" dirty="0"/>
              <a:t> crucial slide as this is different than in the past.  Psychotropic drugs for the purpose of this slide include anti-anxiety and sedative/hypnotics.  Antipsychotics are addressed on the next slide</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5</a:t>
            </a:fld>
            <a:endParaRPr lang="en-US"/>
          </a:p>
        </p:txBody>
      </p:sp>
    </p:spTree>
    <p:extLst>
      <p:ext uri="{BB962C8B-B14F-4D97-AF65-F5344CB8AC3E}">
        <p14:creationId xmlns:p14="http://schemas.microsoft.com/office/powerpoint/2010/main" val="378530290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Considerations for Healthcare Professionals</a:t>
            </a: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Elderly patients with dementia-related psychosis treated with conventional or atypical antipsychotic drugs are at an increased risk of death.</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Antipsychotic drugs are not approved for the treatment of dementia-related psychosis.</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Furthermore, there is no approved drug for the treatment of dementia-related psychosis.  Healthcare professionals should consider other management options.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Physicians who prescribe antipsychotics to elderly patients with dementia-related psychosis should discuss this risk of increased mortality with their patients, patients’ families, and caregivers.</a:t>
            </a:r>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61</a:t>
            </a:fld>
            <a:endParaRPr lang="en-US"/>
          </a:p>
        </p:txBody>
      </p:sp>
    </p:spTree>
    <p:extLst>
      <p:ext uri="{BB962C8B-B14F-4D97-AF65-F5344CB8AC3E}">
        <p14:creationId xmlns:p14="http://schemas.microsoft.com/office/powerpoint/2010/main" val="24472374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response to these updated regulations includes:</a:t>
            </a:r>
          </a:p>
          <a:p>
            <a:endParaRPr lang="en-US" dirty="0"/>
          </a:p>
          <a:p>
            <a:r>
              <a:rPr lang="en-US" dirty="0"/>
              <a:t>Understand</a:t>
            </a:r>
            <a:r>
              <a:rPr lang="en-US" baseline="0" dirty="0"/>
              <a:t> – understanding the new regulations regarding Psychotropic Drugs.  Todays training will walked us through the changes and our roles and responsibilities. </a:t>
            </a:r>
          </a:p>
          <a:p>
            <a:r>
              <a:rPr lang="en-US" baseline="0" dirty="0"/>
              <a:t>Inform – staff will be informed of new Psychotropic Drugs requirements</a:t>
            </a:r>
          </a:p>
          <a:p>
            <a:r>
              <a:rPr lang="en-US" baseline="0" dirty="0"/>
              <a:t>Limitations and Concerns – we will discuss how we handle any limitations and concerns</a:t>
            </a:r>
          </a:p>
          <a:p>
            <a:r>
              <a:rPr lang="en-US" baseline="0" dirty="0"/>
              <a:t>Monitor – we will monitor our policy via our QAPI program as applicable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62</a:t>
            </a:fld>
            <a:endParaRPr lang="en-US"/>
          </a:p>
        </p:txBody>
      </p:sp>
    </p:spTree>
    <p:extLst>
      <p:ext uri="{BB962C8B-B14F-4D97-AF65-F5344CB8AC3E}">
        <p14:creationId xmlns:p14="http://schemas.microsoft.com/office/powerpoint/2010/main" val="50753641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keep residents</a:t>
            </a:r>
            <a:r>
              <a:rPr lang="en-US" baseline="0" dirty="0"/>
              <a:t> at their highest level of functioning, it is imperative that we follow the process identified today to ensure the resident is not taking unnecessary medications that have significant risks, side effects and adverse consequences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63</a:t>
            </a:fld>
            <a:endParaRPr lang="en-US"/>
          </a:p>
        </p:txBody>
      </p:sp>
    </p:spTree>
    <p:extLst>
      <p:ext uri="{BB962C8B-B14F-4D97-AF65-F5344CB8AC3E}">
        <p14:creationId xmlns:p14="http://schemas.microsoft.com/office/powerpoint/2010/main" val="301991901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Having a solid process that everyone is aware of will</a:t>
            </a:r>
            <a:r>
              <a:rPr lang="en-US" baseline="0" dirty="0"/>
              <a:t> allow more efficient and effective care for the residents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64</a:t>
            </a:fld>
            <a:endParaRPr lang="en-US"/>
          </a:p>
        </p:txBody>
      </p:sp>
    </p:spTree>
    <p:extLst>
      <p:ext uri="{BB962C8B-B14F-4D97-AF65-F5344CB8AC3E}">
        <p14:creationId xmlns:p14="http://schemas.microsoft.com/office/powerpoint/2010/main" val="292580310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Knowledge:</a:t>
            </a:r>
            <a:r>
              <a:rPr lang="en-US" b="1" baseline="0" dirty="0"/>
              <a:t>  </a:t>
            </a:r>
            <a:r>
              <a:rPr lang="en-US" baseline="0" dirty="0"/>
              <a:t>Staff not aware of policies, appropriate procedure for Psychotropic Drugs</a:t>
            </a:r>
          </a:p>
          <a:p>
            <a:r>
              <a:rPr lang="en-US" b="1" dirty="0"/>
              <a:t>Physician Orders on Admission:  </a:t>
            </a:r>
            <a:r>
              <a:rPr lang="en-US" dirty="0"/>
              <a:t>Staff will need to ensure proper process when a resident is admitted with a psychotropic medication</a:t>
            </a:r>
          </a:p>
          <a:p>
            <a:r>
              <a:rPr lang="en-US" b="1" dirty="0"/>
              <a:t>Resident requests OR</a:t>
            </a:r>
            <a:r>
              <a:rPr lang="en-US" b="1" baseline="0" dirty="0"/>
              <a:t> refusals:  </a:t>
            </a:r>
            <a:r>
              <a:rPr lang="en-US" baseline="0" dirty="0"/>
              <a:t>There are times when resident or resident/representative will request a psychotropic medication (i.e. hypnotic) and will need to be educated on the risks, benefits, regulatory compliance, etc.</a:t>
            </a:r>
          </a:p>
          <a:p>
            <a:r>
              <a:rPr lang="en-US" b="1" baseline="0" dirty="0"/>
              <a:t>Documentation:  The entire process needs to be documented!</a:t>
            </a:r>
          </a:p>
          <a:p>
            <a:pPr marL="171450" indent="-171450">
              <a:buFont typeface="Arial" panose="020B0604020202020204" pitchFamily="34" charset="0"/>
              <a:buChar char="•"/>
            </a:pPr>
            <a:r>
              <a:rPr lang="en-US" b="1" baseline="0" dirty="0"/>
              <a:t>Assessment</a:t>
            </a:r>
          </a:p>
          <a:p>
            <a:pPr marL="171450" indent="-171450">
              <a:buFont typeface="Arial" panose="020B0604020202020204" pitchFamily="34" charset="0"/>
              <a:buChar char="•"/>
            </a:pPr>
            <a:r>
              <a:rPr lang="en-US" b="1" baseline="0" dirty="0"/>
              <a:t>Orders</a:t>
            </a:r>
          </a:p>
          <a:p>
            <a:pPr marL="171450" indent="-171450">
              <a:buFont typeface="Arial" panose="020B0604020202020204" pitchFamily="34" charset="0"/>
              <a:buChar char="•"/>
            </a:pPr>
            <a:r>
              <a:rPr lang="en-US" b="1" baseline="0" dirty="0"/>
              <a:t>Resident participation and education</a:t>
            </a:r>
          </a:p>
          <a:p>
            <a:pPr marL="171450" indent="-171450">
              <a:buFont typeface="Arial" panose="020B0604020202020204" pitchFamily="34" charset="0"/>
              <a:buChar char="•"/>
            </a:pPr>
            <a:r>
              <a:rPr lang="en-US" b="1" baseline="0" dirty="0"/>
              <a:t>Monitoring for effectiveness, side effects, adverse consequences</a:t>
            </a:r>
          </a:p>
          <a:p>
            <a:pPr marL="171450" indent="-171450">
              <a:buFont typeface="Arial" panose="020B0604020202020204" pitchFamily="34" charset="0"/>
              <a:buChar char="•"/>
            </a:pPr>
            <a:r>
              <a:rPr lang="en-US" b="1" baseline="0" dirty="0"/>
              <a:t>Consent</a:t>
            </a:r>
          </a:p>
          <a:p>
            <a:pPr marL="171450" indent="-171450">
              <a:buFont typeface="Arial" panose="020B0604020202020204" pitchFamily="34" charset="0"/>
              <a:buChar char="•"/>
            </a:pPr>
            <a:r>
              <a:rPr lang="en-US" b="1" baseline="0" dirty="0"/>
              <a:t>Gradual Dose Reductions</a:t>
            </a:r>
          </a:p>
          <a:p>
            <a:pPr marL="171450" indent="-171450">
              <a:buFont typeface="Arial" panose="020B0604020202020204" pitchFamily="34" charset="0"/>
              <a:buChar char="•"/>
            </a:pPr>
            <a:r>
              <a:rPr lang="en-US" b="1" baseline="0" dirty="0"/>
              <a:t>PRN use and requirements</a:t>
            </a:r>
          </a:p>
          <a:p>
            <a:pPr marL="171450" indent="-171450">
              <a:buFont typeface="Arial" panose="020B0604020202020204" pitchFamily="34" charset="0"/>
              <a:buChar char="•"/>
            </a:pPr>
            <a:r>
              <a:rPr lang="en-US" b="1" baseline="0" dirty="0"/>
              <a:t>Emergency use</a:t>
            </a:r>
            <a:endParaRPr lang="en-US" b="1" dirty="0"/>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65</a:t>
            </a:fld>
            <a:endParaRPr lang="en-US"/>
          </a:p>
        </p:txBody>
      </p:sp>
    </p:spTree>
    <p:extLst>
      <p:ext uri="{BB962C8B-B14F-4D97-AF65-F5344CB8AC3E}">
        <p14:creationId xmlns:p14="http://schemas.microsoft.com/office/powerpoint/2010/main" val="9402811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of this monitoring will need to be documented in the medical record in order to substantiate the need for any psychotropic medication</a:t>
            </a:r>
          </a:p>
        </p:txBody>
      </p:sp>
      <p:sp>
        <p:nvSpPr>
          <p:cNvPr id="4" name="Slide Number Placeholder 3"/>
          <p:cNvSpPr>
            <a:spLocks noGrp="1"/>
          </p:cNvSpPr>
          <p:nvPr>
            <p:ph type="sldNum" sz="quarter" idx="10"/>
          </p:nvPr>
        </p:nvSpPr>
        <p:spPr/>
        <p:txBody>
          <a:bodyPr/>
          <a:lstStyle/>
          <a:p>
            <a:fld id="{640EFB6F-2E6B-49DF-B9D1-FCCC23D65BEF}" type="slidenum">
              <a:rPr lang="en-US" smtClean="0"/>
              <a:t>66</a:t>
            </a:fld>
            <a:endParaRPr lang="en-US"/>
          </a:p>
        </p:txBody>
      </p:sp>
    </p:spTree>
    <p:extLst>
      <p:ext uri="{BB962C8B-B14F-4D97-AF65-F5344CB8AC3E}">
        <p14:creationId xmlns:p14="http://schemas.microsoft.com/office/powerpoint/2010/main" val="250004473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addition, the facility will manage and monitor the resident’s medication regimen, identifying the need for gradual dose reductions, use of non-pharmacological interventions in an effort to decrease or discontinue psychotropic drugs and limit PRN orders to be used only when necessary, consistent with regulatory compliance, to maintain or promote the highest level of functioning and quality of care. </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67</a:t>
            </a:fld>
            <a:endParaRPr lang="en-US"/>
          </a:p>
        </p:txBody>
      </p:sp>
    </p:spTree>
    <p:extLst>
      <p:ext uri="{BB962C8B-B14F-4D97-AF65-F5344CB8AC3E}">
        <p14:creationId xmlns:p14="http://schemas.microsoft.com/office/powerpoint/2010/main" val="47491467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DA1A54-E777-4EF1-B51C-A307AA47CB5F}" type="slidenum">
              <a:rPr lang="en-US" smtClean="0">
                <a:solidFill>
                  <a:prstClr val="black"/>
                </a:solidFill>
              </a:rPr>
              <a:pPr/>
              <a:t>70</a:t>
            </a:fld>
            <a:endParaRPr lang="en-US">
              <a:solidFill>
                <a:prstClr val="black"/>
              </a:solidFill>
            </a:endParaRPr>
          </a:p>
        </p:txBody>
      </p:sp>
    </p:spTree>
    <p:extLst>
      <p:ext uri="{BB962C8B-B14F-4D97-AF65-F5344CB8AC3E}">
        <p14:creationId xmlns:p14="http://schemas.microsoft.com/office/powerpoint/2010/main" val="35323103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important slide.  When talking with physicians,</a:t>
            </a:r>
            <a:r>
              <a:rPr lang="en-US" baseline="0" dirty="0"/>
              <a:t> the nurse must emphasize that the regulations require that the practitioner evaluates the resident and </a:t>
            </a:r>
            <a:r>
              <a:rPr lang="en-US" b="1" baseline="0" dirty="0"/>
              <a:t>documents </a:t>
            </a:r>
            <a:r>
              <a:rPr lang="en-US" b="0" baseline="0" dirty="0"/>
              <a:t>both the evaluation and the appropriateness of the medication if extended beyond the 14 days</a:t>
            </a:r>
            <a:endParaRPr lang="en-US" b="1" dirty="0"/>
          </a:p>
        </p:txBody>
      </p:sp>
      <p:sp>
        <p:nvSpPr>
          <p:cNvPr id="4" name="Slide Number Placeholder 3"/>
          <p:cNvSpPr>
            <a:spLocks noGrp="1"/>
          </p:cNvSpPr>
          <p:nvPr>
            <p:ph type="sldNum" sz="quarter" idx="10"/>
          </p:nvPr>
        </p:nvSpPr>
        <p:spPr/>
        <p:txBody>
          <a:bodyPr/>
          <a:lstStyle/>
          <a:p>
            <a:fld id="{640EFB6F-2E6B-49DF-B9D1-FCCC23D65BEF}" type="slidenum">
              <a:rPr lang="en-US" smtClean="0"/>
              <a:t>6</a:t>
            </a:fld>
            <a:endParaRPr lang="en-US"/>
          </a:p>
        </p:txBody>
      </p:sp>
    </p:spTree>
    <p:extLst>
      <p:ext uri="{BB962C8B-B14F-4D97-AF65-F5344CB8AC3E}">
        <p14:creationId xmlns:p14="http://schemas.microsoft.com/office/powerpoint/2010/main" val="36426486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nursing staff will</a:t>
            </a:r>
            <a:r>
              <a:rPr lang="en-US" baseline="0" dirty="0"/>
              <a:t> want to ensure that monitoring (effectiveness, side effects, adverse consequences, etc.) is documented CLEARLY in the medical record</a:t>
            </a:r>
            <a:endParaRPr lang="en-US" dirty="0"/>
          </a:p>
        </p:txBody>
      </p:sp>
      <p:sp>
        <p:nvSpPr>
          <p:cNvPr id="4" name="Slide Number Placeholder 3"/>
          <p:cNvSpPr>
            <a:spLocks noGrp="1"/>
          </p:cNvSpPr>
          <p:nvPr>
            <p:ph type="sldNum" sz="quarter" idx="10"/>
          </p:nvPr>
        </p:nvSpPr>
        <p:spPr/>
        <p:txBody>
          <a:bodyPr/>
          <a:lstStyle/>
          <a:p>
            <a:fld id="{4A3DB14F-F5B7-43B4-A965-963AEFEF415A}" type="slidenum">
              <a:rPr lang="en-US" smtClean="0"/>
              <a:t>7</a:t>
            </a:fld>
            <a:endParaRPr lang="en-US"/>
          </a:p>
        </p:txBody>
      </p:sp>
    </p:spTree>
    <p:extLst>
      <p:ext uri="{BB962C8B-B14F-4D97-AF65-F5344CB8AC3E}">
        <p14:creationId xmlns:p14="http://schemas.microsoft.com/office/powerpoint/2010/main" val="27746246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Adverse consequences and side effects are NOT the same thing—even though they are sometimes used interchangeably</a:t>
            </a:r>
          </a:p>
        </p:txBody>
      </p:sp>
      <p:sp>
        <p:nvSpPr>
          <p:cNvPr id="4" name="Slide Number Placeholder 3"/>
          <p:cNvSpPr>
            <a:spLocks noGrp="1"/>
          </p:cNvSpPr>
          <p:nvPr>
            <p:ph type="sldNum" sz="quarter" idx="10"/>
          </p:nvPr>
        </p:nvSpPr>
        <p:spPr/>
        <p:txBody>
          <a:bodyPr/>
          <a:lstStyle/>
          <a:p>
            <a:fld id="{640EFB6F-2E6B-49DF-B9D1-FCCC23D65BEF}" type="slidenum">
              <a:rPr lang="en-US" smtClean="0"/>
              <a:t>8</a:t>
            </a:fld>
            <a:endParaRPr lang="en-US"/>
          </a:p>
        </p:txBody>
      </p:sp>
    </p:spTree>
    <p:extLst>
      <p:ext uri="{BB962C8B-B14F-4D97-AF65-F5344CB8AC3E}">
        <p14:creationId xmlns:p14="http://schemas.microsoft.com/office/powerpoint/2010/main" val="3167817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similar to the regulations on physical restraints.  Antipsychotics are considered a chemical restraint and cannot be used for convenience of the staff.</a:t>
            </a:r>
          </a:p>
        </p:txBody>
      </p:sp>
      <p:sp>
        <p:nvSpPr>
          <p:cNvPr id="4" name="Slide Number Placeholder 3"/>
          <p:cNvSpPr>
            <a:spLocks noGrp="1"/>
          </p:cNvSpPr>
          <p:nvPr>
            <p:ph type="sldNum" sz="quarter" idx="10"/>
          </p:nvPr>
        </p:nvSpPr>
        <p:spPr/>
        <p:txBody>
          <a:bodyPr/>
          <a:lstStyle/>
          <a:p>
            <a:fld id="{640EFB6F-2E6B-49DF-B9D1-FCCC23D65BEF}" type="slidenum">
              <a:rPr lang="en-US" smtClean="0"/>
              <a:t>12</a:t>
            </a:fld>
            <a:endParaRPr lang="en-US"/>
          </a:p>
        </p:txBody>
      </p:sp>
    </p:spTree>
    <p:extLst>
      <p:ext uri="{BB962C8B-B14F-4D97-AF65-F5344CB8AC3E}">
        <p14:creationId xmlns:p14="http://schemas.microsoft.com/office/powerpoint/2010/main" val="1621409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 resident is admitted with a resident that has multiple medication in the same pharmacological class/category or duplicates the effect of another medication, the nurse must notify the physician to discuss the</a:t>
            </a:r>
            <a:r>
              <a:rPr lang="en-US" baseline="0" dirty="0"/>
              <a:t> medications.  The pharmacy consultant can also assist the facility in reviewing the medication regimen</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14</a:t>
            </a:fld>
            <a:endParaRPr lang="en-US"/>
          </a:p>
        </p:txBody>
      </p:sp>
    </p:spTree>
    <p:extLst>
      <p:ext uri="{BB962C8B-B14F-4D97-AF65-F5344CB8AC3E}">
        <p14:creationId xmlns:p14="http://schemas.microsoft.com/office/powerpoint/2010/main" val="92288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endParaRPr lang="en-US"/>
          </a:p>
        </p:txBody>
      </p:sp>
    </p:spTree>
    <p:extLst>
      <p:ext uri="{BB962C8B-B14F-4D97-AF65-F5344CB8AC3E}">
        <p14:creationId xmlns:p14="http://schemas.microsoft.com/office/powerpoint/2010/main" val="3115744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5223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538540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2641879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35816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71562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525760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74937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870832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82254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5647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487ED3-A5E5-48E5-93A8-733354317C3C}" type="datetimeFigureOut">
              <a:rPr lang="en-US" smtClean="0"/>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0"/>
            <a:ext cx="2133600" cy="365125"/>
          </a:xfrm>
        </p:spPr>
        <p:txBody>
          <a:bodyPr/>
          <a:lstStyle/>
          <a:p>
            <a:fld id="{C0C37840-F4A2-4D7F-87B1-D6C0D51FFD3A}" type="slidenum">
              <a:rPr lang="en-US" smtClean="0"/>
              <a:t>‹#›</a:t>
            </a:fld>
            <a:endParaRPr lang="en-US"/>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37922042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044655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0237099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0829403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3619394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732352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181315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604515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792252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7307486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94173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487ED3-A5E5-48E5-93A8-733354317C3C}" type="datetimeFigureOut">
              <a:rPr lang="en-US" smtClean="0"/>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691402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47803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487ED3-A5E5-48E5-93A8-733354317C3C}" type="datetimeFigureOut">
              <a:rPr lang="en-US" smtClean="0"/>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191890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9487ED3-A5E5-48E5-93A8-733354317C3C}" type="datetimeFigureOut">
              <a:rPr lang="en-US" smtClean="0"/>
              <a:t>10/4/2017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58827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453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487ED3-A5E5-48E5-93A8-733354317C3C}" type="datetimeFigureOut">
              <a:rPr lang="en-US" smtClean="0"/>
              <a:t>10/4/2017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981344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219336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3811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jpe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image" Target="../media/image3.jpeg"/><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99487ED3-A5E5-48E5-93A8-733354317C3C}" type="datetimeFigureOut">
              <a:rPr lang="en-US" smtClean="0"/>
              <a:t>10/4/2017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C0C37840-F4A2-4D7F-87B1-D6C0D51FFD3A}" type="slidenum">
              <a:rPr lang="en-US" smtClean="0"/>
              <a:t>‹#›</a:t>
            </a:fld>
            <a:endParaRPr lang="en-US"/>
          </a:p>
        </p:txBody>
      </p:sp>
      <p:pic>
        <p:nvPicPr>
          <p:cNvPr id="9" name="Picture 8"/>
          <p:cNvPicPr>
            <a:picLocks noChangeAspect="1"/>
          </p:cNvPicPr>
          <p:nvPr/>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p:nvSpPr>
        <p:spPr>
          <a:xfrm>
            <a:off x="2590800" y="6259810"/>
            <a:ext cx="3962400" cy="323165"/>
          </a:xfrm>
          <a:prstGeom prst="rect">
            <a:avLst/>
          </a:prstGeom>
          <a:noFill/>
        </p:spPr>
        <p:txBody>
          <a:bodyPr wrap="square" rtlCol="0">
            <a:spAutoFit/>
          </a:bodyPr>
          <a:lstStyle/>
          <a:p>
            <a:pPr algn="ctr"/>
            <a:r>
              <a:rPr lang="en-US" sz="500" kern="1200" dirty="0">
                <a:solidFill>
                  <a:schemeClr val="tx1"/>
                </a:solidFill>
                <a:effectLst/>
                <a:latin typeface="Calibri" panose="020F0502020204030204" pitchFamily="34" charset="0"/>
                <a:ea typeface="+mn-ea"/>
                <a:cs typeface="Arial" charset="0"/>
              </a:rPr>
              <a:t>This document is for general informational purposes only.  </a:t>
            </a:r>
          </a:p>
          <a:p>
            <a:pPr algn="ctr"/>
            <a:r>
              <a:rPr lang="en-US" sz="500" kern="1200" dirty="0">
                <a:solidFill>
                  <a:schemeClr val="tx1"/>
                </a:solidFill>
                <a:effectLst/>
                <a:latin typeface="Calibri" panose="020F0502020204030204" pitchFamily="34" charset="0"/>
                <a:ea typeface="+mn-ea"/>
                <a:cs typeface="Arial" charset="0"/>
              </a:rPr>
              <a:t>It does not represent legal advice nor relied upon as supporting documentation or advice with CMS or other regulatory entities.</a:t>
            </a:r>
          </a:p>
          <a:p>
            <a:pPr algn="ctr"/>
            <a:r>
              <a:rPr lang="en-US" sz="500" kern="1200" dirty="0">
                <a:solidFill>
                  <a:schemeClr val="tx1"/>
                </a:solidFill>
                <a:effectLst/>
                <a:latin typeface="Calibri" panose="020F0502020204030204" pitchFamily="34" charset="0"/>
                <a:ea typeface="+mn-ea"/>
                <a:cs typeface="Arial" charset="0"/>
              </a:rPr>
              <a:t>© Pathway Health Services, Inc. – All Rights Reserved – Copy with Permission Only - 2017</a:t>
            </a:r>
          </a:p>
        </p:txBody>
      </p:sp>
    </p:spTree>
    <p:extLst>
      <p:ext uri="{BB962C8B-B14F-4D97-AF65-F5344CB8AC3E}">
        <p14:creationId xmlns:p14="http://schemas.microsoft.com/office/powerpoint/2010/main" val="1303961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10/4/2017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251666142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10/4/2017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9665507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3.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notesSlide" Target="../notesSlides/notesSlide42.xml"/><Relationship Id="rId1" Type="http://schemas.openxmlformats.org/officeDocument/2006/relationships/slideLayout" Target="../slideLayouts/slideLayout22.xml"/></Relationships>
</file>

<file path=ppt/slides/_rels/slide64.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notesSlide" Target="../notesSlides/notesSlide43.xml"/><Relationship Id="rId1" Type="http://schemas.openxmlformats.org/officeDocument/2006/relationships/slideLayout" Target="../slideLayouts/slideLayout22.xml"/></Relationships>
</file>

<file path=ppt/slides/_rels/slide65.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notesSlide" Target="../notesSlides/notesSlide44.xml"/><Relationship Id="rId1" Type="http://schemas.openxmlformats.org/officeDocument/2006/relationships/slideLayout" Target="../slideLayouts/slideLayout22.xml"/></Relationships>
</file>

<file path=ppt/slides/_rels/slide66.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notesSlide" Target="../notesSlides/notesSlide45.xml"/><Relationship Id="rId1" Type="http://schemas.openxmlformats.org/officeDocument/2006/relationships/slideLayout" Target="../slideLayouts/slideLayout22.xml"/></Relationships>
</file>

<file path=ppt/slides/_rels/slide67.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3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40.jpeg"/><Relationship Id="rId2" Type="http://schemas.openxmlformats.org/officeDocument/2006/relationships/notesSlide" Target="../notesSlides/notesSlide47.xml"/><Relationship Id="rId1" Type="http://schemas.openxmlformats.org/officeDocument/2006/relationships/slideLayout" Target="../slideLayouts/slideLayout22.xml"/></Relationships>
</file>

<file path=ppt/slides/_rels/slide71.xml.rels><?xml version="1.0" encoding="UTF-8" standalone="yes"?>
<Relationships xmlns="http://schemas.openxmlformats.org/package/2006/relationships"><Relationship Id="rId3" Type="http://schemas.openxmlformats.org/officeDocument/2006/relationships/hyperlink" Target="http://www.fda.gov/" TargetMode="External"/><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merckmanuals.com/professional/clinical-pharmacology/adverse-drugreactions/adverse-drug-reaction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457200" y="1219200"/>
            <a:ext cx="8229600" cy="1162050"/>
          </a:xfrm>
        </p:spPr>
        <p:txBody>
          <a:bodyPr>
            <a:noAutofit/>
          </a:bodyPr>
          <a:lstStyle/>
          <a:p>
            <a:r>
              <a:rPr lang="en-US" b="1">
                <a:solidFill>
                  <a:schemeClr val="bg1"/>
                </a:solidFill>
              </a:rPr>
              <a:t>Psychotropic Medication</a:t>
            </a:r>
            <a:endParaRPr lang="en-US" b="1" dirty="0">
              <a:solidFill>
                <a:schemeClr val="bg1"/>
              </a:solidFill>
            </a:endParaRPr>
          </a:p>
        </p:txBody>
      </p:sp>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971800" y="3429000"/>
            <a:ext cx="3579686" cy="2387651"/>
          </a:xfrm>
          <a:prstGeom prst="rect">
            <a:avLst/>
          </a:prstGeom>
        </p:spPr>
      </p:pic>
    </p:spTree>
    <p:extLst>
      <p:ext uri="{BB962C8B-B14F-4D97-AF65-F5344CB8AC3E}">
        <p14:creationId xmlns:p14="http://schemas.microsoft.com/office/powerpoint/2010/main" val="3451376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85000" lnSpcReduction="10000"/>
          </a:bodyPr>
          <a:lstStyle/>
          <a:p>
            <a:r>
              <a:rPr lang="en-US" dirty="0"/>
              <a:t>“</a:t>
            </a:r>
            <a:r>
              <a:rPr lang="en-US" b="1" dirty="0"/>
              <a:t>Behavioral interventions</a:t>
            </a:r>
            <a:r>
              <a:rPr lang="en-US" dirty="0"/>
              <a:t>” are individualized, non-pharmacological approaches to care that are provided as part of a supportive physical and psychosocial environment, directed toward understanding, preventing, relieving, and/or accommodating a resident’s distress or loss of abilities, as well as maintaining or improving a resident’s mental, physical or psychosocial wellbeing.</a:t>
            </a:r>
          </a:p>
          <a:p>
            <a:r>
              <a:rPr lang="en-US" dirty="0"/>
              <a:t> “</a:t>
            </a:r>
            <a:r>
              <a:rPr lang="en-US" b="1" dirty="0"/>
              <a:t>Chemical restraint</a:t>
            </a:r>
            <a:r>
              <a:rPr lang="en-US" dirty="0"/>
              <a:t>” is defined as any drug that is used for discipline or staff convenience and not required to treat medical symptoms. </a:t>
            </a:r>
          </a:p>
          <a:p>
            <a:endParaRPr lang="en-US" dirty="0"/>
          </a:p>
        </p:txBody>
      </p:sp>
    </p:spTree>
    <p:extLst>
      <p:ext uri="{BB962C8B-B14F-4D97-AF65-F5344CB8AC3E}">
        <p14:creationId xmlns:p14="http://schemas.microsoft.com/office/powerpoint/2010/main" val="1222345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a:xfrm>
            <a:off x="457200" y="1417638"/>
            <a:ext cx="8077200" cy="4800600"/>
          </a:xfrm>
        </p:spPr>
        <p:txBody>
          <a:bodyPr>
            <a:normAutofit fontScale="85000" lnSpcReduction="20000"/>
          </a:bodyPr>
          <a:lstStyle/>
          <a:p>
            <a:r>
              <a:rPr lang="en-US" dirty="0"/>
              <a:t>“</a:t>
            </a:r>
            <a:r>
              <a:rPr lang="en-US" b="1" dirty="0"/>
              <a:t>Clinically significant</a:t>
            </a:r>
            <a:r>
              <a:rPr lang="en-US" dirty="0"/>
              <a:t>” refers to effects, results, or consequences that materially affect or are likely to affect an individual’s mental, physical, or psychosocial well-being either positively by preventing, stabilizing, or improving a condition or reducing a risk, or negatively by exacerbating, causing, or contributing to a symptom, illness, or decline in status. “Expressions or indications of distress” refers to a person’s attempt to communicate unmet needs, discomfort, or thoughts that he or she may not be able to articulate. The expressions may present as crying, apathy, or withdrawal, or as verbal or physical actions such as: pacing, cursing, hitting, kicking, pushing, scratching, tearing things, or grabbing others.</a:t>
            </a:r>
          </a:p>
          <a:p>
            <a:endParaRPr lang="en-US" dirty="0"/>
          </a:p>
        </p:txBody>
      </p:sp>
    </p:spTree>
    <p:extLst>
      <p:ext uri="{BB962C8B-B14F-4D97-AF65-F5344CB8AC3E}">
        <p14:creationId xmlns:p14="http://schemas.microsoft.com/office/powerpoint/2010/main" val="3951040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92500" lnSpcReduction="20000"/>
          </a:bodyPr>
          <a:lstStyle/>
          <a:p>
            <a:pPr marL="0" indent="0">
              <a:buNone/>
            </a:pPr>
            <a:r>
              <a:rPr lang="en-US" b="1" dirty="0"/>
              <a:t>“Convenience”</a:t>
            </a:r>
            <a:r>
              <a:rPr lang="en-US" dirty="0"/>
              <a:t> is defined as the result of any action that has the effect of altering a resident’s behavior such that the resident requires a lesser amount of effort or care, and is not in the resident’s best interest. </a:t>
            </a:r>
          </a:p>
          <a:p>
            <a:pPr marL="0" indent="0">
              <a:buNone/>
            </a:pPr>
            <a:r>
              <a:rPr lang="en-US" dirty="0"/>
              <a:t>Although the regulatory language refers to “drugs,” the guidance in this document generally will refer to “medications,” except in those situations where the term “drug” has become part of an established pharmaceutical term (e.g., adverse drug event, and adverse drug reaction or consequence).</a:t>
            </a:r>
          </a:p>
          <a:p>
            <a:endParaRPr lang="en-US" dirty="0"/>
          </a:p>
        </p:txBody>
      </p:sp>
    </p:spTree>
    <p:extLst>
      <p:ext uri="{BB962C8B-B14F-4D97-AF65-F5344CB8AC3E}">
        <p14:creationId xmlns:p14="http://schemas.microsoft.com/office/powerpoint/2010/main" val="2159164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92500" lnSpcReduction="10000"/>
          </a:bodyPr>
          <a:lstStyle/>
          <a:p>
            <a:r>
              <a:rPr lang="en-US" b="1" dirty="0"/>
              <a:t>“Discipline</a:t>
            </a:r>
            <a:r>
              <a:rPr lang="en-US" dirty="0"/>
              <a:t>” is defined as any action taken by facility staff for the purpose of punishing or penalizing residents. </a:t>
            </a:r>
          </a:p>
          <a:p>
            <a:r>
              <a:rPr lang="en-US" dirty="0"/>
              <a:t>“</a:t>
            </a:r>
            <a:r>
              <a:rPr lang="en-US" b="1" dirty="0"/>
              <a:t>Dose</a:t>
            </a:r>
            <a:r>
              <a:rPr lang="en-US" dirty="0"/>
              <a:t>” is the total amount/strength/concentration of a medication given at one time or over a period of time. The individual dose is the amount/strength/concentration received at each administration. The amount received over a 24-hour period may be referred to as the daily dose.</a:t>
            </a:r>
          </a:p>
          <a:p>
            <a:endParaRPr lang="en-US" dirty="0"/>
          </a:p>
        </p:txBody>
      </p:sp>
    </p:spTree>
    <p:extLst>
      <p:ext uri="{BB962C8B-B14F-4D97-AF65-F5344CB8AC3E}">
        <p14:creationId xmlns:p14="http://schemas.microsoft.com/office/powerpoint/2010/main" val="171452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85000" lnSpcReduction="10000"/>
          </a:bodyPr>
          <a:lstStyle/>
          <a:p>
            <a:r>
              <a:rPr lang="en-US" dirty="0"/>
              <a:t>“</a:t>
            </a:r>
            <a:r>
              <a:rPr lang="en-US" b="1" dirty="0"/>
              <a:t>Duplicate therapy</a:t>
            </a:r>
            <a:r>
              <a:rPr lang="en-US" dirty="0"/>
              <a:t>” refers to multiple medications of the same pharmacological class/category or any medication therapy that substantially duplicates a particular effect of another medication that the individual is taking.</a:t>
            </a:r>
          </a:p>
          <a:p>
            <a:r>
              <a:rPr lang="en-US" dirty="0"/>
              <a:t>“</a:t>
            </a:r>
            <a:r>
              <a:rPr lang="en-US" b="1" dirty="0"/>
              <a:t>Excessive dose</a:t>
            </a:r>
            <a:r>
              <a:rPr lang="en-US" dirty="0"/>
              <a:t>” means the total amount of any medication (including duplicate therapy) given at one time or over a period of time that is greater than the amount recommended by the manufacturer’s label, package insert, and accepted standards of practice for a resident’s age and condition. </a:t>
            </a:r>
          </a:p>
          <a:p>
            <a:endParaRPr lang="en-US" dirty="0"/>
          </a:p>
        </p:txBody>
      </p:sp>
    </p:spTree>
    <p:extLst>
      <p:ext uri="{BB962C8B-B14F-4D97-AF65-F5344CB8AC3E}">
        <p14:creationId xmlns:p14="http://schemas.microsoft.com/office/powerpoint/2010/main" val="3010356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lstStyle/>
          <a:p>
            <a:r>
              <a:rPr lang="en-US" dirty="0"/>
              <a:t>“</a:t>
            </a:r>
            <a:r>
              <a:rPr lang="en-US" b="1" dirty="0"/>
              <a:t>Expressions or indications of distress,</a:t>
            </a:r>
            <a:r>
              <a:rPr lang="en-US" dirty="0"/>
              <a:t>” refers to a person’s attempt to communicate unmet needs, discomfort, or thoughts that he or she may not be able to articulate. The expressions may present as crying, apathy, or withdrawal, or as verbal or physical actions such as: pacing, cursing, hitting, kicking, pushing, scratching, tearing things, or grabbing others. </a:t>
            </a:r>
            <a:endParaRPr lang="en-US" b="1" dirty="0"/>
          </a:p>
          <a:p>
            <a:endParaRPr lang="en-US" dirty="0"/>
          </a:p>
        </p:txBody>
      </p:sp>
    </p:spTree>
    <p:extLst>
      <p:ext uri="{BB962C8B-B14F-4D97-AF65-F5344CB8AC3E}">
        <p14:creationId xmlns:p14="http://schemas.microsoft.com/office/powerpoint/2010/main" val="960124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70000" lnSpcReduction="20000"/>
          </a:bodyPr>
          <a:lstStyle/>
          <a:p>
            <a:pPr marL="0" indent="0">
              <a:buNone/>
            </a:pPr>
            <a:r>
              <a:rPr lang="en-US" dirty="0"/>
              <a:t>“</a:t>
            </a:r>
            <a:r>
              <a:rPr lang="en-US" b="1" dirty="0"/>
              <a:t>Extrapyramidal symptoms (EPS)”</a:t>
            </a:r>
            <a:r>
              <a:rPr lang="en-US" dirty="0"/>
              <a:t> are neurological side effects that can occur at any time from the first few days of treatment with antipsychotic medication to years later. EPS includes various syndromes such as:</a:t>
            </a:r>
          </a:p>
          <a:p>
            <a:pPr lvl="0"/>
            <a:r>
              <a:rPr lang="en-US" b="1" dirty="0"/>
              <a:t>Akathisia, </a:t>
            </a:r>
            <a:r>
              <a:rPr lang="en-US" dirty="0"/>
              <a:t>which refers to a distressing feeling of internal restlessness that may appear as constant motion, the inability to sit still, fidgeting, pacing, or rocking. </a:t>
            </a:r>
          </a:p>
          <a:p>
            <a:pPr lvl="0"/>
            <a:r>
              <a:rPr lang="en-US" b="1" dirty="0"/>
              <a:t>Medication-induced Parkinsonism, </a:t>
            </a:r>
            <a:r>
              <a:rPr lang="en-US" dirty="0"/>
              <a:t>which refers to a syndrome of Parkinson-like symptoms including tremors, shuffling gait, slowness of movement, expressionless face, drooling, postural unsteadiness and rigidity of muscles in the limbs, neck and trunk. </a:t>
            </a:r>
          </a:p>
          <a:p>
            <a:pPr lvl="0"/>
            <a:r>
              <a:rPr lang="en-US" b="1" dirty="0"/>
              <a:t>Dystonia, </a:t>
            </a:r>
            <a:r>
              <a:rPr lang="en-US" dirty="0"/>
              <a:t>which refers to an acute, painful, spastic contraction of muscle groups (commonly the neck, eyes and trunk) that often occurs soon after initiating treatment and is more common in younger individuals.</a:t>
            </a:r>
          </a:p>
          <a:p>
            <a:endParaRPr lang="en-US" dirty="0"/>
          </a:p>
        </p:txBody>
      </p:sp>
    </p:spTree>
    <p:extLst>
      <p:ext uri="{BB962C8B-B14F-4D97-AF65-F5344CB8AC3E}">
        <p14:creationId xmlns:p14="http://schemas.microsoft.com/office/powerpoint/2010/main" val="1223013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lstStyle/>
          <a:p>
            <a:r>
              <a:rPr lang="en-US" dirty="0"/>
              <a:t>“</a:t>
            </a:r>
            <a:r>
              <a:rPr lang="en-US" b="1" dirty="0"/>
              <a:t>Gradual Dose Reduction (GDR)”</a:t>
            </a:r>
            <a:r>
              <a:rPr lang="en-US" dirty="0"/>
              <a:t> is the stepwise tapering of a dose to determine if symptoms, conditions, or risks can be managed by a lower dose or if the dose or medication can be discontinued</a:t>
            </a:r>
          </a:p>
          <a:p>
            <a:endParaRPr lang="en-US"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581400" y="4419600"/>
            <a:ext cx="2133600" cy="1423111"/>
          </a:xfrm>
          <a:prstGeom prst="rect">
            <a:avLst/>
          </a:prstGeom>
        </p:spPr>
      </p:pic>
    </p:spTree>
    <p:extLst>
      <p:ext uri="{BB962C8B-B14F-4D97-AF65-F5344CB8AC3E}">
        <p14:creationId xmlns:p14="http://schemas.microsoft.com/office/powerpoint/2010/main" val="21589561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92500" lnSpcReduction="10000"/>
          </a:bodyPr>
          <a:lstStyle/>
          <a:p>
            <a:r>
              <a:rPr lang="en-US" dirty="0"/>
              <a:t>“</a:t>
            </a:r>
            <a:r>
              <a:rPr lang="en-US" b="1" dirty="0"/>
              <a:t>Indication for use</a:t>
            </a:r>
            <a:r>
              <a:rPr lang="en-US" dirty="0"/>
              <a:t>” is defined as the identified, documented clinical rationale for administering a medication that is based upon an assessment of the resident’s condition and therapeutic goals and is consistent with manufacturer’s recommendations and/or clinical practice guidelines, clinical standards of practice, medication references, clinical studies or evidence-based review articles that are published in medical and/or pharmacy journals. </a:t>
            </a:r>
          </a:p>
          <a:p>
            <a:endParaRPr lang="en-US" dirty="0"/>
          </a:p>
        </p:txBody>
      </p:sp>
    </p:spTree>
    <p:extLst>
      <p:ext uri="{BB962C8B-B14F-4D97-AF65-F5344CB8AC3E}">
        <p14:creationId xmlns:p14="http://schemas.microsoft.com/office/powerpoint/2010/main" val="465854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92500" lnSpcReduction="20000"/>
          </a:bodyPr>
          <a:lstStyle/>
          <a:p>
            <a:r>
              <a:rPr lang="en-US" b="1" dirty="0"/>
              <a:t>“Medical symptom</a:t>
            </a:r>
            <a:r>
              <a:rPr lang="en-US" dirty="0"/>
              <a:t>” is defined as an indication or characteristic of a medical, physical or psychological condition.</a:t>
            </a:r>
          </a:p>
          <a:p>
            <a:r>
              <a:rPr lang="en-US" dirty="0"/>
              <a:t>“</a:t>
            </a:r>
            <a:r>
              <a:rPr lang="en-US" b="1" dirty="0"/>
              <a:t>Neuroleptic Malignant Syndrome (NMS)”</a:t>
            </a:r>
            <a:r>
              <a:rPr lang="en-US" dirty="0"/>
              <a:t> is a syndrome related to the use of medications, mainly antipsychotics, that typically presents with a sudden onset of diffuse muscle rigidity, high fever, labile blood pressure, tremor, and notable cognitive dysfunction. It is potentially fatal if not treated immediately, including stopping the offending medications. </a:t>
            </a:r>
          </a:p>
          <a:p>
            <a:endParaRPr lang="en-US" dirty="0"/>
          </a:p>
        </p:txBody>
      </p:sp>
    </p:spTree>
    <p:extLst>
      <p:ext uri="{BB962C8B-B14F-4D97-AF65-F5344CB8AC3E}">
        <p14:creationId xmlns:p14="http://schemas.microsoft.com/office/powerpoint/2010/main" val="3599585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 </a:t>
            </a:r>
            <a:endParaRPr lang="en-US" dirty="0"/>
          </a:p>
        </p:txBody>
      </p:sp>
      <p:sp>
        <p:nvSpPr>
          <p:cNvPr id="3" name="Content Placeholder 2"/>
          <p:cNvSpPr>
            <a:spLocks noGrp="1"/>
          </p:cNvSpPr>
          <p:nvPr>
            <p:ph idx="1"/>
          </p:nvPr>
        </p:nvSpPr>
        <p:spPr>
          <a:xfrm>
            <a:off x="304800" y="1524000"/>
            <a:ext cx="8382000" cy="4602163"/>
          </a:xfrm>
        </p:spPr>
        <p:txBody>
          <a:bodyPr>
            <a:normAutofit/>
          </a:bodyPr>
          <a:lstStyle/>
          <a:p>
            <a:pPr marL="0" indent="0">
              <a:buNone/>
            </a:pPr>
            <a:r>
              <a:rPr lang="en-US" sz="3500" dirty="0"/>
              <a:t>Participants will:</a:t>
            </a:r>
          </a:p>
          <a:p>
            <a:r>
              <a:rPr lang="en-US" dirty="0"/>
              <a:t>Review the Federal regulation at </a:t>
            </a:r>
            <a:r>
              <a:rPr lang="en-US" dirty="0" err="1"/>
              <a:t>F758</a:t>
            </a:r>
            <a:r>
              <a:rPr lang="en-US" dirty="0"/>
              <a:t>, §483.45(c)(3) </a:t>
            </a:r>
          </a:p>
          <a:p>
            <a:r>
              <a:rPr lang="en-US" dirty="0"/>
              <a:t>Identify requirements for Psychotropic Drugs</a:t>
            </a:r>
          </a:p>
          <a:p>
            <a:pPr marL="0" indent="0">
              <a:buNone/>
            </a:pPr>
            <a:endParaRPr lang="en-US" dirty="0"/>
          </a:p>
          <a:p>
            <a:endParaRPr lang="en-US" dirty="0"/>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05200" y="4371595"/>
            <a:ext cx="2590800" cy="1728064"/>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lstStyle/>
          <a:p>
            <a:r>
              <a:rPr lang="en-US" b="1" dirty="0"/>
              <a:t>Pharmacist</a:t>
            </a:r>
            <a:r>
              <a:rPr lang="en-US" dirty="0"/>
              <a:t>:  The facility’s licensed pharmacist, whether employed directly by the facility or through arrangement</a:t>
            </a:r>
          </a:p>
          <a:p>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00400" y="3505200"/>
            <a:ext cx="3048000" cy="2185416"/>
          </a:xfrm>
          <a:prstGeom prst="rect">
            <a:avLst/>
          </a:prstGeom>
        </p:spPr>
      </p:pic>
    </p:spTree>
    <p:extLst>
      <p:ext uri="{BB962C8B-B14F-4D97-AF65-F5344CB8AC3E}">
        <p14:creationId xmlns:p14="http://schemas.microsoft.com/office/powerpoint/2010/main" val="35142254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92500" lnSpcReduction="10000"/>
          </a:bodyPr>
          <a:lstStyle/>
          <a:p>
            <a:r>
              <a:rPr lang="en-US" dirty="0"/>
              <a:t>“</a:t>
            </a:r>
            <a:r>
              <a:rPr lang="en-US" b="1" dirty="0"/>
              <a:t>Psychotropic drug</a:t>
            </a:r>
            <a:r>
              <a:rPr lang="en-US" dirty="0"/>
              <a:t>” is defined in the regulations at §483.45(c)(3), as “any drug that affects brain activities associated with mental processes and behavior.” Psychotropic drugs include, but are not limited to the following categories: </a:t>
            </a:r>
          </a:p>
          <a:p>
            <a:pPr lvl="0"/>
            <a:r>
              <a:rPr lang="en-US" dirty="0"/>
              <a:t>anti-psychotics,</a:t>
            </a:r>
          </a:p>
          <a:p>
            <a:pPr lvl="0"/>
            <a:r>
              <a:rPr lang="en-US" dirty="0"/>
              <a:t>anti-depressants, </a:t>
            </a:r>
          </a:p>
          <a:p>
            <a:pPr lvl="0"/>
            <a:r>
              <a:rPr lang="en-US" dirty="0"/>
              <a:t>anti-anxiety, and </a:t>
            </a:r>
          </a:p>
          <a:p>
            <a:pPr lvl="0"/>
            <a:r>
              <a:rPr lang="en-US" dirty="0"/>
              <a:t>hypnotics. </a:t>
            </a:r>
          </a:p>
          <a:p>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562600" y="4191000"/>
            <a:ext cx="2438400" cy="1499616"/>
          </a:xfrm>
          <a:prstGeom prst="rect">
            <a:avLst/>
          </a:prstGeom>
        </p:spPr>
      </p:pic>
    </p:spTree>
    <p:extLst>
      <p:ext uri="{BB962C8B-B14F-4D97-AF65-F5344CB8AC3E}">
        <p14:creationId xmlns:p14="http://schemas.microsoft.com/office/powerpoint/2010/main" val="340944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92500" lnSpcReduction="10000"/>
          </a:bodyPr>
          <a:lstStyle/>
          <a:p>
            <a:r>
              <a:rPr lang="en-US" dirty="0"/>
              <a:t>“</a:t>
            </a:r>
            <a:r>
              <a:rPr lang="en-US" b="1" dirty="0"/>
              <a:t>Serotonin Syndrome</a:t>
            </a:r>
            <a:r>
              <a:rPr lang="en-US" dirty="0"/>
              <a:t>” is a potentially serious clinical condition resulting from overstimulation of serotonin receptors. It is commonly related to the use of multiple serotonin-stimulating medications (e.g., SSRIs, </a:t>
            </a:r>
            <a:r>
              <a:rPr lang="en-US" dirty="0" err="1"/>
              <a:t>SNRIs</a:t>
            </a:r>
            <a:r>
              <a:rPr lang="en-US" dirty="0"/>
              <a:t>, </a:t>
            </a:r>
            <a:r>
              <a:rPr lang="en-US" dirty="0" err="1"/>
              <a:t>triptans</a:t>
            </a:r>
            <a:r>
              <a:rPr lang="en-US" dirty="0"/>
              <a:t>, certain antibiotics). Symptoms may include restlessness, hallucinations, confusion, loss of coordination, fast heartbeat, rapid changes in blood pressure, increased body temperature, overactive reflexes, nausea, vomiting and diarrhea.</a:t>
            </a:r>
          </a:p>
          <a:p>
            <a:endParaRPr lang="en-US" dirty="0"/>
          </a:p>
        </p:txBody>
      </p:sp>
    </p:spTree>
    <p:extLst>
      <p:ext uri="{BB962C8B-B14F-4D97-AF65-F5344CB8AC3E}">
        <p14:creationId xmlns:p14="http://schemas.microsoft.com/office/powerpoint/2010/main" val="37489238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92500" lnSpcReduction="20000"/>
          </a:bodyPr>
          <a:lstStyle/>
          <a:p>
            <a:r>
              <a:rPr lang="en-US" b="1" dirty="0"/>
              <a:t>Side Effect</a:t>
            </a:r>
            <a:r>
              <a:rPr lang="en-US" dirty="0"/>
              <a:t>:  an expected, well-known reaction that occurs with a predictable frequency and may or may not constitute an adverse consequence</a:t>
            </a:r>
          </a:p>
          <a:p>
            <a:r>
              <a:rPr lang="en-US" b="1" dirty="0"/>
              <a:t>“Tardive dyskinesia”</a:t>
            </a:r>
            <a:r>
              <a:rPr lang="en-US" dirty="0"/>
              <a:t> refers to abnormal, recurrent, involuntary movements that may be irreversible and typically present as lateral movements of the tongue or jaw, tongue thrusting, chewing, frequent blinking, brow arching, grimacing, and lip smacking, although the trunk or other parts of the body may also be affected.</a:t>
            </a:r>
          </a:p>
          <a:p>
            <a:endParaRPr lang="en-US" dirty="0"/>
          </a:p>
        </p:txBody>
      </p:sp>
    </p:spTree>
    <p:extLst>
      <p:ext uri="{BB962C8B-B14F-4D97-AF65-F5344CB8AC3E}">
        <p14:creationId xmlns:p14="http://schemas.microsoft.com/office/powerpoint/2010/main" val="2019498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a:t>
            </a:r>
          </a:p>
        </p:txBody>
      </p:sp>
      <p:sp>
        <p:nvSpPr>
          <p:cNvPr id="3" name="Content Placeholder 2"/>
          <p:cNvSpPr>
            <a:spLocks noGrp="1"/>
          </p:cNvSpPr>
          <p:nvPr>
            <p:ph idx="1"/>
          </p:nvPr>
        </p:nvSpPr>
        <p:spPr>
          <a:xfrm>
            <a:off x="433754" y="1388330"/>
            <a:ext cx="8229600" cy="4525963"/>
          </a:xfrm>
        </p:spPr>
        <p:txBody>
          <a:bodyPr/>
          <a:lstStyle/>
          <a:p>
            <a:pPr marL="0" indent="0">
              <a:buNone/>
            </a:pPr>
            <a:r>
              <a:rPr lang="en-US" dirty="0"/>
              <a:t>Based upon each resident’s comprehensive assessment, the facility will ensure that residents who have not used psychotropic drugs are not given them unless the medication is necessary to treat a specific condition that is diagnosed and documented in the clinical record.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76600" y="4419600"/>
            <a:ext cx="2476500" cy="1651826"/>
          </a:xfrm>
          <a:prstGeom prst="rect">
            <a:avLst/>
          </a:prstGeom>
        </p:spPr>
      </p:pic>
    </p:spTree>
    <p:extLst>
      <p:ext uri="{BB962C8B-B14F-4D97-AF65-F5344CB8AC3E}">
        <p14:creationId xmlns:p14="http://schemas.microsoft.com/office/powerpoint/2010/main" val="15524152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 - continued</a:t>
            </a:r>
          </a:p>
        </p:txBody>
      </p:sp>
      <p:sp>
        <p:nvSpPr>
          <p:cNvPr id="3" name="Content Placeholder 2"/>
          <p:cNvSpPr>
            <a:spLocks noGrp="1"/>
          </p:cNvSpPr>
          <p:nvPr>
            <p:ph idx="1"/>
          </p:nvPr>
        </p:nvSpPr>
        <p:spPr/>
        <p:txBody>
          <a:bodyPr/>
          <a:lstStyle/>
          <a:p>
            <a:r>
              <a:rPr lang="en-US" dirty="0"/>
              <a:t>Residents will not receive psychotropic medications unless behavioral programming and/or environmental changes or other non-pharmacological interventions have failed to sufficiently address the resident’s target behavioral goals. </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886200" y="4495800"/>
            <a:ext cx="2133600" cy="1423111"/>
          </a:xfrm>
          <a:prstGeom prst="rect">
            <a:avLst/>
          </a:prstGeom>
        </p:spPr>
      </p:pic>
    </p:spTree>
    <p:extLst>
      <p:ext uri="{BB962C8B-B14F-4D97-AF65-F5344CB8AC3E}">
        <p14:creationId xmlns:p14="http://schemas.microsoft.com/office/powerpoint/2010/main" val="10564685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 - continued</a:t>
            </a:r>
          </a:p>
        </p:txBody>
      </p:sp>
      <p:sp>
        <p:nvSpPr>
          <p:cNvPr id="3" name="Content Placeholder 2"/>
          <p:cNvSpPr>
            <a:spLocks noGrp="1"/>
          </p:cNvSpPr>
          <p:nvPr>
            <p:ph idx="1"/>
          </p:nvPr>
        </p:nvSpPr>
        <p:spPr/>
        <p:txBody>
          <a:bodyPr/>
          <a:lstStyle/>
          <a:p>
            <a:r>
              <a:rPr lang="en-US" dirty="0"/>
              <a:t>It is the policy of the facility that psychotropic medications will be monitored for proper dose, including duplicate therapy, duration, evidence of adequate monitoring for efficacy and adverse consequences and to prevent, identify and respond to adverse consequences. </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886200" y="4768260"/>
            <a:ext cx="1981200" cy="1321460"/>
          </a:xfrm>
          <a:prstGeom prst="rect">
            <a:avLst/>
          </a:prstGeom>
        </p:spPr>
      </p:pic>
    </p:spTree>
    <p:extLst>
      <p:ext uri="{BB962C8B-B14F-4D97-AF65-F5344CB8AC3E}">
        <p14:creationId xmlns:p14="http://schemas.microsoft.com/office/powerpoint/2010/main" val="38442311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 - continued</a:t>
            </a:r>
          </a:p>
        </p:txBody>
      </p:sp>
      <p:sp>
        <p:nvSpPr>
          <p:cNvPr id="3" name="Content Placeholder 2"/>
          <p:cNvSpPr>
            <a:spLocks noGrp="1"/>
          </p:cNvSpPr>
          <p:nvPr>
            <p:ph idx="1"/>
          </p:nvPr>
        </p:nvSpPr>
        <p:spPr/>
        <p:txBody>
          <a:bodyPr/>
          <a:lstStyle/>
          <a:p>
            <a:r>
              <a:rPr lang="en-US" dirty="0"/>
              <a:t>Residents who receive psychotropic medications will receive gradual dose reductions and behavioral interventions unless clinically contraindicated with the intention to decrease or discontinue the use of the psychotropic medication whenever safe and possible. </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581400" y="4764528"/>
            <a:ext cx="1981200" cy="1394765"/>
          </a:xfrm>
          <a:prstGeom prst="rect">
            <a:avLst/>
          </a:prstGeom>
        </p:spPr>
      </p:pic>
    </p:spTree>
    <p:extLst>
      <p:ext uri="{BB962C8B-B14F-4D97-AF65-F5344CB8AC3E}">
        <p14:creationId xmlns:p14="http://schemas.microsoft.com/office/powerpoint/2010/main" val="36012496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 - continued</a:t>
            </a:r>
          </a:p>
        </p:txBody>
      </p:sp>
      <p:sp>
        <p:nvSpPr>
          <p:cNvPr id="3" name="Content Placeholder 2"/>
          <p:cNvSpPr>
            <a:spLocks noGrp="1"/>
          </p:cNvSpPr>
          <p:nvPr>
            <p:ph idx="1"/>
          </p:nvPr>
        </p:nvSpPr>
        <p:spPr/>
        <p:txBody>
          <a:bodyPr/>
          <a:lstStyle/>
          <a:p>
            <a:r>
              <a:rPr lang="en-US" dirty="0"/>
              <a:t>PRN orders for psychotropic medications will be limited to 14 days unless the physician identifies the rationale to extend the medication beyond 14 days.  PRN anti-psychotic drugs will be limited to 14 days and will not be renewed unless the physician evaluates the resident for appropriateness of the medication. </a:t>
            </a:r>
          </a:p>
        </p:txBody>
      </p:sp>
    </p:spTree>
    <p:extLst>
      <p:ext uri="{BB962C8B-B14F-4D97-AF65-F5344CB8AC3E}">
        <p14:creationId xmlns:p14="http://schemas.microsoft.com/office/powerpoint/2010/main" val="15576247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 - continued</a:t>
            </a:r>
          </a:p>
        </p:txBody>
      </p:sp>
      <p:sp>
        <p:nvSpPr>
          <p:cNvPr id="3" name="Content Placeholder 2"/>
          <p:cNvSpPr>
            <a:spLocks noGrp="1"/>
          </p:cNvSpPr>
          <p:nvPr>
            <p:ph idx="1"/>
          </p:nvPr>
        </p:nvSpPr>
        <p:spPr/>
        <p:txBody>
          <a:bodyPr/>
          <a:lstStyle/>
          <a:p>
            <a:r>
              <a:rPr lang="en-US" dirty="0"/>
              <a:t>When selecting medications and non-pharmacological approaches, members of the interdisciplinary team and the resident and/or resident representative will participate in the care process to identify, assess, advocate for, monitor and communicate the resident’s needs and changes of condition.</a:t>
            </a:r>
          </a:p>
        </p:txBody>
      </p:sp>
    </p:spTree>
    <p:extLst>
      <p:ext uri="{BB962C8B-B14F-4D97-AF65-F5344CB8AC3E}">
        <p14:creationId xmlns:p14="http://schemas.microsoft.com/office/powerpoint/2010/main" val="3443412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of §483.45</a:t>
            </a:r>
            <a:r>
              <a:rPr lang="en-US" b="1" i="1" dirty="0"/>
              <a:t>(c)(3) </a:t>
            </a:r>
            <a:r>
              <a:rPr lang="en-US" b="1" dirty="0"/>
              <a:t> </a:t>
            </a:r>
            <a:endParaRPr lang="en-US" dirty="0"/>
          </a:p>
        </p:txBody>
      </p:sp>
      <p:sp>
        <p:nvSpPr>
          <p:cNvPr id="3" name="Content Placeholder 2"/>
          <p:cNvSpPr>
            <a:spLocks noGrp="1"/>
          </p:cNvSpPr>
          <p:nvPr>
            <p:ph idx="1"/>
          </p:nvPr>
        </p:nvSpPr>
        <p:spPr>
          <a:xfrm>
            <a:off x="228600" y="1219200"/>
            <a:ext cx="8686800" cy="4572000"/>
          </a:xfrm>
        </p:spPr>
        <p:txBody>
          <a:bodyPr>
            <a:normAutofit/>
          </a:bodyPr>
          <a:lstStyle/>
          <a:p>
            <a:pPr marL="0" indent="0">
              <a:buNone/>
            </a:pPr>
            <a:r>
              <a:rPr lang="en-US" b="1" dirty="0"/>
              <a:t>§483.45</a:t>
            </a:r>
            <a:r>
              <a:rPr lang="en-US" b="1" i="1" dirty="0"/>
              <a:t>(c)(3).</a:t>
            </a:r>
            <a:r>
              <a:rPr lang="en-US" sz="2800" b="1" i="1" dirty="0"/>
              <a:t> </a:t>
            </a:r>
            <a:r>
              <a:rPr lang="en-US" sz="2800" dirty="0"/>
              <a:t>A psychotropic drug is any drug that affects brain activities associated with mental processes and behavior. These drugs include, but are not limited to, drugs in the following categories:</a:t>
            </a:r>
          </a:p>
          <a:p>
            <a:pPr marL="571500" indent="-571500">
              <a:buAutoNum type="romanLcParenBoth"/>
            </a:pPr>
            <a:r>
              <a:rPr lang="en-US" sz="2800" dirty="0"/>
              <a:t>Anti-psychotic;</a:t>
            </a:r>
          </a:p>
          <a:p>
            <a:pPr marL="571500" indent="-571500">
              <a:buAutoNum type="romanLcParenBoth"/>
            </a:pPr>
            <a:r>
              <a:rPr lang="en-US" sz="2800" dirty="0"/>
              <a:t>Anti-depressant; </a:t>
            </a:r>
          </a:p>
          <a:p>
            <a:pPr marL="571500" indent="-571500">
              <a:buAutoNum type="romanLcParenBoth"/>
            </a:pPr>
            <a:r>
              <a:rPr lang="en-US" sz="2800" dirty="0"/>
              <a:t>Anti-anxiety; and </a:t>
            </a:r>
          </a:p>
          <a:p>
            <a:pPr marL="571500" indent="-571500">
              <a:buAutoNum type="romanLcParenBoth"/>
            </a:pPr>
            <a:r>
              <a:rPr lang="en-US" sz="2800" dirty="0"/>
              <a:t>Hypnotic </a:t>
            </a:r>
          </a:p>
        </p:txBody>
      </p:sp>
      <p:pic>
        <p:nvPicPr>
          <p:cNvPr id="4" name="Picture 3"/>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419600" y="3429000"/>
            <a:ext cx="3344492" cy="2224087"/>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fontScale="92500" lnSpcReduction="20000"/>
          </a:bodyPr>
          <a:lstStyle/>
          <a:p>
            <a:pPr marL="0" indent="0">
              <a:buNone/>
            </a:pPr>
            <a:r>
              <a:rPr lang="en-US" b="1" dirty="0"/>
              <a:t>Prior </a:t>
            </a:r>
            <a:r>
              <a:rPr lang="en-US" dirty="0"/>
              <a:t>to the administration of a psychotropic medication, the following includes a process for the IDT and resident/resident representative to participate in the care process: </a:t>
            </a:r>
          </a:p>
          <a:p>
            <a:pPr marL="514350" indent="-514350">
              <a:buFont typeface="+mj-lt"/>
              <a:buAutoNum type="arabicPeriod"/>
            </a:pPr>
            <a:r>
              <a:rPr lang="en-US" dirty="0"/>
              <a:t>The indication for any psychotropic medication will be thoroughly documented in the medical record to include an appropriate supporting diagnosis and identification of behavioral symptom(s) being treated.  The medical record must show documentation of adequate indication and diagnosed condition.  </a:t>
            </a:r>
          </a:p>
          <a:p>
            <a:pPr marL="0" indent="0">
              <a:buNone/>
            </a:pPr>
            <a:endParaRPr lang="en-US" dirty="0"/>
          </a:p>
        </p:txBody>
      </p:sp>
    </p:spTree>
    <p:extLst>
      <p:ext uri="{BB962C8B-B14F-4D97-AF65-F5344CB8AC3E}">
        <p14:creationId xmlns:p14="http://schemas.microsoft.com/office/powerpoint/2010/main" val="12378862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lstStyle/>
          <a:p>
            <a:pPr marL="0" indent="0">
              <a:buNone/>
            </a:pPr>
            <a:r>
              <a:rPr lang="en-US" dirty="0"/>
              <a:t>a.  In the event that the resident is admitted to the facility already on a psychotropic medication the attending physician in collaboration with the consultant pharmacist must re-evaluate the use of the psychotropic medication and consider whether or not the medication can be reduced or discontinued upon admission or soon after.  (See </a:t>
            </a:r>
            <a:r>
              <a:rPr lang="en-US" dirty="0" err="1"/>
              <a:t>PASARR</a:t>
            </a:r>
            <a:r>
              <a:rPr lang="en-US" dirty="0"/>
              <a:t> policy and procedure)</a:t>
            </a:r>
          </a:p>
          <a:p>
            <a:endParaRPr lang="en-US" dirty="0"/>
          </a:p>
        </p:txBody>
      </p:sp>
    </p:spTree>
    <p:extLst>
      <p:ext uri="{BB962C8B-B14F-4D97-AF65-F5344CB8AC3E}">
        <p14:creationId xmlns:p14="http://schemas.microsoft.com/office/powerpoint/2010/main" val="34261494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a:t>b.  Antipsychotic Medication:  Diagnoses alone do not necessarily warrant the use of an antipsychotic medication.  Antipsychotic medications may be indicated if:</a:t>
            </a:r>
          </a:p>
          <a:p>
            <a:pPr marL="571500" indent="-571500">
              <a:buFont typeface="+mj-lt"/>
              <a:buAutoNum type="romanLcPeriod"/>
            </a:pPr>
            <a:r>
              <a:rPr lang="en-US" dirty="0"/>
              <a:t>Behavioral symptoms present a danger to the resident or others</a:t>
            </a:r>
          </a:p>
          <a:p>
            <a:pPr marL="571500" indent="-571500">
              <a:buFont typeface="+mj-lt"/>
              <a:buAutoNum type="romanLcPeriod"/>
            </a:pPr>
            <a:r>
              <a:rPr lang="en-US" dirty="0"/>
              <a:t>Expressions or indications of distress that are significant distress to the resident</a:t>
            </a:r>
          </a:p>
          <a:p>
            <a:pPr marL="571500" indent="-571500">
              <a:buFont typeface="+mj-lt"/>
              <a:buAutoNum type="romanLcPeriod"/>
            </a:pPr>
            <a:r>
              <a:rPr lang="en-US" dirty="0"/>
              <a:t>If not clinically contraindicated, multiple non-pharmacological approaches have been attempted, but did not relieve the symptoms which present a danger or significant distress; and/or</a:t>
            </a:r>
          </a:p>
          <a:p>
            <a:pPr marL="571500" indent="-571500">
              <a:buFont typeface="+mj-lt"/>
              <a:buAutoNum type="romanLcPeriod"/>
            </a:pPr>
            <a:r>
              <a:rPr lang="en-US" dirty="0"/>
              <a:t>Gradual Dose Reduction attempted but clinical symptoms returned</a:t>
            </a:r>
          </a:p>
        </p:txBody>
      </p:sp>
    </p:spTree>
    <p:extLst>
      <p:ext uri="{BB962C8B-B14F-4D97-AF65-F5344CB8AC3E}">
        <p14:creationId xmlns:p14="http://schemas.microsoft.com/office/powerpoint/2010/main" val="27776628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lstStyle/>
          <a:p>
            <a:pPr marL="0" indent="0">
              <a:buNone/>
            </a:pPr>
            <a:r>
              <a:rPr lang="en-US" dirty="0"/>
              <a:t>c.  If antipsychotic medications are prescribed, documentation must clearly show indication for the medication, multiple attempts to implement care-planned, non-pharmacological approaches and ongoing evaluation of the effectiveness of these interventions.</a:t>
            </a:r>
          </a:p>
          <a:p>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733800" y="4814695"/>
            <a:ext cx="1905000" cy="1291590"/>
          </a:xfrm>
          <a:prstGeom prst="rect">
            <a:avLst/>
          </a:prstGeom>
        </p:spPr>
      </p:pic>
    </p:spTree>
    <p:extLst>
      <p:ext uri="{BB962C8B-B14F-4D97-AF65-F5344CB8AC3E}">
        <p14:creationId xmlns:p14="http://schemas.microsoft.com/office/powerpoint/2010/main" val="25199282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a:xfrm>
            <a:off x="323850" y="1417638"/>
            <a:ext cx="8382000" cy="4876800"/>
          </a:xfrm>
        </p:spPr>
        <p:txBody>
          <a:bodyPr>
            <a:normAutofit fontScale="77500" lnSpcReduction="20000"/>
          </a:bodyPr>
          <a:lstStyle/>
          <a:p>
            <a:pPr marL="0" indent="0">
              <a:buNone/>
            </a:pPr>
            <a:r>
              <a:rPr lang="en-US" sz="3600" dirty="0"/>
              <a:t>2.  A Psychotropic Drug Assessment will be completed on:</a:t>
            </a:r>
          </a:p>
          <a:p>
            <a:r>
              <a:rPr lang="en-US" dirty="0"/>
              <a:t>Admission, </a:t>
            </a:r>
          </a:p>
          <a:p>
            <a:r>
              <a:rPr lang="en-US" dirty="0"/>
              <a:t>Quarterly,</a:t>
            </a:r>
          </a:p>
          <a:p>
            <a:r>
              <a:rPr lang="en-US" dirty="0"/>
              <a:t>A new medication or renewal order,</a:t>
            </a:r>
          </a:p>
          <a:p>
            <a:r>
              <a:rPr lang="en-US" dirty="0"/>
              <a:t>An irregularity identified in the pharmacist’s medication regimen review and </a:t>
            </a:r>
          </a:p>
          <a:p>
            <a:r>
              <a:rPr lang="en-US" dirty="0"/>
              <a:t>With changes of condition</a:t>
            </a:r>
          </a:p>
          <a:p>
            <a:r>
              <a:rPr lang="en-US" dirty="0"/>
              <a:t>This Assessment will be reviewed by the IDT to identify resident’s needs, goals, comorbid conditions, and prognosis to determine factors (including medications and new or worsening medical conditions) that are affecting signs, symptoms, and test results. </a:t>
            </a:r>
          </a:p>
        </p:txBody>
      </p:sp>
    </p:spTree>
    <p:extLst>
      <p:ext uri="{BB962C8B-B14F-4D97-AF65-F5344CB8AC3E}">
        <p14:creationId xmlns:p14="http://schemas.microsoft.com/office/powerpoint/2010/main" val="2139282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 Continued</a:t>
            </a:r>
          </a:p>
        </p:txBody>
      </p:sp>
      <p:sp>
        <p:nvSpPr>
          <p:cNvPr id="3" name="Content Placeholder 2"/>
          <p:cNvSpPr>
            <a:spLocks noGrp="1"/>
          </p:cNvSpPr>
          <p:nvPr>
            <p:ph idx="1"/>
          </p:nvPr>
        </p:nvSpPr>
        <p:spPr/>
        <p:txBody>
          <a:bodyPr/>
          <a:lstStyle/>
          <a:p>
            <a:pPr marL="0" indent="0" algn="ctr">
              <a:buNone/>
            </a:pPr>
            <a:r>
              <a:rPr lang="en-US" sz="4000" dirty="0"/>
              <a:t>Review the Facility Psychotropic Assessment Form</a:t>
            </a:r>
          </a:p>
          <a:p>
            <a:pPr marL="0" indent="0" algn="ctr">
              <a:buNone/>
            </a:pPr>
            <a:r>
              <a:rPr lang="en-US" sz="4000" dirty="0"/>
              <a:t> </a:t>
            </a:r>
            <a:r>
              <a:rPr lang="en-US" dirty="0"/>
              <a:t>(See Handout)</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114800" y="3839990"/>
            <a:ext cx="1473708" cy="2209457"/>
          </a:xfrm>
          <a:prstGeom prst="rect">
            <a:avLst/>
          </a:prstGeom>
        </p:spPr>
      </p:pic>
    </p:spTree>
    <p:extLst>
      <p:ext uri="{BB962C8B-B14F-4D97-AF65-F5344CB8AC3E}">
        <p14:creationId xmlns:p14="http://schemas.microsoft.com/office/powerpoint/2010/main" val="32662585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lstStyle/>
          <a:p>
            <a:r>
              <a:rPr lang="en-US" dirty="0"/>
              <a:t>If a resident is on a hypnotic (sedative) or if resident is verbalizing problems with sleep, complete a sleep assessment to determine the root cause and identify individualized interventions that can be implemented.</a:t>
            </a:r>
          </a:p>
          <a:p>
            <a:pPr marL="0" indent="0" algn="ctr">
              <a:buNone/>
            </a:pPr>
            <a:r>
              <a:rPr lang="en-US" dirty="0"/>
              <a:t>(See Handout)</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733800" y="4788051"/>
            <a:ext cx="2057400" cy="1341425"/>
          </a:xfrm>
          <a:prstGeom prst="rect">
            <a:avLst/>
          </a:prstGeom>
        </p:spPr>
      </p:pic>
    </p:spTree>
    <p:extLst>
      <p:ext uri="{BB962C8B-B14F-4D97-AF65-F5344CB8AC3E}">
        <p14:creationId xmlns:p14="http://schemas.microsoft.com/office/powerpoint/2010/main" val="26976394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lstStyle/>
          <a:p>
            <a:pPr marL="0" indent="0">
              <a:buNone/>
            </a:pPr>
            <a:r>
              <a:rPr lang="en-US" dirty="0"/>
              <a:t>3.  Psychotropic medications may be used to treat an enduring (i.e., non-acute; chronic or prolonged) condition. Before initiating or increasing a psychotropic medication for enduring conditions, the resident’s symptoms and therapeutic goals must be clearly and specifically identified and documented</a:t>
            </a:r>
          </a:p>
        </p:txBody>
      </p:sp>
    </p:spTree>
    <p:extLst>
      <p:ext uri="{BB962C8B-B14F-4D97-AF65-F5344CB8AC3E}">
        <p14:creationId xmlns:p14="http://schemas.microsoft.com/office/powerpoint/2010/main" val="27850793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lstStyle/>
          <a:p>
            <a:r>
              <a:rPr lang="en-US" dirty="0"/>
              <a:t>Additionally, the facility must ensure, based on a root cause analysis of behavioral indicators, that the resident’s expressions or indications of distress are:</a:t>
            </a:r>
          </a:p>
          <a:p>
            <a:pPr lvl="1"/>
            <a:r>
              <a:rPr lang="en-US" dirty="0"/>
              <a:t>Not due to a medical condition or problem</a:t>
            </a:r>
          </a:p>
          <a:p>
            <a:pPr lvl="1"/>
            <a:r>
              <a:rPr lang="en-US" dirty="0"/>
              <a:t>Not due to environmental stressors alone</a:t>
            </a:r>
          </a:p>
          <a:p>
            <a:pPr lvl="1"/>
            <a:r>
              <a:rPr lang="en-US" dirty="0"/>
              <a:t>Not due to psychological stressors alone</a:t>
            </a:r>
          </a:p>
          <a:p>
            <a:pPr lvl="1"/>
            <a:r>
              <a:rPr lang="en-US" dirty="0"/>
              <a:t>Persistent</a:t>
            </a:r>
          </a:p>
        </p:txBody>
      </p:sp>
    </p:spTree>
    <p:extLst>
      <p:ext uri="{BB962C8B-B14F-4D97-AF65-F5344CB8AC3E}">
        <p14:creationId xmlns:p14="http://schemas.microsoft.com/office/powerpoint/2010/main" val="38631287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normAutofit fontScale="92500" lnSpcReduction="20000"/>
          </a:bodyPr>
          <a:lstStyle/>
          <a:p>
            <a:pPr marL="514350" indent="-514350">
              <a:buAutoNum type="arabicPeriod" startAt="4"/>
            </a:pPr>
            <a:r>
              <a:rPr lang="en-US" dirty="0"/>
              <a:t>Determine based upon individualized assessment, non-pharmacological approaches that can be implemented prior to the use of psychotropic medications.  Identify non-pharmacological interventions that can be utilized to use the lowest possible dose and to work in conjunction with the goal of reduction or discontinuation.  </a:t>
            </a:r>
          </a:p>
          <a:p>
            <a:pPr marL="400050" lvl="1" indent="0">
              <a:buNone/>
            </a:pPr>
            <a:r>
              <a:rPr lang="en-US" dirty="0"/>
              <a:t>**Documentation must reflect attempts to implement care-planned, non-pharmacological approaches and ongoing effectiveness of these interventions.</a:t>
            </a:r>
          </a:p>
          <a:p>
            <a:endParaRPr lang="en-US" dirty="0"/>
          </a:p>
        </p:txBody>
      </p:sp>
    </p:spTree>
    <p:extLst>
      <p:ext uri="{BB962C8B-B14F-4D97-AF65-F5344CB8AC3E}">
        <p14:creationId xmlns:p14="http://schemas.microsoft.com/office/powerpoint/2010/main" val="2494760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80">
                                          <p:stCondLst>
                                            <p:cond delay="0"/>
                                          </p:stCondLst>
                                        </p:cTn>
                                        <p:tgtEl>
                                          <p:spTgt spid="3">
                                            <p:txEl>
                                              <p:pRg st="1" end="1"/>
                                            </p:txEl>
                                          </p:spTgt>
                                        </p:tgtEl>
                                      </p:cBhvr>
                                    </p:animEffect>
                                    <p:anim calcmode="lin" valueType="num">
                                      <p:cBhvr>
                                        <p:cTn id="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 end="1"/>
                                            </p:txEl>
                                          </p:spTgt>
                                        </p:tgtEl>
                                      </p:cBhvr>
                                      <p:to x="100000" y="60000"/>
                                    </p:animScale>
                                    <p:animScale>
                                      <p:cBhvr>
                                        <p:cTn id="14" dur="166" decel="50000">
                                          <p:stCondLst>
                                            <p:cond delay="676"/>
                                          </p:stCondLst>
                                        </p:cTn>
                                        <p:tgtEl>
                                          <p:spTgt spid="3">
                                            <p:txEl>
                                              <p:pRg st="1" end="1"/>
                                            </p:txEl>
                                          </p:spTgt>
                                        </p:tgtEl>
                                      </p:cBhvr>
                                      <p:to x="100000" y="100000"/>
                                    </p:animScale>
                                    <p:animScale>
                                      <p:cBhvr>
                                        <p:cTn id="15" dur="26">
                                          <p:stCondLst>
                                            <p:cond delay="1312"/>
                                          </p:stCondLst>
                                        </p:cTn>
                                        <p:tgtEl>
                                          <p:spTgt spid="3">
                                            <p:txEl>
                                              <p:pRg st="1" end="1"/>
                                            </p:txEl>
                                          </p:spTgt>
                                        </p:tgtEl>
                                      </p:cBhvr>
                                      <p:to x="100000" y="80000"/>
                                    </p:animScale>
                                    <p:animScale>
                                      <p:cBhvr>
                                        <p:cTn id="16" dur="166" decel="50000">
                                          <p:stCondLst>
                                            <p:cond delay="1338"/>
                                          </p:stCondLst>
                                        </p:cTn>
                                        <p:tgtEl>
                                          <p:spTgt spid="3">
                                            <p:txEl>
                                              <p:pRg st="1" end="1"/>
                                            </p:txEl>
                                          </p:spTgt>
                                        </p:tgtEl>
                                      </p:cBhvr>
                                      <p:to x="100000" y="100000"/>
                                    </p:animScale>
                                    <p:animScale>
                                      <p:cBhvr>
                                        <p:cTn id="17" dur="26">
                                          <p:stCondLst>
                                            <p:cond delay="1642"/>
                                          </p:stCondLst>
                                        </p:cTn>
                                        <p:tgtEl>
                                          <p:spTgt spid="3">
                                            <p:txEl>
                                              <p:pRg st="1" end="1"/>
                                            </p:txEl>
                                          </p:spTgt>
                                        </p:tgtEl>
                                      </p:cBhvr>
                                      <p:to x="100000" y="90000"/>
                                    </p:animScale>
                                    <p:animScale>
                                      <p:cBhvr>
                                        <p:cTn id="18" dur="166" decel="50000">
                                          <p:stCondLst>
                                            <p:cond delay="1668"/>
                                          </p:stCondLst>
                                        </p:cTn>
                                        <p:tgtEl>
                                          <p:spTgt spid="3">
                                            <p:txEl>
                                              <p:pRg st="1" end="1"/>
                                            </p:txEl>
                                          </p:spTgt>
                                        </p:tgtEl>
                                      </p:cBhvr>
                                      <p:to x="100000" y="100000"/>
                                    </p:animScale>
                                    <p:animScale>
                                      <p:cBhvr>
                                        <p:cTn id="19" dur="26">
                                          <p:stCondLst>
                                            <p:cond delay="1808"/>
                                          </p:stCondLst>
                                        </p:cTn>
                                        <p:tgtEl>
                                          <p:spTgt spid="3">
                                            <p:txEl>
                                              <p:pRg st="1" end="1"/>
                                            </p:txEl>
                                          </p:spTgt>
                                        </p:tgtEl>
                                      </p:cBhvr>
                                      <p:to x="100000" y="95000"/>
                                    </p:animScale>
                                    <p:animScale>
                                      <p:cBhvr>
                                        <p:cTn id="20"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Regulation-Guidance</a:t>
            </a:r>
          </a:p>
        </p:txBody>
      </p:sp>
      <p:sp>
        <p:nvSpPr>
          <p:cNvPr id="3" name="Content Placeholder 2"/>
          <p:cNvSpPr>
            <a:spLocks noGrp="1"/>
          </p:cNvSpPr>
          <p:nvPr>
            <p:ph idx="1"/>
          </p:nvPr>
        </p:nvSpPr>
        <p:spPr/>
        <p:txBody>
          <a:bodyPr>
            <a:normAutofit fontScale="92500" lnSpcReduction="10000"/>
          </a:bodyPr>
          <a:lstStyle/>
          <a:p>
            <a:pPr marL="0" indent="0">
              <a:buNone/>
            </a:pPr>
            <a:r>
              <a:rPr lang="en-US" b="1" i="1" dirty="0"/>
              <a:t>GUIDANCE §483.45(e):</a:t>
            </a:r>
            <a:r>
              <a:rPr lang="en-US" b="1" dirty="0"/>
              <a:t> Psychotropic Drugs</a:t>
            </a:r>
            <a:endParaRPr lang="en-US" b="1" i="1" dirty="0"/>
          </a:p>
          <a:p>
            <a:pPr marL="0" indent="0">
              <a:buNone/>
            </a:pPr>
            <a:r>
              <a:rPr lang="en-US" sz="2800" dirty="0"/>
              <a:t>Based on a comprehensive assessment of a resident, the facility must ensure that-­ </a:t>
            </a:r>
          </a:p>
          <a:p>
            <a:pPr marL="0" indent="0">
              <a:buNone/>
            </a:pPr>
            <a:r>
              <a:rPr lang="en-US" sz="2800" dirty="0"/>
              <a:t>§483.45(e)(1) Residents who have not used psychotropic drugs are not given these drugs unless the medication is necessary to treat a specific condition as diagnosed and documented in the clinical record; </a:t>
            </a:r>
          </a:p>
          <a:p>
            <a:pPr marL="0" indent="0">
              <a:buNone/>
            </a:pPr>
            <a:r>
              <a:rPr lang="en-US" sz="2800" dirty="0"/>
              <a:t>§483.45(e)(2) Residents who use psychotropic drugs receive gradual dose reductions, and behavioral interventions, unless clinically contraindicated, in an effort to discontinue these drugs; </a:t>
            </a:r>
          </a:p>
        </p:txBody>
      </p:sp>
    </p:spTree>
    <p:extLst>
      <p:ext uri="{BB962C8B-B14F-4D97-AF65-F5344CB8AC3E}">
        <p14:creationId xmlns:p14="http://schemas.microsoft.com/office/powerpoint/2010/main" val="259470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lstStyle/>
          <a:p>
            <a:pPr marL="0" indent="0">
              <a:buNone/>
            </a:pPr>
            <a:r>
              <a:rPr lang="en-US" dirty="0"/>
              <a:t>5.  Discussion with the physician on selection and use of the medication(s), including dose and duration, based upon resident’s age and clinical condition.</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81400" y="3352800"/>
            <a:ext cx="1702308" cy="2552186"/>
          </a:xfrm>
          <a:prstGeom prst="rect">
            <a:avLst/>
          </a:prstGeom>
        </p:spPr>
      </p:pic>
    </p:spTree>
    <p:extLst>
      <p:ext uri="{BB962C8B-B14F-4D97-AF65-F5344CB8AC3E}">
        <p14:creationId xmlns:p14="http://schemas.microsoft.com/office/powerpoint/2010/main" val="18913687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normAutofit lnSpcReduction="10000"/>
          </a:bodyPr>
          <a:lstStyle/>
          <a:p>
            <a:pPr marL="0" indent="0">
              <a:buNone/>
            </a:pPr>
            <a:r>
              <a:rPr lang="en-US" dirty="0"/>
              <a:t>6. </a:t>
            </a:r>
            <a:r>
              <a:rPr lang="en-US" b="1" dirty="0"/>
              <a:t>Consent</a:t>
            </a:r>
            <a:r>
              <a:rPr lang="en-US" dirty="0"/>
              <a:t>:   Provide the resident/resident representative with information on: </a:t>
            </a:r>
          </a:p>
          <a:p>
            <a:r>
              <a:rPr lang="en-US" dirty="0"/>
              <a:t>Medication, </a:t>
            </a:r>
          </a:p>
          <a:p>
            <a:r>
              <a:rPr lang="en-US" dirty="0"/>
              <a:t>Indication, </a:t>
            </a:r>
          </a:p>
          <a:p>
            <a:r>
              <a:rPr lang="en-US" dirty="0"/>
              <a:t>Dose, </a:t>
            </a:r>
          </a:p>
          <a:p>
            <a:r>
              <a:rPr lang="en-US" dirty="0"/>
              <a:t>side effects, </a:t>
            </a:r>
          </a:p>
          <a:p>
            <a:r>
              <a:rPr lang="en-US" dirty="0"/>
              <a:t>Potential adverse consequences and </a:t>
            </a:r>
          </a:p>
          <a:p>
            <a:r>
              <a:rPr lang="en-US" dirty="0"/>
              <a:t>Goal of treatment.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019800" y="2667000"/>
            <a:ext cx="2438400" cy="1626413"/>
          </a:xfrm>
          <a:prstGeom prst="rect">
            <a:avLst/>
          </a:prstGeom>
        </p:spPr>
      </p:pic>
    </p:spTree>
    <p:extLst>
      <p:ext uri="{BB962C8B-B14F-4D97-AF65-F5344CB8AC3E}">
        <p14:creationId xmlns:p14="http://schemas.microsoft.com/office/powerpoint/2010/main" val="24604231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normAutofit/>
          </a:bodyPr>
          <a:lstStyle/>
          <a:p>
            <a:pPr marL="0" indent="0">
              <a:buNone/>
            </a:pPr>
            <a:r>
              <a:rPr lang="en-US" dirty="0"/>
              <a:t>6. Obtain informed consent from the resident and/or resident representative and document education, information regarding the medication indication and directions for use, side effects and potential adverse consequences, risks and benefits of the medication and resident choice.</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57600" y="4724400"/>
            <a:ext cx="2101593" cy="1401763"/>
          </a:xfrm>
          <a:prstGeom prst="rect">
            <a:avLst/>
          </a:prstGeom>
        </p:spPr>
      </p:pic>
    </p:spTree>
    <p:extLst>
      <p:ext uri="{BB962C8B-B14F-4D97-AF65-F5344CB8AC3E}">
        <p14:creationId xmlns:p14="http://schemas.microsoft.com/office/powerpoint/2010/main" val="22083555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normAutofit/>
          </a:bodyPr>
          <a:lstStyle/>
          <a:p>
            <a:pPr marL="0" indent="0">
              <a:buNone/>
            </a:pPr>
            <a:r>
              <a:rPr lang="en-US" dirty="0"/>
              <a:t>Discuss any advance directives that the resident has formulated to provide care consistent with resident choice. The resident and/or responsible party will be notified regarding dose changes.  This will be documented in the nurse notes.  Consents and any psychotropic medications will be reviewed quarterly at resident care conference. </a:t>
            </a:r>
          </a:p>
        </p:txBody>
      </p:sp>
    </p:spTree>
    <p:extLst>
      <p:ext uri="{BB962C8B-B14F-4D97-AF65-F5344CB8AC3E}">
        <p14:creationId xmlns:p14="http://schemas.microsoft.com/office/powerpoint/2010/main" val="16152443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normAutofit/>
          </a:bodyPr>
          <a:lstStyle/>
          <a:p>
            <a:pPr marL="0" indent="0">
              <a:buNone/>
            </a:pPr>
            <a:r>
              <a:rPr lang="en-US" dirty="0"/>
              <a:t>7. Ongoing documentation must include a root cause analysis of behavioral indicators or symptoms, monitoring for efficacy and adverse consequences.</a:t>
            </a:r>
          </a:p>
          <a:p>
            <a:pPr marL="0" indent="0">
              <a:buNone/>
            </a:pP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429000" y="3962400"/>
            <a:ext cx="2438400" cy="1684934"/>
          </a:xfrm>
          <a:prstGeom prst="rect">
            <a:avLst/>
          </a:prstGeom>
        </p:spPr>
      </p:pic>
    </p:spTree>
    <p:extLst>
      <p:ext uri="{BB962C8B-B14F-4D97-AF65-F5344CB8AC3E}">
        <p14:creationId xmlns:p14="http://schemas.microsoft.com/office/powerpoint/2010/main" val="36296451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normAutofit/>
          </a:bodyPr>
          <a:lstStyle/>
          <a:p>
            <a:pPr marL="0" indent="0">
              <a:buNone/>
            </a:pPr>
            <a:r>
              <a:rPr lang="en-US" dirty="0"/>
              <a:t>8. Identified target behaviors will be monitored each shift along with individualized interventions as well as supporting documentation in the clinical record </a:t>
            </a:r>
          </a:p>
          <a:p>
            <a:pPr marL="0" indent="0">
              <a:buNone/>
            </a:pP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429000" y="4038600"/>
            <a:ext cx="2437943" cy="1626108"/>
          </a:xfrm>
          <a:prstGeom prst="rect">
            <a:avLst/>
          </a:prstGeom>
        </p:spPr>
      </p:pic>
    </p:spTree>
    <p:extLst>
      <p:ext uri="{BB962C8B-B14F-4D97-AF65-F5344CB8AC3E}">
        <p14:creationId xmlns:p14="http://schemas.microsoft.com/office/powerpoint/2010/main" val="26418334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normAutofit lnSpcReduction="10000"/>
          </a:bodyPr>
          <a:lstStyle/>
          <a:p>
            <a:pPr marL="0" indent="0">
              <a:buNone/>
            </a:pPr>
            <a:r>
              <a:rPr lang="en-US" dirty="0"/>
              <a:t>9. The goals of psychotropic medication and non-pharmacologic approaches will be addressed in the resident’s care plan.  </a:t>
            </a:r>
          </a:p>
          <a:p>
            <a:pPr marL="0" indent="0">
              <a:buNone/>
            </a:pPr>
            <a:r>
              <a:rPr lang="en-US" dirty="0"/>
              <a:t>The care plan will also include the type of psychotropic drug(s) to be monitored for side effects daily, such as gait disorders, movement disorders, cognitive or behavior changes, discomfort (pain, constipation etc..), signs of hypotension, dry mouth (cholinergic effects). </a:t>
            </a:r>
          </a:p>
          <a:p>
            <a:pPr marL="0" indent="0">
              <a:buNone/>
            </a:pPr>
            <a:endParaRPr lang="en-US" dirty="0"/>
          </a:p>
        </p:txBody>
      </p:sp>
    </p:spTree>
    <p:extLst>
      <p:ext uri="{BB962C8B-B14F-4D97-AF65-F5344CB8AC3E}">
        <p14:creationId xmlns:p14="http://schemas.microsoft.com/office/powerpoint/2010/main" val="21199483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normAutofit/>
          </a:bodyPr>
          <a:lstStyle/>
          <a:p>
            <a:pPr marL="0" indent="0">
              <a:buNone/>
            </a:pPr>
            <a:r>
              <a:rPr lang="en-US" dirty="0"/>
              <a:t>10. Baseline Tardive Dyskinesia assessment will be completed with re-assessment every six months for antipsychotic medications. </a:t>
            </a:r>
          </a:p>
          <a:p>
            <a:pPr marL="0" indent="0">
              <a:buNone/>
            </a:pP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000" y="3657600"/>
            <a:ext cx="3048000" cy="2218944"/>
          </a:xfrm>
          <a:prstGeom prst="rect">
            <a:avLst/>
          </a:prstGeom>
        </p:spPr>
      </p:pic>
    </p:spTree>
    <p:extLst>
      <p:ext uri="{BB962C8B-B14F-4D97-AF65-F5344CB8AC3E}">
        <p14:creationId xmlns:p14="http://schemas.microsoft.com/office/powerpoint/2010/main" val="39591682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normAutofit fontScale="92500"/>
          </a:bodyPr>
          <a:lstStyle/>
          <a:p>
            <a:pPr marL="514350" indent="-514350">
              <a:buAutoNum type="arabicPeriod" startAt="11"/>
            </a:pPr>
            <a:r>
              <a:rPr lang="en-US" b="1" dirty="0"/>
              <a:t>PRN orders for psychotropic drugs are limited to 14 days</a:t>
            </a:r>
            <a:r>
              <a:rPr lang="en-US" dirty="0"/>
              <a:t>.  </a:t>
            </a:r>
          </a:p>
          <a:p>
            <a:r>
              <a:rPr lang="en-US" dirty="0"/>
              <a:t>The resident will be monitored for the behavior, non-pharmacological interventions and outcome, and use of the psychotropic drug to report to physician.  If the Physician believes that the PRN order should be extended beyond the 14 days, </a:t>
            </a:r>
            <a:r>
              <a:rPr lang="en-US" dirty="0">
                <a:solidFill>
                  <a:srgbClr val="FF0000"/>
                </a:solidFill>
              </a:rPr>
              <a:t>the physician must document rationale </a:t>
            </a:r>
            <a:r>
              <a:rPr lang="en-US" dirty="0"/>
              <a:t>in the medical record.  </a:t>
            </a:r>
          </a:p>
        </p:txBody>
      </p:sp>
    </p:spTree>
    <p:extLst>
      <p:ext uri="{BB962C8B-B14F-4D97-AF65-F5344CB8AC3E}">
        <p14:creationId xmlns:p14="http://schemas.microsoft.com/office/powerpoint/2010/main" val="35791374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Continued</a:t>
            </a:r>
          </a:p>
        </p:txBody>
      </p:sp>
      <p:sp>
        <p:nvSpPr>
          <p:cNvPr id="3" name="Content Placeholder 2"/>
          <p:cNvSpPr>
            <a:spLocks noGrp="1"/>
          </p:cNvSpPr>
          <p:nvPr>
            <p:ph idx="1"/>
          </p:nvPr>
        </p:nvSpPr>
        <p:spPr/>
        <p:txBody>
          <a:bodyPr>
            <a:normAutofit/>
          </a:bodyPr>
          <a:lstStyle/>
          <a:p>
            <a:pPr marL="0" indent="0">
              <a:buNone/>
            </a:pPr>
            <a:r>
              <a:rPr lang="en-US" dirty="0"/>
              <a:t>If the PRN is an </a:t>
            </a:r>
            <a:r>
              <a:rPr lang="en-US" dirty="0">
                <a:solidFill>
                  <a:srgbClr val="FF0000"/>
                </a:solidFill>
              </a:rPr>
              <a:t>antipsychotic medication</a:t>
            </a:r>
            <a:r>
              <a:rPr lang="en-US" dirty="0"/>
              <a:t>, the medication will be limited to 14 days </a:t>
            </a:r>
            <a:r>
              <a:rPr lang="en-US" dirty="0">
                <a:solidFill>
                  <a:srgbClr val="FF0000"/>
                </a:solidFill>
              </a:rPr>
              <a:t>and not renewed </a:t>
            </a:r>
            <a:r>
              <a:rPr lang="en-US" dirty="0"/>
              <a:t>unless the physician </a:t>
            </a:r>
            <a:r>
              <a:rPr lang="en-US" dirty="0">
                <a:solidFill>
                  <a:srgbClr val="FF0000"/>
                </a:solidFill>
              </a:rPr>
              <a:t>evaluates</a:t>
            </a:r>
            <a:r>
              <a:rPr lang="en-US" dirty="0"/>
              <a:t> the resident for appropriateness of the medication and documents in the medical record.</a:t>
            </a:r>
          </a:p>
          <a:p>
            <a:pPr marL="0" indent="0">
              <a:buNone/>
            </a:pP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733800" y="4572000"/>
            <a:ext cx="1910019" cy="1273983"/>
          </a:xfrm>
          <a:prstGeom prst="rect">
            <a:avLst/>
          </a:prstGeom>
        </p:spPr>
      </p:pic>
    </p:spTree>
    <p:extLst>
      <p:ext uri="{BB962C8B-B14F-4D97-AF65-F5344CB8AC3E}">
        <p14:creationId xmlns:p14="http://schemas.microsoft.com/office/powerpoint/2010/main" val="3502959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Regulation-Guidance</a:t>
            </a:r>
          </a:p>
        </p:txBody>
      </p:sp>
      <p:sp>
        <p:nvSpPr>
          <p:cNvPr id="3" name="Content Placeholder 2"/>
          <p:cNvSpPr>
            <a:spLocks noGrp="1"/>
          </p:cNvSpPr>
          <p:nvPr>
            <p:ph idx="1"/>
          </p:nvPr>
        </p:nvSpPr>
        <p:spPr>
          <a:xfrm>
            <a:off x="457200" y="1417638"/>
            <a:ext cx="8229600" cy="4708525"/>
          </a:xfrm>
        </p:spPr>
        <p:txBody>
          <a:bodyPr>
            <a:normAutofit fontScale="85000" lnSpcReduction="20000"/>
          </a:bodyPr>
          <a:lstStyle/>
          <a:p>
            <a:pPr marL="0" indent="0">
              <a:buNone/>
            </a:pPr>
            <a:r>
              <a:rPr lang="en-US" b="1" dirty="0"/>
              <a:t>GUIDANCE §483.45(e): Psychotropic Drugs</a:t>
            </a:r>
            <a:endParaRPr lang="en-US" b="1" i="1" dirty="0"/>
          </a:p>
          <a:p>
            <a:pPr marL="0" indent="0">
              <a:buNone/>
            </a:pPr>
            <a:r>
              <a:rPr lang="en-US" sz="2800" dirty="0"/>
              <a:t>Based on a comprehensive assessment of a resident, the facility must ensure that-­ (continued):</a:t>
            </a:r>
          </a:p>
          <a:p>
            <a:pPr marL="0" indent="0">
              <a:buNone/>
            </a:pPr>
            <a:r>
              <a:rPr lang="en-US" sz="2800" dirty="0"/>
              <a:t>§483.45(e)(3) Residents do not receive psychotropic drugs pursuant to a PRN order unless that medication is necessary to treat a diagnosed specific condition that is documented in the clinical record; and </a:t>
            </a:r>
          </a:p>
          <a:p>
            <a:pPr marL="0" indent="0">
              <a:buNone/>
            </a:pPr>
            <a:r>
              <a:rPr lang="en-US" sz="2800" dirty="0"/>
              <a:t>§483.45(e)(4) PRN orders for psychotropic drugs are limited to 14 days. </a:t>
            </a:r>
          </a:p>
          <a:p>
            <a:r>
              <a:rPr lang="en-US" sz="2800" dirty="0"/>
              <a:t>if the attending physician or prescribing practitioner believes that it is appropriate for the PRN order to be extended beyond 14 days, </a:t>
            </a:r>
            <a:r>
              <a:rPr lang="en-US" sz="2800" dirty="0">
                <a:solidFill>
                  <a:srgbClr val="FF0000"/>
                </a:solidFill>
              </a:rPr>
              <a:t>he or she should document their rationale </a:t>
            </a:r>
            <a:r>
              <a:rPr lang="en-US" sz="2800" dirty="0"/>
              <a:t>in the resident’s medical record and indicate the duration for the PRN order. </a:t>
            </a:r>
          </a:p>
        </p:txBody>
      </p:sp>
    </p:spTree>
    <p:extLst>
      <p:ext uri="{BB962C8B-B14F-4D97-AF65-F5344CB8AC3E}">
        <p14:creationId xmlns:p14="http://schemas.microsoft.com/office/powerpoint/2010/main" val="1878758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PROCEDURE-Continued</a:t>
            </a:r>
          </a:p>
        </p:txBody>
      </p:sp>
      <p:sp>
        <p:nvSpPr>
          <p:cNvPr id="3" name="Content Placeholder 2"/>
          <p:cNvSpPr>
            <a:spLocks noGrp="1"/>
          </p:cNvSpPr>
          <p:nvPr>
            <p:ph idx="1"/>
          </p:nvPr>
        </p:nvSpPr>
        <p:spPr/>
        <p:txBody>
          <a:bodyPr/>
          <a:lstStyle/>
          <a:p>
            <a:pPr marL="0" indent="0">
              <a:buNone/>
            </a:pPr>
            <a:r>
              <a:rPr lang="en-US" dirty="0"/>
              <a:t>12. Psychotropic medications are reviewed with the nurse’s monthly documentation or any significant observations by the interdisciplinary team </a:t>
            </a:r>
          </a:p>
          <a:p>
            <a:pPr marL="0" indent="0">
              <a:buNone/>
            </a:pP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76600" y="3810000"/>
            <a:ext cx="2555117" cy="1691488"/>
          </a:xfrm>
          <a:prstGeom prst="rect">
            <a:avLst/>
          </a:prstGeom>
        </p:spPr>
      </p:pic>
    </p:spTree>
    <p:extLst>
      <p:ext uri="{BB962C8B-B14F-4D97-AF65-F5344CB8AC3E}">
        <p14:creationId xmlns:p14="http://schemas.microsoft.com/office/powerpoint/2010/main" val="145823043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PROCEDURE-Continued</a:t>
            </a:r>
          </a:p>
        </p:txBody>
      </p:sp>
      <p:sp>
        <p:nvSpPr>
          <p:cNvPr id="3" name="Content Placeholder 2"/>
          <p:cNvSpPr>
            <a:spLocks noGrp="1"/>
          </p:cNvSpPr>
          <p:nvPr>
            <p:ph idx="1"/>
          </p:nvPr>
        </p:nvSpPr>
        <p:spPr/>
        <p:txBody>
          <a:bodyPr/>
          <a:lstStyle/>
          <a:p>
            <a:pPr marL="0" indent="0">
              <a:buNone/>
            </a:pPr>
            <a:r>
              <a:rPr lang="en-US" dirty="0"/>
              <a:t>13.  If a resident declines/refuses treatment, the facility staff and physician will inform the resident of the risks related to the lack of medication and offer relevant alternatives and non-pharmacologic approaches as indicated based upon individualized assessment and condition.</a:t>
            </a:r>
          </a:p>
          <a:p>
            <a:pPr marL="0" indent="0">
              <a:buNone/>
            </a:pP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95700" y="4957179"/>
            <a:ext cx="1752600" cy="1168984"/>
          </a:xfrm>
          <a:prstGeom prst="rect">
            <a:avLst/>
          </a:prstGeom>
        </p:spPr>
      </p:pic>
    </p:spTree>
    <p:extLst>
      <p:ext uri="{BB962C8B-B14F-4D97-AF65-F5344CB8AC3E}">
        <p14:creationId xmlns:p14="http://schemas.microsoft.com/office/powerpoint/2010/main" val="20132231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PROCEDURE-Continued</a:t>
            </a:r>
          </a:p>
        </p:txBody>
      </p:sp>
      <p:sp>
        <p:nvSpPr>
          <p:cNvPr id="3" name="Content Placeholder 2"/>
          <p:cNvSpPr>
            <a:spLocks noGrp="1"/>
          </p:cNvSpPr>
          <p:nvPr>
            <p:ph idx="1"/>
          </p:nvPr>
        </p:nvSpPr>
        <p:spPr/>
        <p:txBody>
          <a:bodyPr/>
          <a:lstStyle/>
          <a:p>
            <a:pPr marL="0" indent="0">
              <a:buNone/>
            </a:pPr>
            <a:r>
              <a:rPr lang="en-US" dirty="0"/>
              <a:t>14.  The pharmacist performing the monthly medication regimen review will also review the resident’s medical record to appropriately monitor the medication regimen and ensure that the medications each resident receives are clinically indicated.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81400" y="4648200"/>
            <a:ext cx="1981200" cy="1321460"/>
          </a:xfrm>
          <a:prstGeom prst="rect">
            <a:avLst/>
          </a:prstGeom>
        </p:spPr>
      </p:pic>
    </p:spTree>
    <p:extLst>
      <p:ext uri="{BB962C8B-B14F-4D97-AF65-F5344CB8AC3E}">
        <p14:creationId xmlns:p14="http://schemas.microsoft.com/office/powerpoint/2010/main" val="32403346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Gradual Dose Reductions (GDR)</a:t>
            </a:r>
          </a:p>
        </p:txBody>
      </p:sp>
      <p:sp>
        <p:nvSpPr>
          <p:cNvPr id="3" name="Content Placeholder 2"/>
          <p:cNvSpPr>
            <a:spLocks noGrp="1"/>
          </p:cNvSpPr>
          <p:nvPr>
            <p:ph idx="1"/>
          </p:nvPr>
        </p:nvSpPr>
        <p:spPr/>
        <p:txBody>
          <a:bodyPr>
            <a:normAutofit fontScale="92500"/>
          </a:bodyPr>
          <a:lstStyle/>
          <a:p>
            <a:r>
              <a:rPr lang="en-US" dirty="0"/>
              <a:t>The purpose of tapering a medication is to find an optimal dose or to determine whether continued use of the medication is benefiting the resident.</a:t>
            </a:r>
          </a:p>
          <a:p>
            <a:r>
              <a:rPr lang="en-US" dirty="0"/>
              <a:t>Close monitoring while medications are tapered will enable facility staff to determine whether a resident is experiencing side effects, changes in behavior, or withdrawal symptoms that originally prompted prescribing of the drug.</a:t>
            </a:r>
          </a:p>
        </p:txBody>
      </p:sp>
    </p:spTree>
    <p:extLst>
      <p:ext uri="{BB962C8B-B14F-4D97-AF65-F5344CB8AC3E}">
        <p14:creationId xmlns:p14="http://schemas.microsoft.com/office/powerpoint/2010/main" val="212164268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Gradual Dose Reductions (GDR)</a:t>
            </a:r>
          </a:p>
        </p:txBody>
      </p:sp>
      <p:sp>
        <p:nvSpPr>
          <p:cNvPr id="3" name="Content Placeholder 2"/>
          <p:cNvSpPr>
            <a:spLocks noGrp="1"/>
          </p:cNvSpPr>
          <p:nvPr>
            <p:ph idx="1"/>
          </p:nvPr>
        </p:nvSpPr>
        <p:spPr/>
        <p:txBody>
          <a:bodyPr/>
          <a:lstStyle/>
          <a:p>
            <a:pPr marL="0" indent="0">
              <a:buNone/>
            </a:pPr>
            <a:r>
              <a:rPr lang="en-US" dirty="0"/>
              <a:t>1.  </a:t>
            </a:r>
            <a:r>
              <a:rPr lang="en-US" b="1" dirty="0"/>
              <a:t>Within the first year</a:t>
            </a:r>
            <a:r>
              <a:rPr lang="en-US" dirty="0"/>
              <a:t> in which a resident is admitted on a </a:t>
            </a:r>
            <a:r>
              <a:rPr lang="en-US" b="1" dirty="0"/>
              <a:t>psychotropic</a:t>
            </a:r>
            <a:r>
              <a:rPr lang="en-US" dirty="0"/>
              <a:t> medication or after the prescribing practitioner has initiated a psychotropic medication, </a:t>
            </a:r>
            <a:r>
              <a:rPr lang="en-US" b="1" dirty="0"/>
              <a:t>the facility must attempt a GDR in two separate quarters </a:t>
            </a:r>
            <a:r>
              <a:rPr lang="en-US" dirty="0"/>
              <a:t>(with at least one month between the attempts), unless clinically contraindicated. </a:t>
            </a:r>
            <a:r>
              <a:rPr lang="en-US" b="1" dirty="0"/>
              <a:t>After the first year, a GDR must be attempted annually</a:t>
            </a:r>
            <a:r>
              <a:rPr lang="en-US" dirty="0"/>
              <a:t>, unless clinically contraindicated.</a:t>
            </a:r>
          </a:p>
          <a:p>
            <a:endParaRPr lang="en-US" dirty="0"/>
          </a:p>
        </p:txBody>
      </p:sp>
    </p:spTree>
    <p:extLst>
      <p:ext uri="{BB962C8B-B14F-4D97-AF65-F5344CB8AC3E}">
        <p14:creationId xmlns:p14="http://schemas.microsoft.com/office/powerpoint/2010/main" val="331396652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Gradual Dose Reductions (GDR)</a:t>
            </a:r>
          </a:p>
        </p:txBody>
      </p:sp>
      <p:sp>
        <p:nvSpPr>
          <p:cNvPr id="3" name="Content Placeholder 2"/>
          <p:cNvSpPr>
            <a:spLocks noGrp="1"/>
          </p:cNvSpPr>
          <p:nvPr>
            <p:ph idx="1"/>
          </p:nvPr>
        </p:nvSpPr>
        <p:spPr/>
        <p:txBody>
          <a:bodyPr>
            <a:normAutofit fontScale="85000" lnSpcReduction="20000"/>
          </a:bodyPr>
          <a:lstStyle/>
          <a:p>
            <a:pPr marL="0" indent="0">
              <a:buNone/>
            </a:pPr>
            <a:r>
              <a:rPr lang="en-US" dirty="0"/>
              <a:t>2.  For any individual who is receiving a psychotropic medication to treat expressions or indications of distress related to dementia, the GDR may be considered clinically contraindicated for reasons that include, but that are not limited to: </a:t>
            </a:r>
          </a:p>
          <a:p>
            <a:r>
              <a:rPr lang="en-US" dirty="0"/>
              <a:t> The resident’s target symptoms returned or worsened after the most recent attempt at a GDR within the facility; and </a:t>
            </a:r>
          </a:p>
          <a:p>
            <a:r>
              <a:rPr lang="en-US" dirty="0"/>
              <a:t> The physician has documented the clinical rationale for why any additional attempted dose reduction at that time would be likely to impair the resident’s function or increase distressed behavior.</a:t>
            </a:r>
          </a:p>
          <a:p>
            <a:endParaRPr lang="en-US" dirty="0"/>
          </a:p>
        </p:txBody>
      </p:sp>
    </p:spTree>
    <p:extLst>
      <p:ext uri="{BB962C8B-B14F-4D97-AF65-F5344CB8AC3E}">
        <p14:creationId xmlns:p14="http://schemas.microsoft.com/office/powerpoint/2010/main" val="1681968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Gradual Dose Reductions (GDR)</a:t>
            </a:r>
          </a:p>
        </p:txBody>
      </p:sp>
      <p:sp>
        <p:nvSpPr>
          <p:cNvPr id="3" name="Content Placeholder 2"/>
          <p:cNvSpPr>
            <a:spLocks noGrp="1"/>
          </p:cNvSpPr>
          <p:nvPr>
            <p:ph idx="1"/>
          </p:nvPr>
        </p:nvSpPr>
        <p:spPr>
          <a:xfrm>
            <a:off x="152400" y="1417638"/>
            <a:ext cx="8534400" cy="5211762"/>
          </a:xfrm>
        </p:spPr>
        <p:txBody>
          <a:bodyPr>
            <a:normAutofit fontScale="85000" lnSpcReduction="20000"/>
          </a:bodyPr>
          <a:lstStyle/>
          <a:p>
            <a:pPr marL="457200" indent="-457200">
              <a:buAutoNum type="arabicPeriod" startAt="3"/>
            </a:pPr>
            <a:r>
              <a:rPr lang="en-US" sz="3100" dirty="0"/>
              <a:t>For a resident who is receiving a psychotropic medication to treat a disorder other than expressions or indications of distress related to dementia, the GDR may be considered clinically contraindicated for reasons that include, but that are not limited to: </a:t>
            </a:r>
          </a:p>
          <a:p>
            <a:pPr lvl="1"/>
            <a:r>
              <a:rPr lang="en-US" sz="2600" dirty="0"/>
              <a:t> The continued use is in accordance with current standards of practice and the physician has documented the clinical rationale for why any attempted dose reduction would be likely to impair the resident’s function or exacerbate an underlying medical or psychiatric disorder; or </a:t>
            </a:r>
          </a:p>
          <a:p>
            <a:pPr lvl="1"/>
            <a:r>
              <a:rPr lang="en-US" sz="2600" dirty="0"/>
              <a:t> The resident’s target symptoms returned or worsened after the most recent attempt at a GDR within the facility and the physician has documented the clinical rationale for why any additional attempted dose reduction at that time would be likely to impair the resident’s function or exacerbate an underlying medical or psychiatric disorder.</a:t>
            </a:r>
          </a:p>
          <a:p>
            <a:pPr marL="0" indent="0">
              <a:buNone/>
            </a:pPr>
            <a:endParaRPr lang="en-US" sz="2400" dirty="0"/>
          </a:p>
          <a:p>
            <a:endParaRPr lang="en-US" dirty="0"/>
          </a:p>
        </p:txBody>
      </p:sp>
    </p:spTree>
    <p:extLst>
      <p:ext uri="{BB962C8B-B14F-4D97-AF65-F5344CB8AC3E}">
        <p14:creationId xmlns:p14="http://schemas.microsoft.com/office/powerpoint/2010/main" val="10748289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Use of Psychotropic Drugs in Emergency Situations</a:t>
            </a:r>
          </a:p>
        </p:txBody>
      </p:sp>
      <p:sp>
        <p:nvSpPr>
          <p:cNvPr id="3" name="Content Placeholder 2"/>
          <p:cNvSpPr>
            <a:spLocks noGrp="1"/>
          </p:cNvSpPr>
          <p:nvPr>
            <p:ph idx="1"/>
          </p:nvPr>
        </p:nvSpPr>
        <p:spPr/>
        <p:txBody>
          <a:bodyPr/>
          <a:lstStyle/>
          <a:p>
            <a:r>
              <a:rPr lang="en-US" dirty="0"/>
              <a:t>An emergency situation includes an acute onset or exacerbation of symptoms or immediate threat to health or safety of the resident or others, related to a documented condition or diagnosis</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352800" y="4343400"/>
            <a:ext cx="2438400" cy="1626413"/>
          </a:xfrm>
          <a:prstGeom prst="rect">
            <a:avLst/>
          </a:prstGeom>
        </p:spPr>
      </p:pic>
    </p:spTree>
    <p:extLst>
      <p:ext uri="{BB962C8B-B14F-4D97-AF65-F5344CB8AC3E}">
        <p14:creationId xmlns:p14="http://schemas.microsoft.com/office/powerpoint/2010/main" val="40322056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Use of Psychotropic Drugs in Emergency Situations</a:t>
            </a:r>
          </a:p>
        </p:txBody>
      </p:sp>
      <p:sp>
        <p:nvSpPr>
          <p:cNvPr id="3" name="Content Placeholder 2"/>
          <p:cNvSpPr>
            <a:spLocks noGrp="1"/>
          </p:cNvSpPr>
          <p:nvPr>
            <p:ph idx="1"/>
          </p:nvPr>
        </p:nvSpPr>
        <p:spPr/>
        <p:txBody>
          <a:bodyPr/>
          <a:lstStyle/>
          <a:p>
            <a:pPr marL="0" indent="0">
              <a:buNone/>
            </a:pPr>
            <a:r>
              <a:rPr lang="en-US" dirty="0"/>
              <a:t>1. The clinician in conjunction with the IDT will evaluate and document the situation to identify and address any contributing and underlying causes of the acute condition and verify the need for a psychotropic medication. </a:t>
            </a:r>
            <a:endParaRPr lang="en-US" b="1" dirty="0"/>
          </a:p>
          <a:p>
            <a:endParaRPr lang="en-US"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505200" y="4267200"/>
            <a:ext cx="2438400" cy="1626413"/>
          </a:xfrm>
          <a:prstGeom prst="rect">
            <a:avLst/>
          </a:prstGeom>
        </p:spPr>
      </p:pic>
    </p:spTree>
    <p:extLst>
      <p:ext uri="{BB962C8B-B14F-4D97-AF65-F5344CB8AC3E}">
        <p14:creationId xmlns:p14="http://schemas.microsoft.com/office/powerpoint/2010/main" val="373769071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Use of Psychotropic Drugs in Emergency Situations</a:t>
            </a:r>
          </a:p>
        </p:txBody>
      </p:sp>
      <p:sp>
        <p:nvSpPr>
          <p:cNvPr id="3" name="Content Placeholder 2"/>
          <p:cNvSpPr>
            <a:spLocks noGrp="1"/>
          </p:cNvSpPr>
          <p:nvPr>
            <p:ph idx="1"/>
          </p:nvPr>
        </p:nvSpPr>
        <p:spPr/>
        <p:txBody>
          <a:bodyPr/>
          <a:lstStyle/>
          <a:p>
            <a:pPr marL="0" indent="0">
              <a:buNone/>
            </a:pPr>
            <a:r>
              <a:rPr lang="en-US" dirty="0"/>
              <a:t>2. Use of psychotropic medication to treat an emergency situation, will be consistent with the requirements regarding PRN orders for psychotropic and antipsychotic medications and any continued use must be consistent with the requirements for gradual dose reduction (GDR). </a:t>
            </a:r>
            <a:endParaRPr lang="en-US" b="1" dirty="0"/>
          </a:p>
          <a:p>
            <a:endParaRPr lang="en-US" dirty="0"/>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871154" y="4636968"/>
            <a:ext cx="1401691" cy="1499134"/>
          </a:xfrm>
          <a:prstGeom prst="rect">
            <a:avLst/>
          </a:prstGeom>
        </p:spPr>
      </p:pic>
    </p:spTree>
    <p:extLst>
      <p:ext uri="{BB962C8B-B14F-4D97-AF65-F5344CB8AC3E}">
        <p14:creationId xmlns:p14="http://schemas.microsoft.com/office/powerpoint/2010/main" val="670658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Regulation-Guidance</a:t>
            </a:r>
          </a:p>
        </p:txBody>
      </p:sp>
      <p:sp>
        <p:nvSpPr>
          <p:cNvPr id="3" name="Content Placeholder 2"/>
          <p:cNvSpPr>
            <a:spLocks noGrp="1"/>
          </p:cNvSpPr>
          <p:nvPr>
            <p:ph idx="1"/>
          </p:nvPr>
        </p:nvSpPr>
        <p:spPr/>
        <p:txBody>
          <a:bodyPr>
            <a:normAutofit/>
          </a:bodyPr>
          <a:lstStyle/>
          <a:p>
            <a:pPr marL="0" indent="0">
              <a:buNone/>
            </a:pPr>
            <a:r>
              <a:rPr lang="en-US" b="1" dirty="0"/>
              <a:t>GUIDANCE §483.45(e): Psychotropic Drugs</a:t>
            </a:r>
            <a:endParaRPr lang="en-US" b="1" i="1" dirty="0"/>
          </a:p>
          <a:p>
            <a:pPr marL="0" indent="0">
              <a:buNone/>
            </a:pPr>
            <a:r>
              <a:rPr lang="en-US" sz="2800" dirty="0"/>
              <a:t>Based on a comprehensive assessment of a resident, the facility must ensure that-­  (continued)</a:t>
            </a:r>
          </a:p>
          <a:p>
            <a:pPr marL="0" indent="0">
              <a:buNone/>
            </a:pPr>
            <a:r>
              <a:rPr lang="en-US" sz="2800" dirty="0"/>
              <a:t>§483.45(e)(5) PRN orders for </a:t>
            </a:r>
            <a:r>
              <a:rPr lang="en-US" sz="2800" dirty="0">
                <a:solidFill>
                  <a:srgbClr val="FF0000"/>
                </a:solidFill>
              </a:rPr>
              <a:t>anti-psychotic </a:t>
            </a:r>
            <a:r>
              <a:rPr lang="en-US" sz="2800" dirty="0"/>
              <a:t>drugs are limited to 14 days and </a:t>
            </a:r>
            <a:r>
              <a:rPr lang="en-US" sz="2800" dirty="0">
                <a:solidFill>
                  <a:srgbClr val="FF0000"/>
                </a:solidFill>
              </a:rPr>
              <a:t>cannot be renewed </a:t>
            </a:r>
            <a:r>
              <a:rPr lang="en-US" sz="2800" dirty="0"/>
              <a:t>unless the attending physician or prescribing practitioner </a:t>
            </a:r>
            <a:r>
              <a:rPr lang="en-US" sz="2800" dirty="0">
                <a:solidFill>
                  <a:srgbClr val="FF0000"/>
                </a:solidFill>
              </a:rPr>
              <a:t>evaluates</a:t>
            </a:r>
            <a:r>
              <a:rPr lang="en-US" sz="2800" dirty="0"/>
              <a:t> the resident for the appropriateness of that medication</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05200" y="5065989"/>
            <a:ext cx="1863172" cy="1242736"/>
          </a:xfrm>
          <a:prstGeom prst="rect">
            <a:avLst/>
          </a:prstGeom>
        </p:spPr>
      </p:pic>
    </p:spTree>
    <p:extLst>
      <p:ext uri="{BB962C8B-B14F-4D97-AF65-F5344CB8AC3E}">
        <p14:creationId xmlns:p14="http://schemas.microsoft.com/office/powerpoint/2010/main" val="231737300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Use of Psychotropic Drugs in Emergency Situations</a:t>
            </a:r>
          </a:p>
        </p:txBody>
      </p:sp>
      <p:sp>
        <p:nvSpPr>
          <p:cNvPr id="3" name="Content Placeholder 2"/>
          <p:cNvSpPr>
            <a:spLocks noGrp="1"/>
          </p:cNvSpPr>
          <p:nvPr>
            <p:ph idx="1"/>
          </p:nvPr>
        </p:nvSpPr>
        <p:spPr/>
        <p:txBody>
          <a:bodyPr/>
          <a:lstStyle/>
          <a:p>
            <a:pPr marL="0" indent="0">
              <a:buNone/>
            </a:pPr>
            <a:r>
              <a:rPr lang="en-US" dirty="0"/>
              <a:t>3.  When psychopharmacological medications are used as an emergency measure, adjunctive approaches, such as individualized, non-pharmacological approaches and techniques must be implemented. Longer term management options should be discussed with the resident, their family, and/or representative(s).</a:t>
            </a:r>
            <a:endParaRPr lang="en-US" b="1" dirty="0"/>
          </a:p>
          <a:p>
            <a:endParaRPr lang="en-US" dirty="0"/>
          </a:p>
        </p:txBody>
      </p:sp>
    </p:spTree>
    <p:extLst>
      <p:ext uri="{BB962C8B-B14F-4D97-AF65-F5344CB8AC3E}">
        <p14:creationId xmlns:p14="http://schemas.microsoft.com/office/powerpoint/2010/main" val="376221913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FDA Black Box Warnings</a:t>
            </a:r>
          </a:p>
        </p:txBody>
      </p:sp>
      <p:sp>
        <p:nvSpPr>
          <p:cNvPr id="3" name="Content Placeholder 2"/>
          <p:cNvSpPr>
            <a:spLocks noGrp="1"/>
          </p:cNvSpPr>
          <p:nvPr>
            <p:ph idx="1"/>
          </p:nvPr>
        </p:nvSpPr>
        <p:spPr/>
        <p:txBody>
          <a:bodyPr>
            <a:normAutofit/>
          </a:bodyPr>
          <a:lstStyle/>
          <a:p>
            <a:r>
              <a:rPr lang="en-US" sz="2800" dirty="0"/>
              <a:t>Sometimes also called “Boxed Warnings”</a:t>
            </a:r>
          </a:p>
          <a:p>
            <a:r>
              <a:rPr lang="en-US" sz="2800" dirty="0"/>
              <a:t>FDA:  is a type of warning that will appear on a prescription drug’s label that is “designed to call attention to serious or life-threatening risks.”</a:t>
            </a:r>
          </a:p>
          <a:p>
            <a:r>
              <a:rPr lang="en-US" sz="2800" dirty="0"/>
              <a:t>Both conventional and atypical antipsychotics are associated with an increased risk of mortality in elderly patients treated for dementia-related psychosis</a:t>
            </a:r>
          </a:p>
        </p:txBody>
      </p:sp>
    </p:spTree>
    <p:extLst>
      <p:ext uri="{BB962C8B-B14F-4D97-AF65-F5344CB8AC3E}">
        <p14:creationId xmlns:p14="http://schemas.microsoft.com/office/powerpoint/2010/main" val="151481734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5" y="160337"/>
            <a:ext cx="8229600" cy="1143000"/>
          </a:xfrm>
        </p:spPr>
        <p:txBody>
          <a:bodyPr/>
          <a:lstStyle/>
          <a:p>
            <a:r>
              <a:rPr lang="en-US" dirty="0"/>
              <a:t>Facility Response</a:t>
            </a:r>
          </a:p>
        </p:txBody>
      </p:sp>
      <p:sp>
        <p:nvSpPr>
          <p:cNvPr id="3" name="Content Placeholder 2"/>
          <p:cNvSpPr>
            <a:spLocks noGrp="1"/>
          </p:cNvSpPr>
          <p:nvPr>
            <p:ph idx="1"/>
          </p:nvPr>
        </p:nvSpPr>
        <p:spPr/>
        <p:txBody>
          <a:bodyPr/>
          <a:lstStyle/>
          <a:p>
            <a:r>
              <a:rPr lang="en-US" dirty="0"/>
              <a:t>Understand</a:t>
            </a:r>
          </a:p>
          <a:p>
            <a:r>
              <a:rPr lang="en-US" dirty="0"/>
              <a:t>Inform </a:t>
            </a:r>
          </a:p>
          <a:p>
            <a:r>
              <a:rPr lang="en-US" dirty="0"/>
              <a:t>Limitations</a:t>
            </a:r>
          </a:p>
          <a:p>
            <a:r>
              <a:rPr lang="en-US" dirty="0"/>
              <a:t>Monitor</a:t>
            </a:r>
          </a:p>
          <a:p>
            <a:endParaRPr lang="en-US" dirty="0"/>
          </a:p>
        </p:txBody>
      </p:sp>
      <p:graphicFrame>
        <p:nvGraphicFramePr>
          <p:cNvPr id="4" name="Diagram 3"/>
          <p:cNvGraphicFramePr/>
          <p:nvPr>
            <p:extLst/>
          </p:nvPr>
        </p:nvGraphicFramePr>
        <p:xfrm>
          <a:off x="3581399" y="1303337"/>
          <a:ext cx="5085735" cy="4564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5181600" y="2466002"/>
            <a:ext cx="2048568" cy="2105025"/>
          </a:xfrm>
          <a:prstGeom prst="rect">
            <a:avLst/>
          </a:prstGeom>
        </p:spPr>
      </p:pic>
    </p:spTree>
    <p:extLst>
      <p:ext uri="{BB962C8B-B14F-4D97-AF65-F5344CB8AC3E}">
        <p14:creationId xmlns:p14="http://schemas.microsoft.com/office/powerpoint/2010/main" val="18243634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a:t>
            </a:r>
          </a:p>
        </p:txBody>
      </p:sp>
      <p:sp>
        <p:nvSpPr>
          <p:cNvPr id="3" name="Content Placeholder 2"/>
          <p:cNvSpPr>
            <a:spLocks noGrp="1"/>
          </p:cNvSpPr>
          <p:nvPr>
            <p:ph idx="1"/>
          </p:nvPr>
        </p:nvSpPr>
        <p:spPr>
          <a:xfrm>
            <a:off x="304800" y="1417639"/>
            <a:ext cx="8153400" cy="4297361"/>
          </a:xfrm>
        </p:spPr>
        <p:txBody>
          <a:bodyPr>
            <a:normAutofit/>
          </a:bodyPr>
          <a:lstStyle/>
          <a:p>
            <a:pPr lvl="1"/>
            <a:r>
              <a:rPr lang="en-US" dirty="0"/>
              <a:t>It is essential that staff understand the importance of the items in the resident Psychotropic Drugs policy and procedure in order to provide safe, quality care to the residents we serve</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00400" y="3962400"/>
            <a:ext cx="3046858" cy="2032254"/>
          </a:xfrm>
          <a:prstGeom prst="rect">
            <a:avLst/>
          </a:prstGeom>
        </p:spPr>
      </p:pic>
    </p:spTree>
    <p:extLst>
      <p:ext uri="{BB962C8B-B14F-4D97-AF65-F5344CB8AC3E}">
        <p14:creationId xmlns:p14="http://schemas.microsoft.com/office/powerpoint/2010/main" val="257914645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
            </a:r>
          </a:p>
        </p:txBody>
      </p:sp>
      <p:sp>
        <p:nvSpPr>
          <p:cNvPr id="3" name="Content Placeholder 2"/>
          <p:cNvSpPr>
            <a:spLocks noGrp="1"/>
          </p:cNvSpPr>
          <p:nvPr>
            <p:ph idx="1"/>
          </p:nvPr>
        </p:nvSpPr>
        <p:spPr>
          <a:xfrm>
            <a:off x="457200" y="1600200"/>
            <a:ext cx="6653784" cy="4800599"/>
          </a:xfrm>
        </p:spPr>
        <p:txBody>
          <a:bodyPr>
            <a:normAutofit fontScale="92500" lnSpcReduction="10000"/>
          </a:bodyPr>
          <a:lstStyle/>
          <a:p>
            <a:pPr marL="0" indent="0">
              <a:buNone/>
            </a:pPr>
            <a:r>
              <a:rPr lang="en-US" sz="2400" dirty="0"/>
              <a:t>As indicated in the facility policy, staff will need to inform:</a:t>
            </a:r>
          </a:p>
          <a:p>
            <a:pPr marL="457200" indent="-457200">
              <a:buAutoNum type="arabicPeriod"/>
            </a:pPr>
            <a:r>
              <a:rPr lang="en-US" sz="2400" dirty="0"/>
              <a:t>The IDT when a resident is admitted with a psychotropic drug or if the resident exhibits indications requiring an assessment process to determine individualized needs</a:t>
            </a:r>
          </a:p>
          <a:p>
            <a:pPr marL="457200" indent="-457200">
              <a:buAutoNum type="arabicPeriod"/>
            </a:pPr>
            <a:r>
              <a:rPr lang="en-US" sz="2400" dirty="0"/>
              <a:t>The care team will inform the resident/resident representative and develop a resident centered plan for care management</a:t>
            </a:r>
          </a:p>
          <a:p>
            <a:pPr marL="457200" indent="-457200">
              <a:buAutoNum type="arabicPeriod"/>
            </a:pPr>
            <a:r>
              <a:rPr lang="en-US" sz="2400" dirty="0"/>
              <a:t>Inform the physician of the resident condition, diagnosis, medical symptoms, behaviors, resident choice and assessment (including regulatory requirements for scheduled and prn use of psychotropic medications)</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110984" y="2057400"/>
            <a:ext cx="2033016" cy="3048000"/>
          </a:xfrm>
          <a:prstGeom prst="rect">
            <a:avLst/>
          </a:prstGeom>
        </p:spPr>
      </p:pic>
    </p:spTree>
    <p:extLst>
      <p:ext uri="{BB962C8B-B14F-4D97-AF65-F5344CB8AC3E}">
        <p14:creationId xmlns:p14="http://schemas.microsoft.com/office/powerpoint/2010/main" val="378179347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a:t>
            </a:r>
          </a:p>
        </p:txBody>
      </p:sp>
      <p:sp>
        <p:nvSpPr>
          <p:cNvPr id="3" name="Content Placeholder 2"/>
          <p:cNvSpPr>
            <a:spLocks noGrp="1"/>
          </p:cNvSpPr>
          <p:nvPr>
            <p:ph idx="1"/>
          </p:nvPr>
        </p:nvSpPr>
        <p:spPr>
          <a:xfrm>
            <a:off x="457200" y="1417638"/>
            <a:ext cx="8229600" cy="4525963"/>
          </a:xfrm>
        </p:spPr>
        <p:txBody>
          <a:bodyPr/>
          <a:lstStyle/>
          <a:p>
            <a:r>
              <a:rPr lang="en-US" dirty="0"/>
              <a:t>Knowledge</a:t>
            </a:r>
          </a:p>
          <a:p>
            <a:r>
              <a:rPr lang="en-US" dirty="0"/>
              <a:t>Physician Orders on Admission</a:t>
            </a:r>
          </a:p>
          <a:p>
            <a:r>
              <a:rPr lang="en-US" dirty="0"/>
              <a:t>Resident requests OR refusals</a:t>
            </a:r>
          </a:p>
          <a:p>
            <a:r>
              <a:rPr lang="en-US" dirty="0"/>
              <a:t>Documentation</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000" y="4609067"/>
            <a:ext cx="3048000" cy="1304544"/>
          </a:xfrm>
          <a:prstGeom prst="rect">
            <a:avLst/>
          </a:prstGeom>
        </p:spPr>
      </p:pic>
    </p:spTree>
    <p:extLst>
      <p:ext uri="{BB962C8B-B14F-4D97-AF65-F5344CB8AC3E}">
        <p14:creationId xmlns:p14="http://schemas.microsoft.com/office/powerpoint/2010/main" val="136021106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a:t>
            </a:r>
          </a:p>
        </p:txBody>
      </p:sp>
      <p:sp>
        <p:nvSpPr>
          <p:cNvPr id="3" name="Content Placeholder 2"/>
          <p:cNvSpPr>
            <a:spLocks noGrp="1"/>
          </p:cNvSpPr>
          <p:nvPr>
            <p:ph idx="1"/>
          </p:nvPr>
        </p:nvSpPr>
        <p:spPr>
          <a:xfrm>
            <a:off x="457200" y="1600200"/>
            <a:ext cx="6477000" cy="4648199"/>
          </a:xfrm>
        </p:spPr>
        <p:txBody>
          <a:bodyPr>
            <a:normAutofit/>
          </a:bodyPr>
          <a:lstStyle/>
          <a:p>
            <a:r>
              <a:rPr lang="en-US" dirty="0"/>
              <a:t>All caregivers will need to monitor resident for:</a:t>
            </a:r>
          </a:p>
          <a:p>
            <a:pPr lvl="1"/>
            <a:r>
              <a:rPr lang="en-US" dirty="0"/>
              <a:t>Effectiveness of medication</a:t>
            </a:r>
          </a:p>
          <a:p>
            <a:pPr lvl="1"/>
            <a:r>
              <a:rPr lang="en-US" dirty="0"/>
              <a:t>Effectiveness of non-pharmacological interventions</a:t>
            </a:r>
          </a:p>
          <a:p>
            <a:pPr lvl="1"/>
            <a:r>
              <a:rPr lang="en-US" dirty="0"/>
              <a:t>Side Effects</a:t>
            </a:r>
          </a:p>
          <a:p>
            <a:pPr lvl="1"/>
            <a:r>
              <a:rPr lang="en-US" dirty="0"/>
              <a:t>Adverse Consequences</a:t>
            </a:r>
          </a:p>
          <a:p>
            <a:pPr lvl="1"/>
            <a:r>
              <a:rPr lang="en-US" dirty="0"/>
              <a:t>Change in condition</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239000" y="1828800"/>
            <a:ext cx="1677238" cy="2514600"/>
          </a:xfrm>
          <a:prstGeom prst="rect">
            <a:avLst/>
          </a:prstGeom>
        </p:spPr>
      </p:pic>
    </p:spTree>
    <p:extLst>
      <p:ext uri="{BB962C8B-B14F-4D97-AF65-F5344CB8AC3E}">
        <p14:creationId xmlns:p14="http://schemas.microsoft.com/office/powerpoint/2010/main" val="428723563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p>
        </p:txBody>
      </p:sp>
      <p:sp>
        <p:nvSpPr>
          <p:cNvPr id="3" name="Content Placeholder 2"/>
          <p:cNvSpPr>
            <a:spLocks noGrp="1"/>
          </p:cNvSpPr>
          <p:nvPr>
            <p:ph idx="1"/>
          </p:nvPr>
        </p:nvSpPr>
        <p:spPr>
          <a:xfrm>
            <a:off x="457200" y="1600200"/>
            <a:ext cx="5562600" cy="4343399"/>
          </a:xfrm>
        </p:spPr>
        <p:txBody>
          <a:bodyPr>
            <a:normAutofit lnSpcReduction="10000"/>
          </a:bodyPr>
          <a:lstStyle/>
          <a:p>
            <a:pPr marL="0" indent="0">
              <a:buNone/>
            </a:pPr>
            <a:r>
              <a:rPr lang="en-US" dirty="0"/>
              <a:t>The purpose of the Psychotropic Drugs Policy and Procedure is to develop a facility system to ensure a resident is not given psychotropic medications unless a comprehensive assessment identifies clear parameter for their use, based upon regulatory compliance and best practice. </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934200" y="2133600"/>
            <a:ext cx="1610944" cy="2415209"/>
          </a:xfrm>
          <a:prstGeom prst="rect">
            <a:avLst/>
          </a:prstGeom>
        </p:spPr>
      </p:pic>
    </p:spTree>
    <p:extLst>
      <p:ext uri="{BB962C8B-B14F-4D97-AF65-F5344CB8AC3E}">
        <p14:creationId xmlns:p14="http://schemas.microsoft.com/office/powerpoint/2010/main" val="144813084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p>
        </p:txBody>
      </p:sp>
      <p:sp>
        <p:nvSpPr>
          <p:cNvPr id="3" name="Content Placeholder 2"/>
          <p:cNvSpPr>
            <a:spLocks noGrp="1"/>
          </p:cNvSpPr>
          <p:nvPr>
            <p:ph idx="1"/>
          </p:nvPr>
        </p:nvSpPr>
        <p:spPr>
          <a:xfrm>
            <a:off x="457200" y="1600200"/>
            <a:ext cx="5562600" cy="4343399"/>
          </a:xfrm>
        </p:spPr>
        <p:txBody>
          <a:bodyPr>
            <a:normAutofit fontScale="92500" lnSpcReduction="20000"/>
          </a:bodyPr>
          <a:lstStyle/>
          <a:p>
            <a:pPr marL="0" indent="0">
              <a:buNone/>
            </a:pPr>
            <a:r>
              <a:rPr lang="en-US" dirty="0"/>
              <a:t>The goal of this policy and the training today is to discuss a system to monitor the resident’s use of psychotropic drugs in an effort to assist with stabilizing or improving the resident’s outcome, quality of life and functional capacity, while using psychotropic medications only when needed to treat a specific condition that is diagnosed and documented. </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934200" y="2133600"/>
            <a:ext cx="1610944" cy="2415209"/>
          </a:xfrm>
          <a:prstGeom prst="rect">
            <a:avLst/>
          </a:prstGeom>
        </p:spPr>
      </p:pic>
    </p:spTree>
    <p:extLst>
      <p:ext uri="{BB962C8B-B14F-4D97-AF65-F5344CB8AC3E}">
        <p14:creationId xmlns:p14="http://schemas.microsoft.com/office/powerpoint/2010/main" val="283286807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4" name="Picture 2" descr="C:\Users\smlagrange\Desktop\March 3\New folder (2)\Images fro Shutterstock\question mark icon 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320050" y="1905000"/>
            <a:ext cx="4503900" cy="38002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5662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 – Intent </a:t>
            </a:r>
          </a:p>
        </p:txBody>
      </p:sp>
      <p:sp>
        <p:nvSpPr>
          <p:cNvPr id="3" name="Content Placeholder 2"/>
          <p:cNvSpPr>
            <a:spLocks noGrp="1"/>
          </p:cNvSpPr>
          <p:nvPr>
            <p:ph idx="1"/>
          </p:nvPr>
        </p:nvSpPr>
        <p:spPr>
          <a:xfrm>
            <a:off x="457200" y="1417638"/>
            <a:ext cx="8229600" cy="4708525"/>
          </a:xfrm>
        </p:spPr>
        <p:txBody>
          <a:bodyPr>
            <a:normAutofit/>
          </a:bodyPr>
          <a:lstStyle/>
          <a:p>
            <a:r>
              <a:rPr lang="en-US" sz="2400" b="1" i="1" dirty="0"/>
              <a:t> </a:t>
            </a:r>
            <a:r>
              <a:rPr lang="en-US" sz="2400" dirty="0"/>
              <a:t>Each resident’s entire drug/medication regimen is managed and monitored to promote or maintain the resident’s highest practicable mental, physical, and psychosocial wellbeing;  </a:t>
            </a:r>
          </a:p>
          <a:p>
            <a:r>
              <a:rPr lang="en-US" sz="2400" dirty="0"/>
              <a:t>The facility implements gradual dose reductions(GDR) and non-pharmacological interventions, unless contraindicated, prior to initiating or instead of continuing psychotropic medication; and </a:t>
            </a:r>
          </a:p>
          <a:p>
            <a:r>
              <a:rPr lang="en-US" sz="2400" dirty="0"/>
              <a:t>PRN orders for psychotropic medications are only used when the medication is necessary and PRN use is limited.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86200" y="4953000"/>
            <a:ext cx="1447800" cy="1195883"/>
          </a:xfrm>
          <a:prstGeom prst="rect">
            <a:avLst/>
          </a:prstGeom>
        </p:spPr>
      </p:pic>
    </p:spTree>
    <p:extLst>
      <p:ext uri="{BB962C8B-B14F-4D97-AF65-F5344CB8AC3E}">
        <p14:creationId xmlns:p14="http://schemas.microsoft.com/office/powerpoint/2010/main" val="3215972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04800"/>
            <a:ext cx="7886700" cy="4351338"/>
          </a:xfrm>
        </p:spPr>
        <p:txBody>
          <a:bodyPr/>
          <a:lstStyle/>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r>
              <a:rPr lang="en-US" sz="4400" b="1" cap="small" dirty="0">
                <a:ea typeface="Verdana" panose="020B0604030504040204" pitchFamily="34" charset="0"/>
                <a:cs typeface="Verdana" panose="020B0604030504040204" pitchFamily="34" charset="0"/>
              </a:rPr>
              <a:t>Thank you for participating in this education session!</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76600" y="3276600"/>
            <a:ext cx="2514600" cy="2514600"/>
          </a:xfrm>
          <a:prstGeom prst="rect">
            <a:avLst/>
          </a:prstGeom>
        </p:spPr>
      </p:pic>
    </p:spTree>
    <p:extLst>
      <p:ext uri="{BB962C8B-B14F-4D97-AF65-F5344CB8AC3E}">
        <p14:creationId xmlns:p14="http://schemas.microsoft.com/office/powerpoint/2010/main" val="137961599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REFERENCES</a:t>
            </a:r>
          </a:p>
        </p:txBody>
      </p:sp>
      <p:sp>
        <p:nvSpPr>
          <p:cNvPr id="3" name="Content Placeholder 2"/>
          <p:cNvSpPr>
            <a:spLocks noGrp="1"/>
          </p:cNvSpPr>
          <p:nvPr>
            <p:ph idx="1"/>
          </p:nvPr>
        </p:nvSpPr>
        <p:spPr>
          <a:xfrm>
            <a:off x="429491" y="1417638"/>
            <a:ext cx="8534400" cy="4837690"/>
          </a:xfrm>
        </p:spPr>
        <p:txBody>
          <a:bodyPr>
            <a:noAutofit/>
          </a:bodyPr>
          <a:lstStyle/>
          <a:p>
            <a:pPr marL="0" indent="0" fontAlgn="base">
              <a:buNone/>
            </a:pPr>
            <a:r>
              <a:rPr lang="en-US" sz="1600" dirty="0"/>
              <a:t> </a:t>
            </a:r>
          </a:p>
          <a:p>
            <a:pPr marL="0" indent="0" fontAlgn="base">
              <a:buNone/>
            </a:pPr>
            <a:r>
              <a:rPr lang="en-US" sz="2400" dirty="0"/>
              <a:t>CMS:  State Operations Manual Appendix PP – Guidance to Surveyors for Long-Term Care Facilities:</a:t>
            </a:r>
          </a:p>
          <a:p>
            <a:pPr marL="0" indent="0" fontAlgn="base">
              <a:buNone/>
            </a:pPr>
            <a:r>
              <a:rPr lang="en-US" sz="2400" dirty="0"/>
              <a:t> </a:t>
            </a:r>
            <a:r>
              <a:rPr lang="en-US" sz="2400" u="sng" dirty="0">
                <a:hlinkClick r:id="rId2"/>
              </a:rPr>
              <a:t>https://www.cms.gov/Medicare/Provider-Enrollment-and-Certification/GuidanceforLawsAndRegulations/Downloads/Advance-Appendix-PP-Including-Phase-2-.pdf</a:t>
            </a:r>
            <a:r>
              <a:rPr lang="en-US" sz="2400" u="sng" dirty="0"/>
              <a:t> </a:t>
            </a:r>
            <a:r>
              <a:rPr lang="en-US" sz="2400" dirty="0"/>
              <a:t> </a:t>
            </a:r>
          </a:p>
          <a:p>
            <a:pPr marL="0" indent="0" fontAlgn="base">
              <a:buNone/>
            </a:pPr>
            <a:endParaRPr lang="en-US" sz="2400" dirty="0"/>
          </a:p>
          <a:p>
            <a:pPr marL="0" indent="0" fontAlgn="base">
              <a:buNone/>
            </a:pPr>
            <a:r>
              <a:rPr lang="en-US" sz="2400" dirty="0"/>
              <a:t>U.S. Department of Health &amp; Human Services, (FDA) U.S. Food &amp; Drug Administration</a:t>
            </a:r>
            <a:r>
              <a:rPr lang="en-US" sz="2400"/>
              <a:t>:  </a:t>
            </a:r>
            <a:r>
              <a:rPr lang="en-US" sz="2400">
                <a:hlinkClick r:id="rId3"/>
              </a:rPr>
              <a:t>www.fda.gov</a:t>
            </a:r>
            <a:endParaRPr lang="en-US" sz="2400"/>
          </a:p>
          <a:p>
            <a:pPr marL="0" indent="0" fontAlgn="base">
              <a:buNone/>
            </a:pP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85000" lnSpcReduction="20000"/>
          </a:bodyPr>
          <a:lstStyle/>
          <a:p>
            <a:r>
              <a:rPr lang="en-US" dirty="0"/>
              <a:t>“</a:t>
            </a:r>
            <a:r>
              <a:rPr lang="en-US" b="1" dirty="0"/>
              <a:t>Adverse consequence</a:t>
            </a:r>
            <a:r>
              <a:rPr lang="en-US" dirty="0"/>
              <a:t>” is a broad term referring to unwanted, uncomfortable, or dangerous effects that a drug may have, such as impairment or decline in an individual’s mental or physical condition or functional or psychosocial status. It may include various types of adverse drug reactions and interactions (e.g., medication-medication, medication-food, and medication disease) (adapted from The Merck Manual Professional Version, </a:t>
            </a:r>
            <a:r>
              <a:rPr lang="en-US" u="sng" dirty="0">
                <a:hlinkClick r:id="rId3"/>
              </a:rPr>
              <a:t>http://www.merckmanuals.com/professional/clinical-pharmacology/adverse-drugreactions/adverse-drug-reactions</a:t>
            </a:r>
            <a:r>
              <a:rPr lang="en-US" dirty="0"/>
              <a:t>.)</a:t>
            </a:r>
          </a:p>
          <a:p>
            <a:endParaRPr lang="en-US" dirty="0"/>
          </a:p>
        </p:txBody>
      </p:sp>
    </p:spTree>
    <p:extLst>
      <p:ext uri="{BB962C8B-B14F-4D97-AF65-F5344CB8AC3E}">
        <p14:creationId xmlns:p14="http://schemas.microsoft.com/office/powerpoint/2010/main" val="699982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“Anticholinergic side effect</a:t>
            </a:r>
            <a:r>
              <a:rPr lang="en-US" dirty="0"/>
              <a:t>” is an effect of a medication that opposes or inhibits the activity of the parasympathetic (cholinergic) nervous system to the point of causing symptoms such as dry mouth, blurred vision, tachycardia, urinary retention, constipation, confusion, delirium, hallucinations, flushing, and increased blood pressure. Types of medications that may produce anticholinergic side effects include: </a:t>
            </a:r>
          </a:p>
          <a:p>
            <a:pPr marL="400050" lvl="1" indent="0">
              <a:buNone/>
            </a:pPr>
            <a:r>
              <a:rPr lang="en-US" dirty="0"/>
              <a:t>• Antihistamines, antidepressants, anti-psychotics, antiemetic’s, muscle relaxants; and </a:t>
            </a:r>
          </a:p>
          <a:p>
            <a:pPr marL="400050" lvl="1" indent="0">
              <a:buNone/>
            </a:pPr>
            <a:r>
              <a:rPr lang="en-US" dirty="0"/>
              <a:t>• Certain medications used to treat cardiovascular conditions, Parkinson’s disease, urinary incontinence, gastrointestinal issues and vertigo. </a:t>
            </a:r>
          </a:p>
          <a:p>
            <a:endParaRPr lang="en-US" dirty="0"/>
          </a:p>
        </p:txBody>
      </p:sp>
    </p:spTree>
    <p:extLst>
      <p:ext uri="{BB962C8B-B14F-4D97-AF65-F5344CB8AC3E}">
        <p14:creationId xmlns:p14="http://schemas.microsoft.com/office/powerpoint/2010/main" val="315738243"/>
      </p:ext>
    </p:extLst>
  </p:cSld>
  <p:clrMapOvr>
    <a:masterClrMapping/>
  </p:clrMapOvr>
</p:sld>
</file>

<file path=ppt/theme/theme1.xml><?xml version="1.0" encoding="utf-8"?>
<a:theme xmlns:a="http://schemas.openxmlformats.org/drawingml/2006/main" name="1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LeadingAge National - Abuse Prevention Education for Leadership</Template>
  <TotalTime>1080</TotalTime>
  <Words>5384</Words>
  <Application>Microsoft Office PowerPoint</Application>
  <PresentationFormat>On-screen Show (4:3)</PresentationFormat>
  <Paragraphs>343</Paragraphs>
  <Slides>71</Slides>
  <Notes>47</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71</vt:i4>
      </vt:variant>
    </vt:vector>
  </HeadingPairs>
  <TitlesOfParts>
    <vt:vector size="77" baseType="lpstr">
      <vt:lpstr>Arial</vt:lpstr>
      <vt:lpstr>Calibri</vt:lpstr>
      <vt:lpstr>Verdana</vt:lpstr>
      <vt:lpstr>1_2012LeadingAge_gray2PPT</vt:lpstr>
      <vt:lpstr>2_2012LeadingAge_gray2PPT</vt:lpstr>
      <vt:lpstr>3_2012LeadingAge_gray2PPT</vt:lpstr>
      <vt:lpstr>Psychotropic Medication</vt:lpstr>
      <vt:lpstr>OBJECTIVES </vt:lpstr>
      <vt:lpstr>OVERVIEW of §483.45(c)(3)  </vt:lpstr>
      <vt:lpstr>Regulation-Guidance</vt:lpstr>
      <vt:lpstr>Regulation-Guidance</vt:lpstr>
      <vt:lpstr>Regulation-Guidance</vt:lpstr>
      <vt:lpstr>Regulation – Intent </vt:lpstr>
      <vt:lpstr>Definitions</vt:lpstr>
      <vt:lpstr>Definitions</vt:lpstr>
      <vt:lpstr>Definitions</vt:lpstr>
      <vt:lpstr>Definitions</vt:lpstr>
      <vt:lpstr>Definitions</vt:lpstr>
      <vt:lpstr>Definitions</vt:lpstr>
      <vt:lpstr>Definitions</vt:lpstr>
      <vt:lpstr>Definitions</vt:lpstr>
      <vt:lpstr>Definitions</vt:lpstr>
      <vt:lpstr>Definitions</vt:lpstr>
      <vt:lpstr>Definitions</vt:lpstr>
      <vt:lpstr>Definitions</vt:lpstr>
      <vt:lpstr>Definitions</vt:lpstr>
      <vt:lpstr>Definitions</vt:lpstr>
      <vt:lpstr>Definitions</vt:lpstr>
      <vt:lpstr>Definitions</vt:lpstr>
      <vt:lpstr>POLICY</vt:lpstr>
      <vt:lpstr>Policy - continued</vt:lpstr>
      <vt:lpstr>Policy - continued</vt:lpstr>
      <vt:lpstr>Policy - continued</vt:lpstr>
      <vt:lpstr>Policy - continued</vt:lpstr>
      <vt:lpstr>Policy - continued</vt:lpstr>
      <vt:lpstr>PROCEDURE</vt:lpstr>
      <vt:lpstr>PROCEDURE- Continued</vt:lpstr>
      <vt:lpstr>PROCEDURE- Continued</vt:lpstr>
      <vt:lpstr>PROCEDURE- Continued</vt:lpstr>
      <vt:lpstr>PROCEDURE- Continued</vt:lpstr>
      <vt:lpstr>Procedure - Continued</vt:lpstr>
      <vt:lpstr>PROCEDURE- Continued</vt:lpstr>
      <vt:lpstr>PROCEDURE- Continued</vt:lpstr>
      <vt:lpstr>PROCEDURE- Continued</vt:lpstr>
      <vt:lpstr>PROCEDURE- Continued</vt:lpstr>
      <vt:lpstr>PROCEDURE- Continued</vt:lpstr>
      <vt:lpstr>PROCEDURE- Continued</vt:lpstr>
      <vt:lpstr>PROCEDURE- Continued</vt:lpstr>
      <vt:lpstr>PROCEDURE- Continued</vt:lpstr>
      <vt:lpstr>PROCEDURE- Continued</vt:lpstr>
      <vt:lpstr>PROCEDURE- Continued</vt:lpstr>
      <vt:lpstr>PROCEDURE- Continued</vt:lpstr>
      <vt:lpstr>PROCEDURE- Continued</vt:lpstr>
      <vt:lpstr>PROCEDURE- Continued</vt:lpstr>
      <vt:lpstr>PROCEDURE- Continued</vt:lpstr>
      <vt:lpstr>PROCEDURE-Continued</vt:lpstr>
      <vt:lpstr>PROCEDURE-Continued</vt:lpstr>
      <vt:lpstr>PROCEDURE-Continued</vt:lpstr>
      <vt:lpstr>Gradual Dose Reductions (GDR)</vt:lpstr>
      <vt:lpstr>Gradual Dose Reductions (GDR)</vt:lpstr>
      <vt:lpstr>Gradual Dose Reductions (GDR)</vt:lpstr>
      <vt:lpstr>Gradual Dose Reductions (GDR)</vt:lpstr>
      <vt:lpstr>Use of Psychotropic Drugs in Emergency Situations</vt:lpstr>
      <vt:lpstr>Use of Psychotropic Drugs in Emergency Situations</vt:lpstr>
      <vt:lpstr>Use of Psychotropic Drugs in Emergency Situations</vt:lpstr>
      <vt:lpstr>Use of Psychotropic Drugs in Emergency Situations</vt:lpstr>
      <vt:lpstr>FDA Black Box Warnings</vt:lpstr>
      <vt:lpstr>Facility Response</vt:lpstr>
      <vt:lpstr>Understand</vt:lpstr>
      <vt:lpstr>INFORM</vt:lpstr>
      <vt:lpstr>Limitations</vt:lpstr>
      <vt:lpstr>Monitor</vt:lpstr>
      <vt:lpstr>SUMMARY </vt:lpstr>
      <vt:lpstr>SUMMARY </vt:lpstr>
      <vt:lpstr>Questions?</vt:lpstr>
      <vt:lpstr>PowerPoint Presentation</vt:lpstr>
      <vt:lpstr>REFERENCES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Notification of Changes</dc:title>
  <dc:creator>Susie Avery</dc:creator>
  <cp:lastModifiedBy>Ruta Prasauskas</cp:lastModifiedBy>
  <cp:revision>88</cp:revision>
  <dcterms:created xsi:type="dcterms:W3CDTF">2017-01-12T23:03:08Z</dcterms:created>
  <dcterms:modified xsi:type="dcterms:W3CDTF">2017-10-04T13:58:16Z</dcterms:modified>
</cp:coreProperties>
</file>