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notesMasterIdLst>
    <p:notesMasterId r:id="rId31"/>
  </p:notesMasterIdLst>
  <p:handoutMasterIdLst>
    <p:handoutMasterId r:id="rId32"/>
  </p:handoutMasterIdLst>
  <p:sldIdLst>
    <p:sldId id="276" r:id="rId2"/>
    <p:sldId id="300" r:id="rId3"/>
    <p:sldId id="323" r:id="rId4"/>
    <p:sldId id="301" r:id="rId5"/>
    <p:sldId id="302" r:id="rId6"/>
    <p:sldId id="316" r:id="rId7"/>
    <p:sldId id="315" r:id="rId8"/>
    <p:sldId id="317" r:id="rId9"/>
    <p:sldId id="303" r:id="rId10"/>
    <p:sldId id="318" r:id="rId11"/>
    <p:sldId id="319" r:id="rId12"/>
    <p:sldId id="304" r:id="rId13"/>
    <p:sldId id="320" r:id="rId14"/>
    <p:sldId id="321" r:id="rId15"/>
    <p:sldId id="305" r:id="rId16"/>
    <p:sldId id="306" r:id="rId17"/>
    <p:sldId id="322" r:id="rId18"/>
    <p:sldId id="307" r:id="rId19"/>
    <p:sldId id="308" r:id="rId20"/>
    <p:sldId id="309" r:id="rId21"/>
    <p:sldId id="310" r:id="rId22"/>
    <p:sldId id="324" r:id="rId23"/>
    <p:sldId id="325" r:id="rId24"/>
    <p:sldId id="327" r:id="rId25"/>
    <p:sldId id="326" r:id="rId26"/>
    <p:sldId id="311" r:id="rId27"/>
    <p:sldId id="312" r:id="rId28"/>
    <p:sldId id="313" r:id="rId29"/>
    <p:sldId id="314"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882" autoAdjust="0"/>
    <p:restoredTop sz="84442" autoAdjust="0"/>
  </p:normalViewPr>
  <p:slideViewPr>
    <p:cSldViewPr>
      <p:cViewPr varScale="1">
        <p:scale>
          <a:sx n="99" d="100"/>
          <a:sy n="99" d="100"/>
        </p:scale>
        <p:origin x="84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6" d="100"/>
          <a:sy n="86" d="100"/>
        </p:scale>
        <p:origin x="1152"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1BFF665-A431-423A-8E99-46A6AC10A599}" type="datetimeFigureOut">
              <a:rPr lang="en-US" smtClean="0"/>
              <a:pPr/>
              <a:t>9/8/2017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2B63D2D-29C9-4FD8-AA42-E975D4858AF2}" type="slidenum">
              <a:rPr lang="en-US" smtClean="0"/>
              <a:pPr/>
              <a:t>‹#›</a:t>
            </a:fld>
            <a:endParaRPr lang="en-US"/>
          </a:p>
        </p:txBody>
      </p:sp>
    </p:spTree>
    <p:extLst>
      <p:ext uri="{BB962C8B-B14F-4D97-AF65-F5344CB8AC3E}">
        <p14:creationId xmlns:p14="http://schemas.microsoft.com/office/powerpoint/2010/main" val="3814268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CC13FF-8D04-4BEC-B8D1-66B1A302CC68}" type="datetimeFigureOut">
              <a:rPr lang="en-US" smtClean="0"/>
              <a:pPr/>
              <a:t>9/8/2017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583AE9-5228-4641-AE46-DAC04049BDD6}" type="slidenum">
              <a:rPr lang="en-US" smtClean="0"/>
              <a:pPr/>
              <a:t>‹#›</a:t>
            </a:fld>
            <a:endParaRPr lang="en-US"/>
          </a:p>
        </p:txBody>
      </p:sp>
    </p:spTree>
    <p:extLst>
      <p:ext uri="{BB962C8B-B14F-4D97-AF65-F5344CB8AC3E}">
        <p14:creationId xmlns:p14="http://schemas.microsoft.com/office/powerpoint/2010/main" val="4009568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 new regulation for Phase 2 that is due November 28, 2017.</a:t>
            </a:r>
          </a:p>
        </p:txBody>
      </p:sp>
      <p:sp>
        <p:nvSpPr>
          <p:cNvPr id="4" name="Slide Number Placeholder 3"/>
          <p:cNvSpPr>
            <a:spLocks noGrp="1"/>
          </p:cNvSpPr>
          <p:nvPr>
            <p:ph type="sldNum" sz="quarter" idx="10"/>
          </p:nvPr>
        </p:nvSpPr>
        <p:spPr/>
        <p:txBody>
          <a:bodyPr/>
          <a:lstStyle/>
          <a:p>
            <a:fld id="{62583AE9-5228-4641-AE46-DAC04049BDD6}" type="slidenum">
              <a:rPr lang="en-US" smtClean="0"/>
              <a:pPr/>
              <a:t>5</a:t>
            </a:fld>
            <a:endParaRPr lang="en-US"/>
          </a:p>
        </p:txBody>
      </p:sp>
    </p:spTree>
    <p:extLst>
      <p:ext uri="{BB962C8B-B14F-4D97-AF65-F5344CB8AC3E}">
        <p14:creationId xmlns:p14="http://schemas.microsoft.com/office/powerpoint/2010/main" val="1228928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Address or include means that the</a:t>
            </a:r>
            <a:r>
              <a:rPr lang="en-US" baseline="0" dirty="0"/>
              <a:t> facility assessment team must describe or include information for each section of the requirements</a:t>
            </a:r>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7</a:t>
            </a:fld>
            <a:endParaRPr lang="en-US"/>
          </a:p>
        </p:txBody>
      </p:sp>
    </p:spTree>
    <p:extLst>
      <p:ext uri="{BB962C8B-B14F-4D97-AF65-F5344CB8AC3E}">
        <p14:creationId xmlns:p14="http://schemas.microsoft.com/office/powerpoint/2010/main" val="4470839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b="1" kern="1200" dirty="0">
                <a:solidFill>
                  <a:schemeClr val="tx1"/>
                </a:solidFill>
                <a:effectLst/>
                <a:latin typeface="+mn-lt"/>
                <a:ea typeface="+mn-ea"/>
                <a:cs typeface="+mn-cs"/>
              </a:rPr>
              <a:t>Guidelines for Conducting the Assessment </a:t>
            </a:r>
          </a:p>
          <a:p>
            <a:pPr lvl="0"/>
            <a:r>
              <a:rPr lang="en-US" sz="1200" kern="1200" dirty="0">
                <a:solidFill>
                  <a:schemeClr val="tx1"/>
                </a:solidFill>
                <a:effectLst/>
                <a:latin typeface="+mn-lt"/>
                <a:ea typeface="+mn-ea"/>
                <a:cs typeface="+mn-cs"/>
              </a:rPr>
              <a:t>To ensure the required thoroughness, individuals involved in the facility assessment should, at a minimum, include the administrator, a representative of the governing body, the medical director, and the director of nursing. The environmental operations manager and other department heads (e.g., the dietary manager, director of rehabilitation services, or other individuals including direct care staff) should be involved as needed. Facilities are encouraged to seek input from residents, their representative(s), or families, and consider that information when formulating their assessment.</a:t>
            </a:r>
          </a:p>
          <a:p>
            <a:pPr lvl="0"/>
            <a:r>
              <a:rPr lang="en-US" sz="1200" kern="1200" dirty="0">
                <a:solidFill>
                  <a:schemeClr val="tx1"/>
                </a:solidFill>
                <a:effectLst/>
                <a:latin typeface="+mn-lt"/>
                <a:ea typeface="+mn-ea"/>
                <a:cs typeface="+mn-cs"/>
              </a:rPr>
              <a:t>While a facility may include input from its corporate organization, the facility assessment must be conducted at the facility level.</a:t>
            </a:r>
          </a:p>
          <a:p>
            <a:pPr lvl="0"/>
            <a:r>
              <a:rPr lang="en-US" sz="1200" kern="1200" dirty="0">
                <a:solidFill>
                  <a:schemeClr val="tx1"/>
                </a:solidFill>
                <a:effectLst/>
                <a:latin typeface="+mn-lt"/>
                <a:ea typeface="+mn-ea"/>
                <a:cs typeface="+mn-cs"/>
              </a:rPr>
              <a:t>The facility must review and update this assessment annually or whenever there is/the facility plans for any change that would require a modification to any part of this assessment. For example, if the facility decides to admit residents with care needs who were previously not admitted, such as residents on ventilators or dialysis, the facility assessment must be reviewed and updated to address how the facility staff, resources, physical environment, etc., meet the needs of those residents and any areas requiring attention, such as any training or supplies required to provide care. </a:t>
            </a:r>
          </a:p>
          <a:p>
            <a:pPr lvl="1"/>
            <a:r>
              <a:rPr lang="en-US" sz="1200" kern="1200" dirty="0">
                <a:solidFill>
                  <a:schemeClr val="tx1"/>
                </a:solidFill>
                <a:effectLst/>
                <a:latin typeface="+mn-lt"/>
                <a:ea typeface="+mn-ea"/>
                <a:cs typeface="+mn-cs"/>
              </a:rPr>
              <a:t>It is not the intent that the organizational assessment is updated for every new person that moves into the nursing home, but rather for significant changes such as when the facility begins admitting residents that require substantially different care. Likewise, hiring new staff or a director of nursing or even remodeling should not require an update of the facility assessment, unless these are actions that the facility assessment indicated the facility needed to do. </a:t>
            </a:r>
          </a:p>
          <a:p>
            <a:pPr lvl="0"/>
            <a:r>
              <a:rPr lang="en-US" sz="1200" kern="1200" dirty="0">
                <a:solidFill>
                  <a:schemeClr val="tx1"/>
                </a:solidFill>
                <a:effectLst/>
                <a:latin typeface="+mn-lt"/>
                <a:ea typeface="+mn-ea"/>
                <a:cs typeface="+mn-cs"/>
              </a:rPr>
              <a:t>The facility assessment should serve as a record for staff and management to understand the reasoning for decisions made regarding staffing and other resources, and may include the operating budget necessary to carry out facility functions. </a:t>
            </a:r>
          </a:p>
          <a:p>
            <a:pPr lvl="0"/>
            <a:r>
              <a:rPr lang="en-US" sz="1200" kern="1200" dirty="0">
                <a:solidFill>
                  <a:schemeClr val="tx1"/>
                </a:solidFill>
                <a:effectLst/>
                <a:latin typeface="+mn-lt"/>
                <a:ea typeface="+mn-ea"/>
                <a:cs typeface="+mn-cs"/>
              </a:rPr>
              <a:t>Appendix PP provides surveyor guidance through Interpretive Guidelines in the State Operations Manual. With regard to the facility assessment, Appendix PP states, “If systemic care concerns are identified that are related to the facility’s planning, review the facility assessment to determine if these concerns were considered as part of the facility’s assessment process. For example, if a facility recently started accepting bariatric residents, and concerns are identified related to providing bariatric services, did facility staff update its assessment before accepting residents with these needs to identify the necessary equipment, staffing, etc., needed to provide care that is effective and safe for the residents and staff?”</a:t>
            </a:r>
          </a:p>
          <a:p>
            <a:pPr lvl="0"/>
            <a:r>
              <a:rPr lang="en-US" sz="1200" kern="1200" dirty="0">
                <a:solidFill>
                  <a:schemeClr val="tx1"/>
                </a:solidFill>
                <a:effectLst/>
                <a:latin typeface="+mn-lt"/>
                <a:ea typeface="+mn-ea"/>
                <a:cs typeface="+mn-cs"/>
              </a:rPr>
              <a:t>For a suggested process for conducting the assessment, including synthesis and use of findings, see Attachment 2. </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16</a:t>
            </a:fld>
            <a:endParaRPr lang="en-US"/>
          </a:p>
        </p:txBody>
      </p:sp>
    </p:spTree>
    <p:extLst>
      <p:ext uri="{BB962C8B-B14F-4D97-AF65-F5344CB8AC3E}">
        <p14:creationId xmlns:p14="http://schemas.microsoft.com/office/powerpoint/2010/main" val="1337704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Overview of the Assessment Tool </a:t>
            </a:r>
          </a:p>
          <a:p>
            <a:r>
              <a:rPr lang="en-US" sz="1200" kern="1200" dirty="0">
                <a:solidFill>
                  <a:schemeClr val="tx1"/>
                </a:solidFill>
                <a:effectLst/>
                <a:latin typeface="+mn-lt"/>
                <a:ea typeface="+mn-ea"/>
                <a:cs typeface="+mn-cs"/>
              </a:rPr>
              <a:t>This is an optional template provided for nursing facilities, and if used, it may be modified. Each facility has flexibility to decide the best way to comply with this requirement.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tool is organized in three parts: </a:t>
            </a:r>
          </a:p>
          <a:p>
            <a:pPr lvl="0"/>
            <a:r>
              <a:rPr lang="en-US" sz="1200" b="1" kern="1200" dirty="0">
                <a:solidFill>
                  <a:schemeClr val="tx1"/>
                </a:solidFill>
                <a:effectLst/>
                <a:latin typeface="+mn-lt"/>
                <a:ea typeface="+mn-ea"/>
                <a:cs typeface="+mn-cs"/>
              </a:rPr>
              <a:t>Resident profile</a:t>
            </a:r>
            <a:r>
              <a:rPr lang="en-US" sz="1200" kern="1200" dirty="0">
                <a:solidFill>
                  <a:schemeClr val="tx1"/>
                </a:solidFill>
                <a:effectLst/>
                <a:latin typeface="+mn-lt"/>
                <a:ea typeface="+mn-ea"/>
                <a:cs typeface="+mn-cs"/>
              </a:rPr>
              <a:t> including numbers, diseases/conditions, physical and cognitive disabilities, acuity, and ethnic/cultural/religious factors that impact care </a:t>
            </a:r>
          </a:p>
          <a:p>
            <a:pPr lvl="0"/>
            <a:r>
              <a:rPr lang="en-US" sz="1200" b="1" kern="1200" dirty="0">
                <a:solidFill>
                  <a:schemeClr val="tx1"/>
                </a:solidFill>
                <a:effectLst/>
                <a:latin typeface="+mn-lt"/>
                <a:ea typeface="+mn-ea"/>
                <a:cs typeface="+mn-cs"/>
              </a:rPr>
              <a:t>Services and care offered</a:t>
            </a:r>
            <a:r>
              <a:rPr lang="en-US" sz="1200" kern="1200" dirty="0">
                <a:solidFill>
                  <a:schemeClr val="tx1"/>
                </a:solidFill>
                <a:effectLst/>
                <a:latin typeface="+mn-lt"/>
                <a:ea typeface="+mn-ea"/>
                <a:cs typeface="+mn-cs"/>
              </a:rPr>
              <a:t> based on resident needs (includes types of care your resident population requires; the focus is not to include individual level care plans in the facility assessment)</a:t>
            </a:r>
          </a:p>
          <a:p>
            <a:pPr lvl="0"/>
            <a:r>
              <a:rPr lang="en-US" sz="1200" b="1" kern="1200" dirty="0">
                <a:solidFill>
                  <a:schemeClr val="tx1"/>
                </a:solidFill>
                <a:effectLst/>
                <a:latin typeface="+mn-lt"/>
                <a:ea typeface="+mn-ea"/>
                <a:cs typeface="+mn-cs"/>
              </a:rPr>
              <a:t>Facility resources needed</a:t>
            </a:r>
            <a:r>
              <a:rPr lang="en-US" sz="1200" kern="1200" dirty="0">
                <a:solidFill>
                  <a:schemeClr val="tx1"/>
                </a:solidFill>
                <a:effectLst/>
                <a:latin typeface="+mn-lt"/>
                <a:ea typeface="+mn-ea"/>
                <a:cs typeface="+mn-cs"/>
              </a:rPr>
              <a:t> to provide competent care for residents, including staff, staffing plan, staff training/education and competencies, education and training, physical environment and building needs, and other resources, including agreements with third parties, health information technology resources and systems, a facility-based and community-based risk assessment, and other information that you may choose</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18</a:t>
            </a:fld>
            <a:endParaRPr lang="en-US"/>
          </a:p>
        </p:txBody>
      </p:sp>
    </p:spTree>
    <p:extLst>
      <p:ext uri="{BB962C8B-B14F-4D97-AF65-F5344CB8AC3E}">
        <p14:creationId xmlns:p14="http://schemas.microsoft.com/office/powerpoint/2010/main" val="19255456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DA1A54-E777-4EF1-B51C-A307AA47CB5F}" type="slidenum">
              <a:rPr lang="en-US" smtClean="0">
                <a:solidFill>
                  <a:prstClr val="black"/>
                </a:solidFill>
              </a:rPr>
              <a:pPr/>
              <a:t>28</a:t>
            </a:fld>
            <a:endParaRPr lang="en-US">
              <a:solidFill>
                <a:prstClr val="black"/>
              </a:solidFill>
            </a:endParaRPr>
          </a:p>
        </p:txBody>
      </p:sp>
    </p:spTree>
    <p:extLst>
      <p:ext uri="{BB962C8B-B14F-4D97-AF65-F5344CB8AC3E}">
        <p14:creationId xmlns:p14="http://schemas.microsoft.com/office/powerpoint/2010/main" val="721171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t>This document is for general informational purposes only.  </a:t>
            </a:r>
          </a:p>
          <a:p>
            <a:r>
              <a:rPr lang="en-US" dirty="0"/>
              <a:t>It does not represent legal advice nor relied upon as supporting documentation or advice with CMS or other regulatory entities.</a:t>
            </a:r>
          </a:p>
          <a:p>
            <a:r>
              <a:rPr lang="en-US" dirty="0"/>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3115744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9/8/2017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15223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9/8/2017</a:t>
            </a:fld>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3792204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9/8/2017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69140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9/8/2017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191890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9/8/2017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8827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9/8/2017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1453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9/8/2017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981344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9/8/2017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193369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9/8/2017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3811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B6B36801-8505-4C0E-A75F-6C61E9D43F90}" type="datetimeFigureOut">
              <a:rPr lang="en-US" smtClean="0">
                <a:solidFill>
                  <a:prstClr val="black"/>
                </a:solidFill>
              </a:rPr>
              <a:pPr/>
              <a:t>9/8/2017</a:t>
            </a:fld>
            <a:endParaRPr lang="en-US" dirty="0">
              <a:solidFill>
                <a:prstClr val="black"/>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en-US" dirty="0">
              <a:solidFill>
                <a:prstClr val="black"/>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8ED21966-C764-4C40-97C3-3CEDFB59A7F5}" type="slidenum">
              <a:rPr lang="en-US" smtClean="0">
                <a:solidFill>
                  <a:prstClr val="black"/>
                </a:solidFill>
              </a:rPr>
              <a:pPr/>
              <a:t>‹#›</a:t>
            </a:fld>
            <a:endParaRPr lang="en-US" dirty="0">
              <a:solidFill>
                <a:prstClr val="black"/>
              </a:solidFill>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a:r>
              <a:rPr lang="en-US" sz="500" kern="1200" dirty="0">
                <a:solidFill>
                  <a:schemeClr val="tx1"/>
                </a:solidFill>
                <a:effectLst/>
                <a:latin typeface="Calibri" panose="020F0502020204030204" pitchFamily="34" charset="0"/>
                <a:ea typeface="+mn-ea"/>
                <a:cs typeface="Arial" charset="0"/>
              </a:rPr>
              <a:t>This document is for general informational purposes only.  </a:t>
            </a:r>
          </a:p>
          <a:p>
            <a:pPr algn="ctr"/>
            <a:r>
              <a:rPr lang="en-US" sz="500" kern="1200" dirty="0">
                <a:solidFill>
                  <a:schemeClr val="tx1"/>
                </a:solidFill>
                <a:effectLst/>
                <a:latin typeface="Calibri" panose="020F0502020204030204" pitchFamily="34" charset="0"/>
                <a:ea typeface="+mn-ea"/>
                <a:cs typeface="Arial" charset="0"/>
              </a:rPr>
              <a:t>It does not represent legal advice nor relied upon as supporting documentation or advice with CMS or other regulatory entities.</a:t>
            </a:r>
          </a:p>
          <a:p>
            <a:pPr algn="ctr"/>
            <a:r>
              <a:rPr lang="en-US" sz="500" kern="1200" dirty="0">
                <a:solidFill>
                  <a:schemeClr val="tx1"/>
                </a:solidFill>
                <a:effectLst/>
                <a:latin typeface="Calibri" panose="020F0502020204030204" pitchFamily="34" charset="0"/>
                <a:ea typeface="+mn-ea"/>
                <a:cs typeface="Arial" charset="0"/>
              </a:rPr>
              <a:t>© Pathway Health Services, Inc. – All Rights Reserved – Copy with Permission Only – The </a:t>
            </a:r>
            <a:r>
              <a:rPr lang="en-US" sz="500" kern="1200" dirty="0" err="1">
                <a:solidFill>
                  <a:schemeClr val="tx1"/>
                </a:solidFill>
                <a:effectLst/>
                <a:latin typeface="Calibri" panose="020F0502020204030204" pitchFamily="34" charset="0"/>
                <a:ea typeface="+mn-ea"/>
                <a:cs typeface="Arial" charset="0"/>
              </a:rPr>
              <a:t>RoP</a:t>
            </a:r>
            <a:r>
              <a:rPr lang="en-US" sz="500" kern="1200" baseline="0" dirty="0">
                <a:solidFill>
                  <a:schemeClr val="tx1"/>
                </a:solidFill>
                <a:effectLst/>
                <a:latin typeface="Calibri" panose="020F0502020204030204" pitchFamily="34" charset="0"/>
                <a:ea typeface="+mn-ea"/>
                <a:cs typeface="Arial" charset="0"/>
              </a:rPr>
              <a:t> Facility Assessment Toolkit </a:t>
            </a:r>
            <a:r>
              <a:rPr lang="en-US" sz="500" kern="1200" dirty="0">
                <a:solidFill>
                  <a:schemeClr val="tx1"/>
                </a:solidFill>
                <a:effectLst/>
                <a:latin typeface="Calibri" panose="020F0502020204030204" pitchFamily="34" charset="0"/>
                <a:ea typeface="+mn-ea"/>
                <a:cs typeface="Arial" charset="0"/>
              </a:rPr>
              <a:t>2017</a:t>
            </a:r>
          </a:p>
        </p:txBody>
      </p:sp>
    </p:spTree>
    <p:extLst>
      <p:ext uri="{BB962C8B-B14F-4D97-AF65-F5344CB8AC3E}">
        <p14:creationId xmlns:p14="http://schemas.microsoft.com/office/powerpoint/2010/main" val="1303961687"/>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www.cms.gov/Medicare/Provider-Enrollment-and-Certification/GuidanceforLawsAndRegulations/Downloads/Advance-Appendix-PP-Including-Phase-2-.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685800" y="1219200"/>
            <a:ext cx="7772400" cy="1752600"/>
          </a:xfrm>
        </p:spPr>
        <p:txBody>
          <a:bodyPr>
            <a:normAutofit/>
          </a:bodyPr>
          <a:lstStyle/>
          <a:p>
            <a:r>
              <a:rPr lang="en-US" b="1" dirty="0">
                <a:solidFill>
                  <a:schemeClr val="bg1"/>
                </a:solidFill>
              </a:rPr>
              <a:t>Facility Wide </a:t>
            </a:r>
            <a:br>
              <a:rPr lang="en-US" b="1" dirty="0">
                <a:solidFill>
                  <a:schemeClr val="bg1"/>
                </a:solidFill>
              </a:rPr>
            </a:br>
            <a:r>
              <a:rPr lang="en-US" b="1" dirty="0">
                <a:solidFill>
                  <a:schemeClr val="bg1"/>
                </a:solidFill>
              </a:rPr>
              <a:t>Resource Assessment</a:t>
            </a:r>
          </a:p>
        </p:txBody>
      </p:sp>
    </p:spTree>
    <p:extLst>
      <p:ext uri="{BB962C8B-B14F-4D97-AF65-F5344CB8AC3E}">
        <p14:creationId xmlns:p14="http://schemas.microsoft.com/office/powerpoint/2010/main" val="3509872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Regulatory Guidance</a:t>
            </a:r>
          </a:p>
        </p:txBody>
      </p:sp>
      <p:sp>
        <p:nvSpPr>
          <p:cNvPr id="3" name="Content Placeholder 2"/>
          <p:cNvSpPr>
            <a:spLocks noGrp="1"/>
          </p:cNvSpPr>
          <p:nvPr>
            <p:ph idx="1"/>
          </p:nvPr>
        </p:nvSpPr>
        <p:spPr/>
        <p:txBody>
          <a:bodyPr/>
          <a:lstStyle/>
          <a:p>
            <a:pPr marL="274320" lvl="1" indent="-274320">
              <a:spcBef>
                <a:spcPts val="600"/>
              </a:spcBef>
              <a:buFont typeface="Arial" panose="020B0604020202020204" pitchFamily="34" charset="0"/>
              <a:buChar char="•"/>
            </a:pPr>
            <a:r>
              <a:rPr lang="en-US" sz="2300" dirty="0"/>
              <a:t>Will enable each nursing home to thoroughly assess the needs of its resident population and the required resources to provide care and services</a:t>
            </a:r>
          </a:p>
          <a:p>
            <a:pPr marL="274320" lvl="1" indent="-274320">
              <a:spcBef>
                <a:spcPts val="600"/>
              </a:spcBef>
              <a:buFont typeface="Arial" panose="020B0604020202020204" pitchFamily="34" charset="0"/>
              <a:buChar char="•"/>
            </a:pPr>
            <a:r>
              <a:rPr lang="en-US" sz="2300" dirty="0"/>
              <a:t>A record for staff and management to understand the rationale for decisions made regarding staffing and other resources</a:t>
            </a:r>
          </a:p>
          <a:p>
            <a:pPr marL="274320" lvl="1" indent="-274320">
              <a:spcBef>
                <a:spcPts val="600"/>
              </a:spcBef>
              <a:buFont typeface="Arial" panose="020B0604020202020204" pitchFamily="34" charset="0"/>
              <a:buChar char="•"/>
            </a:pPr>
            <a:r>
              <a:rPr lang="en-US" sz="2300" dirty="0"/>
              <a:t>May include the operating budget necessary to carry out facility functions</a:t>
            </a:r>
          </a:p>
          <a:p>
            <a:pPr marL="0" indent="0">
              <a:buNone/>
            </a:pPr>
            <a:endParaRPr lang="en-US" dirty="0"/>
          </a:p>
        </p:txBody>
      </p:sp>
    </p:spTree>
    <p:extLst>
      <p:ext uri="{BB962C8B-B14F-4D97-AF65-F5344CB8AC3E}">
        <p14:creationId xmlns:p14="http://schemas.microsoft.com/office/powerpoint/2010/main" val="414669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Recommended Participants</a:t>
            </a:r>
          </a:p>
        </p:txBody>
      </p:sp>
      <p:sp>
        <p:nvSpPr>
          <p:cNvPr id="5" name="Content Placeholder 4"/>
          <p:cNvSpPr>
            <a:spLocks noGrp="1"/>
          </p:cNvSpPr>
          <p:nvPr>
            <p:ph idx="1"/>
          </p:nvPr>
        </p:nvSpPr>
        <p:spPr/>
        <p:txBody>
          <a:bodyPr>
            <a:normAutofit/>
          </a:bodyPr>
          <a:lstStyle/>
          <a:p>
            <a:r>
              <a:rPr lang="en-US" sz="2500" dirty="0"/>
              <a:t>Participants should include at a minimum:</a:t>
            </a:r>
          </a:p>
          <a:p>
            <a:pPr lvl="1">
              <a:buFont typeface="Courier New" panose="02070309020205020404" pitchFamily="49" charset="0"/>
              <a:buChar char="o"/>
            </a:pPr>
            <a:r>
              <a:rPr lang="en-US" sz="1800" dirty="0"/>
              <a:t>Administrator</a:t>
            </a:r>
          </a:p>
          <a:p>
            <a:pPr lvl="1">
              <a:buFont typeface="Courier New" panose="02070309020205020404" pitchFamily="49" charset="0"/>
              <a:buChar char="o"/>
            </a:pPr>
            <a:r>
              <a:rPr lang="en-US" sz="1800" dirty="0"/>
              <a:t>Member of governing body</a:t>
            </a:r>
          </a:p>
          <a:p>
            <a:pPr lvl="1">
              <a:buFont typeface="Courier New" panose="02070309020205020404" pitchFamily="49" charset="0"/>
              <a:buChar char="o"/>
            </a:pPr>
            <a:r>
              <a:rPr lang="en-US" sz="1800" dirty="0"/>
              <a:t>Medical Director</a:t>
            </a:r>
          </a:p>
          <a:p>
            <a:pPr lvl="1">
              <a:buFont typeface="Courier New" panose="02070309020205020404" pitchFamily="49" charset="0"/>
              <a:buChar char="o"/>
            </a:pPr>
            <a:r>
              <a:rPr lang="en-US" sz="1800" dirty="0"/>
              <a:t>Director of Nursing</a:t>
            </a:r>
            <a:endParaRPr lang="en-US" sz="2000" dirty="0"/>
          </a:p>
          <a:p>
            <a:pPr marL="274320" lvl="1" indent="-274320">
              <a:spcBef>
                <a:spcPts val="600"/>
              </a:spcBef>
              <a:buFont typeface="Arial" panose="020B0604020202020204" pitchFamily="34" charset="0"/>
              <a:buChar char="•"/>
            </a:pPr>
            <a:r>
              <a:rPr lang="en-US" sz="2300" dirty="0"/>
              <a:t>Others who should be involved as needed</a:t>
            </a:r>
          </a:p>
          <a:p>
            <a:pPr marL="548640" lvl="2" indent="-274320">
              <a:spcBef>
                <a:spcPts val="600"/>
              </a:spcBef>
              <a:buFont typeface="Courier New" panose="02070309020205020404" pitchFamily="49" charset="0"/>
              <a:buChar char="o"/>
            </a:pPr>
            <a:r>
              <a:rPr lang="en-US" sz="1700" dirty="0"/>
              <a:t>Environmental Services / Plant Operations</a:t>
            </a:r>
          </a:p>
          <a:p>
            <a:pPr marL="548640" lvl="2" indent="-274320">
              <a:spcBef>
                <a:spcPts val="600"/>
              </a:spcBef>
              <a:buFont typeface="Courier New" panose="02070309020205020404" pitchFamily="49" charset="0"/>
              <a:buChar char="o"/>
            </a:pPr>
            <a:r>
              <a:rPr lang="en-US" sz="1700" dirty="0"/>
              <a:t>Dietary Manager</a:t>
            </a:r>
          </a:p>
          <a:p>
            <a:pPr marL="548640" lvl="2" indent="-274320">
              <a:spcBef>
                <a:spcPts val="600"/>
              </a:spcBef>
              <a:buFont typeface="Courier New" panose="02070309020205020404" pitchFamily="49" charset="0"/>
              <a:buChar char="o"/>
            </a:pPr>
            <a:r>
              <a:rPr lang="en-US" sz="1700" dirty="0"/>
              <a:t>Director of Therapy Services</a:t>
            </a:r>
          </a:p>
          <a:p>
            <a:pPr marL="548640" lvl="2" indent="-274320">
              <a:spcBef>
                <a:spcPts val="600"/>
              </a:spcBef>
              <a:buFont typeface="Courier New" panose="02070309020205020404" pitchFamily="49" charset="0"/>
              <a:buChar char="o"/>
            </a:pPr>
            <a:r>
              <a:rPr lang="en-US" sz="1700" dirty="0"/>
              <a:t>Direct Care Staff</a:t>
            </a:r>
          </a:p>
          <a:p>
            <a:pPr marL="274320" lvl="2" indent="0">
              <a:spcBef>
                <a:spcPts val="600"/>
              </a:spcBef>
              <a:buNone/>
            </a:pPr>
            <a:endParaRPr lang="en-US" sz="1700" dirty="0"/>
          </a:p>
          <a:p>
            <a:pPr marL="274320" lvl="1" indent="-274320">
              <a:spcBef>
                <a:spcPts val="600"/>
              </a:spcBef>
              <a:buFont typeface="Arial" panose="020B0604020202020204" pitchFamily="34" charset="0"/>
              <a:buChar char="•"/>
            </a:pPr>
            <a:r>
              <a:rPr lang="en-US" sz="1800" dirty="0"/>
              <a:t>Providers are strongly encouraged to seek input from residents and representatives (could include resident or family council)</a:t>
            </a:r>
          </a:p>
          <a:p>
            <a:pPr lvl="2">
              <a:buFont typeface="Courier New" panose="02070309020205020404" pitchFamily="49" charset="0"/>
              <a:buChar char="o"/>
            </a:pPr>
            <a:endParaRPr lang="en-US" sz="1700" dirty="0"/>
          </a:p>
        </p:txBody>
      </p:sp>
      <p:pic>
        <p:nvPicPr>
          <p:cNvPr id="6" name="Picture 2" descr="Image result for participants"/>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629400" y="2362200"/>
            <a:ext cx="1916716" cy="1913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1806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Individualized Approach</a:t>
            </a:r>
          </a:p>
        </p:txBody>
      </p:sp>
      <p:sp>
        <p:nvSpPr>
          <p:cNvPr id="3" name="Content Placeholder 2"/>
          <p:cNvSpPr>
            <a:spLocks noGrp="1"/>
          </p:cNvSpPr>
          <p:nvPr>
            <p:ph idx="1"/>
          </p:nvPr>
        </p:nvSpPr>
        <p:spPr/>
        <p:txBody>
          <a:bodyPr>
            <a:normAutofit/>
          </a:bodyPr>
          <a:lstStyle/>
          <a:p>
            <a:pPr marL="274320" indent="-274320">
              <a:spcBef>
                <a:spcPts val="600"/>
              </a:spcBef>
            </a:pPr>
            <a:r>
              <a:rPr lang="en-US" sz="2400" dirty="0"/>
              <a:t>Foundation to determine staffing levels and competencies</a:t>
            </a:r>
          </a:p>
          <a:p>
            <a:pPr marL="274320" indent="-274320">
              <a:spcBef>
                <a:spcPts val="600"/>
              </a:spcBef>
            </a:pPr>
            <a:r>
              <a:rPr lang="en-US" sz="2400" dirty="0"/>
              <a:t>Evaluation of overall number of facility staff needed to ensure sufficient numbers of qualified staff are available to meet resident needs</a:t>
            </a:r>
          </a:p>
          <a:p>
            <a:pPr marL="274320" indent="-274320">
              <a:spcBef>
                <a:spcPts val="600"/>
              </a:spcBef>
            </a:pPr>
            <a:r>
              <a:rPr lang="en-US" sz="2400" dirty="0"/>
              <a:t>Competency based approach to determine knowledge and skills required among staff to ensure residents are able    to maintain or attain the highest practicable physical, functional, mental, and psychosocial well-being</a:t>
            </a:r>
          </a:p>
          <a:p>
            <a:endParaRPr lang="en-US" dirty="0"/>
          </a:p>
        </p:txBody>
      </p:sp>
    </p:spTree>
    <p:extLst>
      <p:ext uri="{BB962C8B-B14F-4D97-AF65-F5344CB8AC3E}">
        <p14:creationId xmlns:p14="http://schemas.microsoft.com/office/powerpoint/2010/main" val="335204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Individualized Approach</a:t>
            </a:r>
          </a:p>
        </p:txBody>
      </p:sp>
      <p:sp>
        <p:nvSpPr>
          <p:cNvPr id="3" name="Content Placeholder 2"/>
          <p:cNvSpPr>
            <a:spLocks noGrp="1"/>
          </p:cNvSpPr>
          <p:nvPr>
            <p:ph idx="1"/>
          </p:nvPr>
        </p:nvSpPr>
        <p:spPr/>
        <p:txBody>
          <a:bodyPr/>
          <a:lstStyle/>
          <a:p>
            <a:r>
              <a:rPr lang="en-US" sz="2800" dirty="0"/>
              <a:t>Meet current professional standards of practice</a:t>
            </a:r>
          </a:p>
          <a:p>
            <a:r>
              <a:rPr lang="en-US" sz="2800" dirty="0"/>
              <a:t>Ethnic, cultural, or religious factors</a:t>
            </a:r>
          </a:p>
          <a:p>
            <a:r>
              <a:rPr lang="en-US" sz="2800" dirty="0"/>
              <a:t>Review of individual staff assignments and systems for coordination and continuity of care </a:t>
            </a:r>
          </a:p>
          <a:p>
            <a:pPr marL="0" indent="0">
              <a:buNone/>
            </a:pPr>
            <a:endParaRPr lang="en-US" dirty="0"/>
          </a:p>
        </p:txBody>
      </p:sp>
      <p:pic>
        <p:nvPicPr>
          <p:cNvPr id="4" name="Picture 2" descr="Image result for individu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84397" y="3863181"/>
            <a:ext cx="3175206" cy="2377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98016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Updates to the FWRA</a:t>
            </a:r>
          </a:p>
        </p:txBody>
      </p:sp>
      <p:sp>
        <p:nvSpPr>
          <p:cNvPr id="3" name="Content Placeholder 2"/>
          <p:cNvSpPr>
            <a:spLocks noGrp="1"/>
          </p:cNvSpPr>
          <p:nvPr>
            <p:ph idx="1"/>
          </p:nvPr>
        </p:nvSpPr>
        <p:spPr/>
        <p:txBody>
          <a:bodyPr/>
          <a:lstStyle/>
          <a:p>
            <a:r>
              <a:rPr lang="en-US" sz="2300" dirty="0"/>
              <a:t>If a change in service provision occurs</a:t>
            </a:r>
          </a:p>
          <a:p>
            <a:pPr lvl="1"/>
            <a:r>
              <a:rPr lang="en-US" sz="2000" dirty="0"/>
              <a:t>Example: A facility begins to admit residents who have new tracheostomy or ventilator</a:t>
            </a:r>
          </a:p>
          <a:p>
            <a:r>
              <a:rPr lang="en-US" sz="2300" dirty="0"/>
              <a:t>Evaluate the training program to ensure staff have the required skills and competencies to care for these residents</a:t>
            </a:r>
          </a:p>
          <a:p>
            <a:r>
              <a:rPr lang="en-US" sz="2300" dirty="0"/>
              <a:t>Review policies and procedures that may be required in the provision of this care</a:t>
            </a:r>
          </a:p>
          <a:p>
            <a:r>
              <a:rPr lang="en-US" sz="2400" dirty="0"/>
              <a:t>A minimum of annually</a:t>
            </a:r>
            <a:endParaRPr lang="en-US" dirty="0"/>
          </a:p>
        </p:txBody>
      </p:sp>
    </p:spTree>
    <p:extLst>
      <p:ext uri="{BB962C8B-B14F-4D97-AF65-F5344CB8AC3E}">
        <p14:creationId xmlns:p14="http://schemas.microsoft.com/office/powerpoint/2010/main" val="1885852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FWRA Policy</a:t>
            </a:r>
          </a:p>
        </p:txBody>
      </p:sp>
      <p:sp>
        <p:nvSpPr>
          <p:cNvPr id="3" name="Content Placeholder 2"/>
          <p:cNvSpPr>
            <a:spLocks noGrp="1"/>
          </p:cNvSpPr>
          <p:nvPr>
            <p:ph idx="1"/>
          </p:nvPr>
        </p:nvSpPr>
        <p:spPr/>
        <p:txBody>
          <a:bodyPr/>
          <a:lstStyle/>
          <a:p>
            <a:r>
              <a:rPr lang="en-US" dirty="0"/>
              <a:t>The facility will conduct a facility wide resource assessment will be completed and updated at least annually and with any major modification to facility resident population, staff or other resources, program additions or changes, or major physical plant changes</a:t>
            </a:r>
          </a:p>
        </p:txBody>
      </p:sp>
    </p:spTree>
    <p:extLst>
      <p:ext uri="{BB962C8B-B14F-4D97-AF65-F5344CB8AC3E}">
        <p14:creationId xmlns:p14="http://schemas.microsoft.com/office/powerpoint/2010/main" val="6265901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FWRA Procedure</a:t>
            </a:r>
          </a:p>
        </p:txBody>
      </p:sp>
      <p:sp>
        <p:nvSpPr>
          <p:cNvPr id="3" name="Content Placeholder 2"/>
          <p:cNvSpPr>
            <a:spLocks noGrp="1"/>
          </p:cNvSpPr>
          <p:nvPr>
            <p:ph idx="1"/>
          </p:nvPr>
        </p:nvSpPr>
        <p:spPr/>
        <p:txBody>
          <a:bodyPr/>
          <a:lstStyle/>
          <a:p>
            <a:r>
              <a:rPr lang="en-US" sz="2400" dirty="0"/>
              <a:t>The facility designated participants will participate in evaluating the following to ensure adequate resources are in place for both day to day operations and in emergencies:</a:t>
            </a:r>
          </a:p>
          <a:p>
            <a:pPr lvl="1"/>
            <a:r>
              <a:rPr lang="en-US" sz="2400" dirty="0"/>
              <a:t>Facility/community demographics</a:t>
            </a:r>
          </a:p>
          <a:p>
            <a:pPr lvl="1"/>
            <a:r>
              <a:rPr lang="en-US" sz="2400" dirty="0"/>
              <a:t>Types of diagnoses &amp; conditions</a:t>
            </a:r>
          </a:p>
          <a:p>
            <a:pPr lvl="1"/>
            <a:r>
              <a:rPr lang="en-US" sz="2400" dirty="0"/>
              <a:t>Types of care provided</a:t>
            </a:r>
          </a:p>
          <a:p>
            <a:pPr lvl="1"/>
            <a:r>
              <a:rPr lang="en-US" sz="2400" dirty="0"/>
              <a:t>Facility personnel</a:t>
            </a:r>
          </a:p>
          <a:p>
            <a:pPr lvl="1"/>
            <a:r>
              <a:rPr lang="en-US" sz="2400" dirty="0"/>
              <a:t>Facility training program</a:t>
            </a:r>
          </a:p>
          <a:p>
            <a:pPr lvl="1"/>
            <a:endParaRPr lang="en-US" dirty="0"/>
          </a:p>
          <a:p>
            <a:pPr lvl="1"/>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248400" y="3886200"/>
            <a:ext cx="1676400" cy="1397000"/>
          </a:xfrm>
          <a:prstGeom prst="rect">
            <a:avLst/>
          </a:prstGeom>
        </p:spPr>
      </p:pic>
    </p:spTree>
    <p:extLst>
      <p:ext uri="{BB962C8B-B14F-4D97-AF65-F5344CB8AC3E}">
        <p14:creationId xmlns:p14="http://schemas.microsoft.com/office/powerpoint/2010/main" val="3473599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FWRA Procedure</a:t>
            </a:r>
          </a:p>
        </p:txBody>
      </p:sp>
      <p:sp>
        <p:nvSpPr>
          <p:cNvPr id="3" name="Content Placeholder 2"/>
          <p:cNvSpPr>
            <a:spLocks noGrp="1"/>
          </p:cNvSpPr>
          <p:nvPr>
            <p:ph idx="1"/>
          </p:nvPr>
        </p:nvSpPr>
        <p:spPr/>
        <p:txBody>
          <a:bodyPr/>
          <a:lstStyle/>
          <a:p>
            <a:r>
              <a:rPr lang="en-US" sz="2800" dirty="0"/>
              <a:t>Evaluating the following (cont.)</a:t>
            </a:r>
          </a:p>
          <a:p>
            <a:pPr lvl="1"/>
            <a:r>
              <a:rPr lang="en-US" sz="2400" dirty="0"/>
              <a:t>Hazard vulnerability risk and emergency plan</a:t>
            </a:r>
          </a:p>
          <a:p>
            <a:pPr lvl="1"/>
            <a:r>
              <a:rPr lang="en-US" sz="2400" dirty="0"/>
              <a:t>Physical plant/environment</a:t>
            </a:r>
          </a:p>
          <a:p>
            <a:pPr lvl="1"/>
            <a:r>
              <a:rPr lang="en-US" sz="2400" dirty="0"/>
              <a:t>Nursing services</a:t>
            </a:r>
          </a:p>
          <a:p>
            <a:pPr lvl="1"/>
            <a:r>
              <a:rPr lang="en-US" sz="2400" dirty="0"/>
              <a:t>Staff competencies</a:t>
            </a:r>
          </a:p>
          <a:p>
            <a:pPr lvl="1"/>
            <a:r>
              <a:rPr lang="en-US" sz="2400" dirty="0"/>
              <a:t>Nutrition services staffing plan</a:t>
            </a:r>
          </a:p>
          <a:p>
            <a:pPr lvl="1"/>
            <a:r>
              <a:rPr lang="en-US" sz="2400" dirty="0"/>
              <a:t>Cultural competencies</a:t>
            </a:r>
          </a:p>
          <a:p>
            <a:pPr lvl="1"/>
            <a:r>
              <a:rPr lang="en-US" sz="2400" dirty="0"/>
              <a:t>Health information technology</a:t>
            </a:r>
          </a:p>
          <a:p>
            <a:pPr lvl="1"/>
            <a:r>
              <a:rPr lang="en-US" sz="2400" dirty="0"/>
              <a:t>Third party agreements</a:t>
            </a:r>
          </a:p>
          <a:p>
            <a:pPr lvl="1"/>
            <a:endParaRPr lang="en-US" dirty="0"/>
          </a:p>
          <a:p>
            <a:pPr lvl="1"/>
            <a:endParaRPr lang="en-US"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172200" y="3581400"/>
            <a:ext cx="2165713" cy="1283111"/>
          </a:xfrm>
          <a:prstGeom prst="rect">
            <a:avLst/>
          </a:prstGeom>
        </p:spPr>
      </p:pic>
    </p:spTree>
    <p:extLst>
      <p:ext uri="{BB962C8B-B14F-4D97-AF65-F5344CB8AC3E}">
        <p14:creationId xmlns:p14="http://schemas.microsoft.com/office/powerpoint/2010/main" val="31999267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FWRA Template</a:t>
            </a:r>
          </a:p>
        </p:txBody>
      </p:sp>
      <p:pic>
        <p:nvPicPr>
          <p:cNvPr id="4" name="Content Placeholder 3"/>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1143000" y="1087364"/>
            <a:ext cx="6934199" cy="5038800"/>
          </a:xfrm>
          <a:prstGeom prst="rect">
            <a:avLst/>
          </a:prstGeom>
        </p:spPr>
      </p:pic>
    </p:spTree>
    <p:extLst>
      <p:ext uri="{BB962C8B-B14F-4D97-AF65-F5344CB8AC3E}">
        <p14:creationId xmlns:p14="http://schemas.microsoft.com/office/powerpoint/2010/main" val="28031183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Conduct the Assessment</a:t>
            </a:r>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US" dirty="0"/>
              <a:t>Assign a FWRA Leader to lead process</a:t>
            </a:r>
          </a:p>
          <a:p>
            <a:pPr marL="514350" indent="-514350">
              <a:buFont typeface="+mj-lt"/>
              <a:buAutoNum type="arabicPeriod"/>
            </a:pPr>
            <a:r>
              <a:rPr lang="en-US" dirty="0"/>
              <a:t>FWRA Leader:</a:t>
            </a:r>
          </a:p>
          <a:p>
            <a:pPr marL="914400" lvl="1" indent="-514350">
              <a:buFont typeface="+mj-lt"/>
              <a:buAutoNum type="alphaLcParenR"/>
            </a:pPr>
            <a:r>
              <a:rPr lang="en-US" dirty="0"/>
              <a:t>Reviews regulation and interpretive guidance</a:t>
            </a:r>
          </a:p>
          <a:p>
            <a:pPr marL="914400" lvl="1" indent="-514350">
              <a:buFont typeface="+mj-lt"/>
              <a:buAutoNum type="alphaLcParenR"/>
            </a:pPr>
            <a:r>
              <a:rPr lang="en-US" dirty="0"/>
              <a:t>Review optional tool from CMS</a:t>
            </a:r>
          </a:p>
          <a:p>
            <a:pPr marL="514350" indent="-514350">
              <a:buFont typeface="+mj-lt"/>
              <a:buAutoNum type="arabicPeriod"/>
            </a:pPr>
            <a:r>
              <a:rPr lang="en-US" dirty="0"/>
              <a:t>Identifies and invites team members</a:t>
            </a:r>
          </a:p>
          <a:p>
            <a:pPr marL="914400" lvl="1" indent="-514350">
              <a:buFont typeface="+mj-lt"/>
              <a:buAutoNum type="alphaLcParenR"/>
            </a:pPr>
            <a:r>
              <a:rPr lang="en-US" dirty="0"/>
              <a:t>Consider and plan how to get input from residents, families, and CNAs</a:t>
            </a:r>
          </a:p>
          <a:p>
            <a:pPr marL="914400" lvl="1" indent="-514350">
              <a:buFont typeface="+mj-lt"/>
              <a:buAutoNum type="alphaLcParenR"/>
            </a:pPr>
            <a:r>
              <a:rPr lang="en-US" dirty="0"/>
              <a:t>Consider and plan how to engage the medical director and other practitioners in the process</a:t>
            </a:r>
          </a:p>
          <a:p>
            <a:pPr marL="914400" lvl="1" indent="-514350">
              <a:buFont typeface="+mj-lt"/>
              <a:buAutoNum type="alphaLcParenR"/>
            </a:pPr>
            <a:endParaRPr lang="en-US" dirty="0"/>
          </a:p>
          <a:p>
            <a:pPr marL="914400" lvl="1" indent="-514350">
              <a:buFont typeface="+mj-lt"/>
              <a:buAutoNum type="alphaLcParenR"/>
            </a:pPr>
            <a:endParaRPr lang="en-US" dirty="0"/>
          </a:p>
          <a:p>
            <a:pPr marL="400050" lvl="1" indent="0">
              <a:buNone/>
            </a:pPr>
            <a:endParaRPr lang="en-US" dirty="0"/>
          </a:p>
          <a:p>
            <a:pPr marL="914400" lvl="1" indent="-514350">
              <a:buFont typeface="+mj-lt"/>
              <a:buAutoNum type="alphaLcParenR"/>
            </a:pPr>
            <a:endParaRPr lang="en-US" dirty="0"/>
          </a:p>
        </p:txBody>
      </p:sp>
    </p:spTree>
    <p:extLst>
      <p:ext uri="{BB962C8B-B14F-4D97-AF65-F5344CB8AC3E}">
        <p14:creationId xmlns:p14="http://schemas.microsoft.com/office/powerpoint/2010/main" val="1813432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normAutofit/>
          </a:bodyPr>
          <a:lstStyle/>
          <a:p>
            <a:r>
              <a:rPr lang="en-US" sz="2800" dirty="0"/>
              <a:t>Understand the intent of the regulation for facility wide resource assessment</a:t>
            </a:r>
          </a:p>
          <a:p>
            <a:r>
              <a:rPr lang="en-US" sz="2800" dirty="0"/>
              <a:t>Learn the elements of a compliant facility wide resource assessment</a:t>
            </a:r>
          </a:p>
          <a:p>
            <a:r>
              <a:rPr lang="en-US" sz="2800" dirty="0"/>
              <a:t>Describe the method to complete a hazard vulnerability assessment</a:t>
            </a:r>
          </a:p>
          <a:p>
            <a:r>
              <a:rPr lang="en-US" sz="2800" dirty="0"/>
              <a:t>Participate in the development of our facility specific resource assessment materials and plans</a:t>
            </a:r>
          </a:p>
        </p:txBody>
      </p:sp>
    </p:spTree>
    <p:extLst>
      <p:ext uri="{BB962C8B-B14F-4D97-AF65-F5344CB8AC3E}">
        <p14:creationId xmlns:p14="http://schemas.microsoft.com/office/powerpoint/2010/main" val="26016871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Conduct the Assessment</a:t>
            </a:r>
          </a:p>
        </p:txBody>
      </p:sp>
      <p:sp>
        <p:nvSpPr>
          <p:cNvPr id="3" name="Content Placeholder 2"/>
          <p:cNvSpPr>
            <a:spLocks noGrp="1"/>
          </p:cNvSpPr>
          <p:nvPr>
            <p:ph idx="1"/>
          </p:nvPr>
        </p:nvSpPr>
        <p:spPr/>
        <p:txBody>
          <a:bodyPr/>
          <a:lstStyle/>
          <a:p>
            <a:pPr marL="514350" indent="-514350">
              <a:buFont typeface="+mj-lt"/>
              <a:buAutoNum type="arabicPeriod" startAt="4"/>
            </a:pPr>
            <a:r>
              <a:rPr lang="en-US" dirty="0"/>
              <a:t>FWRA Leader convenes a team</a:t>
            </a:r>
          </a:p>
          <a:p>
            <a:pPr marL="914400" lvl="1" indent="-514350">
              <a:buFont typeface="+mj-lt"/>
              <a:buAutoNum type="alphaLcParenR"/>
            </a:pPr>
            <a:r>
              <a:rPr lang="en-US" dirty="0"/>
              <a:t>Review and discuss requirements</a:t>
            </a:r>
          </a:p>
          <a:p>
            <a:pPr marL="914400" lvl="1" indent="-514350">
              <a:buFont typeface="+mj-lt"/>
              <a:buAutoNum type="alphaLcParenR"/>
            </a:pPr>
            <a:r>
              <a:rPr lang="en-US" dirty="0"/>
              <a:t>Review process, discuss, and clarify steps needed</a:t>
            </a:r>
          </a:p>
          <a:p>
            <a:pPr marL="914400" lvl="1" indent="-514350">
              <a:buFont typeface="+mj-lt"/>
              <a:buAutoNum type="alphaLcParenR"/>
            </a:pPr>
            <a:r>
              <a:rPr lang="en-US" dirty="0"/>
              <a:t>Establish timeline for process</a:t>
            </a:r>
          </a:p>
          <a:p>
            <a:pPr marL="1314450" lvl="2" indent="-514350">
              <a:buFont typeface="+mj-lt"/>
              <a:buAutoNum type="alphaLcParenR"/>
            </a:pPr>
            <a:r>
              <a:rPr lang="en-US" dirty="0"/>
              <a:t>Consider budgeting process with timeline</a:t>
            </a:r>
          </a:p>
          <a:p>
            <a:pPr marL="914400" lvl="1" indent="-514350">
              <a:buFont typeface="+mj-lt"/>
              <a:buAutoNum type="alphaLcParenR"/>
            </a:pPr>
            <a:r>
              <a:rPr lang="en-US" dirty="0"/>
              <a:t>Decide how assessment will be completed</a:t>
            </a:r>
          </a:p>
          <a:p>
            <a:pPr marL="1314450" lvl="2" indent="-514350">
              <a:buFont typeface="+mj-lt"/>
              <a:buAutoNum type="alphaLcParenR"/>
            </a:pPr>
            <a:r>
              <a:rPr lang="en-US" dirty="0"/>
              <a:t>One person takes the lead on draft</a:t>
            </a:r>
          </a:p>
          <a:p>
            <a:pPr marL="1314450" lvl="2" indent="-514350">
              <a:buFont typeface="+mj-lt"/>
              <a:buAutoNum type="alphaLcParenR"/>
            </a:pPr>
            <a:r>
              <a:rPr lang="en-US" dirty="0"/>
              <a:t>Assign different people to complete different sections</a:t>
            </a:r>
          </a:p>
          <a:p>
            <a:pPr marL="914400" lvl="1" indent="-514350">
              <a:buFont typeface="+mj-lt"/>
              <a:buAutoNum type="alphaLcParenR"/>
            </a:pPr>
            <a:endParaRPr lang="en-US" dirty="0"/>
          </a:p>
        </p:txBody>
      </p:sp>
      <p:pic>
        <p:nvPicPr>
          <p:cNvPr id="4" name="Picture 2" descr="Image result for traini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05600" y="1295400"/>
            <a:ext cx="2325189" cy="12448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23398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Complete the Assessment</a:t>
            </a:r>
          </a:p>
        </p:txBody>
      </p:sp>
      <p:sp>
        <p:nvSpPr>
          <p:cNvPr id="3" name="Content Placeholder 2"/>
          <p:cNvSpPr>
            <a:spLocks noGrp="1"/>
          </p:cNvSpPr>
          <p:nvPr>
            <p:ph idx="1"/>
          </p:nvPr>
        </p:nvSpPr>
        <p:spPr/>
        <p:txBody>
          <a:bodyPr/>
          <a:lstStyle/>
          <a:p>
            <a:pPr marL="514350" indent="-514350">
              <a:buFont typeface="+mj-lt"/>
              <a:buAutoNum type="arabicPeriod" startAt="5"/>
            </a:pPr>
            <a:r>
              <a:rPr lang="en-US" dirty="0"/>
              <a:t>FWRA Leader and others evaluate and discuss different sections</a:t>
            </a:r>
          </a:p>
          <a:p>
            <a:pPr marL="514350" indent="-514350">
              <a:buFont typeface="+mj-lt"/>
              <a:buAutoNum type="arabicPeriod" startAt="5"/>
            </a:pPr>
            <a:r>
              <a:rPr lang="en-US" dirty="0"/>
              <a:t>Check in meeting to discuss questions or barriers</a:t>
            </a:r>
          </a:p>
          <a:p>
            <a:pPr marL="514350" indent="-514350">
              <a:buFont typeface="+mj-lt"/>
              <a:buAutoNum type="arabicPeriod" startAt="5"/>
            </a:pPr>
            <a:r>
              <a:rPr lang="en-US" dirty="0"/>
              <a:t>Review findings and discuss to make decisions about needed resources, staffing, capabilities, and competencies</a:t>
            </a:r>
          </a:p>
          <a:p>
            <a:pPr marL="514350" indent="-514350">
              <a:buFont typeface="+mj-lt"/>
              <a:buAutoNum type="arabicPeriod" startAt="5"/>
            </a:pPr>
            <a:r>
              <a:rPr lang="en-US" dirty="0"/>
              <a:t>Address day to day and emergencies</a:t>
            </a:r>
          </a:p>
        </p:txBody>
      </p:sp>
    </p:spTree>
    <p:extLst>
      <p:ext uri="{BB962C8B-B14F-4D97-AF65-F5344CB8AC3E}">
        <p14:creationId xmlns:p14="http://schemas.microsoft.com/office/powerpoint/2010/main" val="11570639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Incorporate QAPI</a:t>
            </a:r>
          </a:p>
        </p:txBody>
      </p:sp>
      <p:sp>
        <p:nvSpPr>
          <p:cNvPr id="3" name="Content Placeholder 2"/>
          <p:cNvSpPr>
            <a:spLocks noGrp="1"/>
          </p:cNvSpPr>
          <p:nvPr>
            <p:ph idx="1"/>
          </p:nvPr>
        </p:nvSpPr>
        <p:spPr/>
        <p:txBody>
          <a:bodyPr/>
          <a:lstStyle/>
          <a:p>
            <a:r>
              <a:rPr lang="en-US" dirty="0"/>
              <a:t>What opportunities exist for quality initiatives as a result of what we learned from the FWRA to improve our facility’s services and resources?</a:t>
            </a:r>
          </a:p>
          <a:p>
            <a:r>
              <a:rPr lang="en-US" dirty="0"/>
              <a:t>What findings in the FWRA indicate a need for us to collect and use additional data to inform decision making for future care and improvement?</a:t>
            </a:r>
          </a:p>
        </p:txBody>
      </p:sp>
    </p:spTree>
    <p:extLst>
      <p:ext uri="{BB962C8B-B14F-4D97-AF65-F5344CB8AC3E}">
        <p14:creationId xmlns:p14="http://schemas.microsoft.com/office/powerpoint/2010/main" val="31761471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Incorporate QAPI</a:t>
            </a:r>
          </a:p>
        </p:txBody>
      </p:sp>
      <p:sp>
        <p:nvSpPr>
          <p:cNvPr id="3" name="Content Placeholder 2"/>
          <p:cNvSpPr>
            <a:spLocks noGrp="1"/>
          </p:cNvSpPr>
          <p:nvPr>
            <p:ph idx="1"/>
          </p:nvPr>
        </p:nvSpPr>
        <p:spPr/>
        <p:txBody>
          <a:bodyPr/>
          <a:lstStyle/>
          <a:p>
            <a:r>
              <a:rPr lang="en-US" dirty="0"/>
              <a:t>Are there any OTHER resources that we need to care for residents competently during day to day operations or in emergencies based on the FWRA?</a:t>
            </a:r>
          </a:p>
          <a:p>
            <a:r>
              <a:rPr lang="en-US" dirty="0"/>
              <a:t>Has our budget been evaluated with relation to anticipated needs in the coming year, are adjustments needed in our budget to address gaps in resource needs?</a:t>
            </a:r>
          </a:p>
        </p:txBody>
      </p:sp>
    </p:spTree>
    <p:extLst>
      <p:ext uri="{BB962C8B-B14F-4D97-AF65-F5344CB8AC3E}">
        <p14:creationId xmlns:p14="http://schemas.microsoft.com/office/powerpoint/2010/main" val="26096112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Incorporate Infection Control</a:t>
            </a:r>
          </a:p>
        </p:txBody>
      </p:sp>
      <p:sp>
        <p:nvSpPr>
          <p:cNvPr id="3" name="Content Placeholder 2"/>
          <p:cNvSpPr>
            <a:spLocks noGrp="1"/>
          </p:cNvSpPr>
          <p:nvPr>
            <p:ph idx="1"/>
          </p:nvPr>
        </p:nvSpPr>
        <p:spPr/>
        <p:txBody>
          <a:bodyPr/>
          <a:lstStyle/>
          <a:p>
            <a:r>
              <a:rPr lang="en-US" dirty="0"/>
              <a:t>Address the Infection Control program used in the facility</a:t>
            </a:r>
          </a:p>
          <a:p>
            <a:r>
              <a:rPr lang="en-US" dirty="0"/>
              <a:t>Discuss the Antibiotic Stewardship component of Infection Control</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562600" y="3505200"/>
            <a:ext cx="2252839" cy="2207782"/>
          </a:xfrm>
          <a:prstGeom prst="rect">
            <a:avLst/>
          </a:prstGeom>
        </p:spPr>
      </p:pic>
    </p:spTree>
    <p:extLst>
      <p:ext uri="{BB962C8B-B14F-4D97-AF65-F5344CB8AC3E}">
        <p14:creationId xmlns:p14="http://schemas.microsoft.com/office/powerpoint/2010/main" val="39426935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Surveyor Questions on FWRA</a:t>
            </a:r>
          </a:p>
        </p:txBody>
      </p:sp>
      <p:sp>
        <p:nvSpPr>
          <p:cNvPr id="3" name="Content Placeholder 2"/>
          <p:cNvSpPr>
            <a:spLocks noGrp="1"/>
          </p:cNvSpPr>
          <p:nvPr>
            <p:ph idx="1"/>
          </p:nvPr>
        </p:nvSpPr>
        <p:spPr/>
        <p:txBody>
          <a:bodyPr>
            <a:normAutofit fontScale="92500" lnSpcReduction="10000"/>
          </a:bodyPr>
          <a:lstStyle/>
          <a:p>
            <a:r>
              <a:rPr lang="en-US" dirty="0"/>
              <a:t>How did the facility assess the resident population? </a:t>
            </a:r>
          </a:p>
          <a:p>
            <a:r>
              <a:rPr lang="en-US" dirty="0"/>
              <a:t>How did facility assess acuity?</a:t>
            </a:r>
          </a:p>
          <a:p>
            <a:r>
              <a:rPr lang="en-US" dirty="0"/>
              <a:t>How did facility determine staffing levels?</a:t>
            </a:r>
          </a:p>
          <a:p>
            <a:r>
              <a:rPr lang="en-US" dirty="0"/>
              <a:t>How did facility determine skill and competency requirements?</a:t>
            </a:r>
          </a:p>
          <a:p>
            <a:r>
              <a:rPr lang="en-US" dirty="0"/>
              <a:t>Who was involved in conducting the assessment?</a:t>
            </a:r>
          </a:p>
          <a:p>
            <a:r>
              <a:rPr lang="en-US" dirty="0"/>
              <a:t>How did facility determine equipment, supplies, and physical environment</a:t>
            </a:r>
          </a:p>
        </p:txBody>
      </p:sp>
    </p:spTree>
    <p:extLst>
      <p:ext uri="{BB962C8B-B14F-4D97-AF65-F5344CB8AC3E}">
        <p14:creationId xmlns:p14="http://schemas.microsoft.com/office/powerpoint/2010/main" val="38470851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lstStyle/>
          <a:p>
            <a:r>
              <a:rPr lang="en-US" dirty="0"/>
              <a:t>The FWRA will need to be ready for the survey team by November 28, 2017</a:t>
            </a:r>
          </a:p>
          <a:p>
            <a:r>
              <a:rPr lang="en-US" dirty="0"/>
              <a:t>An investigator may request the FWRA plan so being ready with the assessment on November 28, 2017 is imperative</a:t>
            </a:r>
          </a:p>
          <a:p>
            <a:pPr marL="0" indent="0">
              <a:buNone/>
            </a:pPr>
            <a:endParaRPr lang="en-US"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669097" y="4495800"/>
            <a:ext cx="1805806" cy="1381715"/>
          </a:xfrm>
          <a:prstGeom prst="rect">
            <a:avLst/>
          </a:prstGeom>
        </p:spPr>
      </p:pic>
    </p:spTree>
    <p:extLst>
      <p:ext uri="{BB962C8B-B14F-4D97-AF65-F5344CB8AC3E}">
        <p14:creationId xmlns:p14="http://schemas.microsoft.com/office/powerpoint/2010/main" val="22656023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pic>
        <p:nvPicPr>
          <p:cNvPr id="4" name="Picture 2" descr="C:\Users\smlagrange\Desktop\March 3\New folder (2)\Images fro Shutterstock\question mark icon 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320050" y="1905000"/>
            <a:ext cx="4503900" cy="38002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5662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04800"/>
            <a:ext cx="7886700" cy="4351338"/>
          </a:xfrm>
        </p:spPr>
        <p:txBody>
          <a:bodyPr/>
          <a:lstStyle/>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r>
              <a:rPr lang="en-US" sz="4400" b="1" cap="small" dirty="0">
                <a:ea typeface="Verdana" panose="020B0604030504040204" pitchFamily="34" charset="0"/>
                <a:cs typeface="Verdana" panose="020B0604030504040204" pitchFamily="34" charset="0"/>
              </a:rPr>
              <a:t>Thank you for participating in this education session!</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76600" y="3276600"/>
            <a:ext cx="2514600" cy="2514600"/>
          </a:xfrm>
          <a:prstGeom prst="rect">
            <a:avLst/>
          </a:prstGeom>
        </p:spPr>
      </p:pic>
    </p:spTree>
    <p:extLst>
      <p:ext uri="{BB962C8B-B14F-4D97-AF65-F5344CB8AC3E}">
        <p14:creationId xmlns:p14="http://schemas.microsoft.com/office/powerpoint/2010/main" val="13796159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REFERENCES</a:t>
            </a:r>
          </a:p>
        </p:txBody>
      </p:sp>
      <p:sp>
        <p:nvSpPr>
          <p:cNvPr id="3" name="Content Placeholder 2"/>
          <p:cNvSpPr>
            <a:spLocks noGrp="1"/>
          </p:cNvSpPr>
          <p:nvPr>
            <p:ph idx="1"/>
          </p:nvPr>
        </p:nvSpPr>
        <p:spPr>
          <a:xfrm>
            <a:off x="429491" y="1417638"/>
            <a:ext cx="8534400" cy="4837690"/>
          </a:xfrm>
        </p:spPr>
        <p:txBody>
          <a:bodyPr>
            <a:noAutofit/>
          </a:bodyPr>
          <a:lstStyle/>
          <a:p>
            <a:pPr marL="0" indent="0" fontAlgn="base">
              <a:buNone/>
            </a:pPr>
            <a:r>
              <a:rPr lang="en-US" sz="1600" dirty="0"/>
              <a:t> </a:t>
            </a:r>
          </a:p>
          <a:p>
            <a:pPr marL="0" indent="0" fontAlgn="base">
              <a:buNone/>
            </a:pPr>
            <a:r>
              <a:rPr lang="en-US" sz="2400" dirty="0"/>
              <a:t>CMS:  State Operations Manual Appendix PP – Guidance to Surveyors for Long-Term Care Facilities:</a:t>
            </a:r>
          </a:p>
          <a:p>
            <a:pPr marL="0" indent="0" fontAlgn="base">
              <a:buNone/>
            </a:pPr>
            <a:r>
              <a:rPr lang="en-US" sz="2400" dirty="0"/>
              <a:t> </a:t>
            </a:r>
            <a:r>
              <a:rPr lang="en-US" sz="2400" u="sng" dirty="0">
                <a:hlinkClick r:id="rId2"/>
              </a:rPr>
              <a:t>https://www.cms.gov/Medicare/Provider-Enrollment-and-Certification/GuidanceforLawsAndRegulations/Downloads/Advance-Appendix-PP-Including-Phase-2-.pdf</a:t>
            </a:r>
            <a:r>
              <a:rPr lang="en-US" sz="2400" u="sng" dirty="0"/>
              <a:t> </a:t>
            </a:r>
            <a:r>
              <a:rPr lang="en-US" sz="2400" dirty="0"/>
              <a:t> </a:t>
            </a:r>
          </a:p>
        </p:txBody>
      </p:sp>
    </p:spTree>
    <p:extLst>
      <p:ext uri="{BB962C8B-B14F-4D97-AF65-F5344CB8AC3E}">
        <p14:creationId xmlns:p14="http://schemas.microsoft.com/office/powerpoint/2010/main" val="128725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of Assessment</a:t>
            </a:r>
          </a:p>
        </p:txBody>
      </p:sp>
      <p:sp>
        <p:nvSpPr>
          <p:cNvPr id="3" name="Content Placeholder 2"/>
          <p:cNvSpPr>
            <a:spLocks noGrp="1"/>
          </p:cNvSpPr>
          <p:nvPr>
            <p:ph idx="1"/>
          </p:nvPr>
        </p:nvSpPr>
        <p:spPr/>
        <p:txBody>
          <a:bodyPr>
            <a:normAutofit/>
          </a:bodyPr>
          <a:lstStyle/>
          <a:p>
            <a:pPr marL="0" indent="0">
              <a:buNone/>
            </a:pPr>
            <a:r>
              <a:rPr lang="en-US" sz="2400" dirty="0"/>
              <a:t>“The purpose of the assessment is to determine what resources are necessary to care for residents competently during both day-to-day operations and emergencies. Use this assessment to make decisions about your direct care staff needs, as well as your capabilities to provide services to the residents in your facility. Using a competency-based approach focuses on ensuring that each resident is provided care that allows the resident to maintain or attain their highest practicable physical, mental, and psychosocial well-being.”</a:t>
            </a:r>
          </a:p>
          <a:p>
            <a:endParaRPr lang="en-US" dirty="0"/>
          </a:p>
        </p:txBody>
      </p:sp>
    </p:spTree>
    <p:extLst>
      <p:ext uri="{BB962C8B-B14F-4D97-AF65-F5344CB8AC3E}">
        <p14:creationId xmlns:p14="http://schemas.microsoft.com/office/powerpoint/2010/main" val="1500783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Intent of FWRA</a:t>
            </a:r>
          </a:p>
        </p:txBody>
      </p:sp>
      <p:sp>
        <p:nvSpPr>
          <p:cNvPr id="3" name="Content Placeholder 2"/>
          <p:cNvSpPr>
            <a:spLocks noGrp="1"/>
          </p:cNvSpPr>
          <p:nvPr>
            <p:ph idx="1"/>
          </p:nvPr>
        </p:nvSpPr>
        <p:spPr/>
        <p:txBody>
          <a:bodyPr/>
          <a:lstStyle/>
          <a:p>
            <a:pPr marL="0" indent="0" algn="ctr">
              <a:buNone/>
            </a:pPr>
            <a:r>
              <a:rPr lang="en-US" dirty="0"/>
              <a:t>“The intent of the facility assessment is for the facility to evaluate its resident population and identify the resources needed to provide the necessary care and services the residents require.”</a:t>
            </a:r>
            <a:endParaRPr lang="en-US" sz="2400" dirty="0"/>
          </a:p>
          <a:p>
            <a:pPr marL="0" indent="0">
              <a:buNone/>
            </a:pPr>
            <a:endParaRPr lang="en-US" dirty="0"/>
          </a:p>
        </p:txBody>
      </p:sp>
    </p:spTree>
    <p:extLst>
      <p:ext uri="{BB962C8B-B14F-4D97-AF65-F5344CB8AC3E}">
        <p14:creationId xmlns:p14="http://schemas.microsoft.com/office/powerpoint/2010/main" val="1943093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a:t>
            </a:r>
          </a:p>
        </p:txBody>
      </p:sp>
      <p:sp>
        <p:nvSpPr>
          <p:cNvPr id="3" name="Content Placeholder 2"/>
          <p:cNvSpPr>
            <a:spLocks noGrp="1"/>
          </p:cNvSpPr>
          <p:nvPr>
            <p:ph idx="1"/>
          </p:nvPr>
        </p:nvSpPr>
        <p:spPr/>
        <p:txBody>
          <a:bodyPr/>
          <a:lstStyle/>
          <a:p>
            <a:pPr marL="274320" lvl="1" indent="-274320">
              <a:spcBef>
                <a:spcPts val="0"/>
              </a:spcBef>
              <a:buFont typeface="Arial" panose="020B0604020202020204" pitchFamily="34" charset="0"/>
              <a:buChar char="•"/>
            </a:pPr>
            <a:r>
              <a:rPr lang="en-US" sz="2500" b="1" dirty="0"/>
              <a:t>The facility assessment must address or include the resident population:</a:t>
            </a:r>
          </a:p>
          <a:p>
            <a:pPr marL="548640" lvl="2" indent="-274320">
              <a:lnSpc>
                <a:spcPct val="100000"/>
              </a:lnSpc>
              <a:spcBef>
                <a:spcPts val="0"/>
              </a:spcBef>
              <a:buFont typeface="Courier New" panose="02070309020205020404" pitchFamily="49" charset="0"/>
              <a:buChar char="o"/>
            </a:pPr>
            <a:r>
              <a:rPr lang="en-US" sz="2200" dirty="0"/>
              <a:t>Number of residents and capacity</a:t>
            </a:r>
          </a:p>
          <a:p>
            <a:pPr marL="548640" lvl="2" indent="-274320">
              <a:lnSpc>
                <a:spcPct val="100000"/>
              </a:lnSpc>
              <a:spcBef>
                <a:spcPts val="0"/>
              </a:spcBef>
              <a:buFont typeface="Courier New" panose="02070309020205020404" pitchFamily="49" charset="0"/>
              <a:buChar char="o"/>
            </a:pPr>
            <a:r>
              <a:rPr lang="en-US" sz="2200" dirty="0"/>
              <a:t>Care required by resident population considering</a:t>
            </a:r>
          </a:p>
          <a:p>
            <a:pPr marL="822960" lvl="3" indent="-274320">
              <a:lnSpc>
                <a:spcPct val="100000"/>
              </a:lnSpc>
              <a:spcBef>
                <a:spcPts val="0"/>
              </a:spcBef>
              <a:buFont typeface="Calibri Light" panose="020F0302020204030204" pitchFamily="34" charset="0"/>
              <a:buChar char="−"/>
            </a:pPr>
            <a:r>
              <a:rPr lang="en-US" sz="2200" dirty="0"/>
              <a:t>Diseases and conditions</a:t>
            </a:r>
          </a:p>
          <a:p>
            <a:pPr marL="822960" lvl="3" indent="-274320">
              <a:lnSpc>
                <a:spcPct val="100000"/>
              </a:lnSpc>
              <a:spcBef>
                <a:spcPts val="0"/>
              </a:spcBef>
              <a:buFont typeface="Calibri Light" panose="020F0302020204030204" pitchFamily="34" charset="0"/>
              <a:buChar char="−"/>
            </a:pPr>
            <a:r>
              <a:rPr lang="en-US" sz="2200" dirty="0"/>
              <a:t>Physical and cognitive disabilities</a:t>
            </a:r>
          </a:p>
          <a:p>
            <a:pPr marL="822960" lvl="3" indent="-274320">
              <a:lnSpc>
                <a:spcPct val="100000"/>
              </a:lnSpc>
              <a:spcBef>
                <a:spcPts val="0"/>
              </a:spcBef>
              <a:buFont typeface="Calibri Light" panose="020F0302020204030204" pitchFamily="34" charset="0"/>
              <a:buChar char="−"/>
            </a:pPr>
            <a:r>
              <a:rPr lang="en-US" sz="2200" dirty="0"/>
              <a:t>Overall acuity</a:t>
            </a:r>
          </a:p>
          <a:p>
            <a:pPr marL="822960" lvl="3" indent="-274320">
              <a:lnSpc>
                <a:spcPct val="100000"/>
              </a:lnSpc>
              <a:spcBef>
                <a:spcPts val="0"/>
              </a:spcBef>
              <a:buFont typeface="Calibri Light" panose="020F0302020204030204" pitchFamily="34" charset="0"/>
              <a:buChar char="−"/>
            </a:pPr>
            <a:r>
              <a:rPr lang="en-US" sz="2200" dirty="0"/>
              <a:t>Other pertinent facts of your population</a:t>
            </a:r>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flipH="1">
            <a:off x="3352800" y="4724400"/>
            <a:ext cx="2057400" cy="1232266"/>
          </a:xfrm>
          <a:prstGeom prst="rect">
            <a:avLst/>
          </a:prstGeom>
        </p:spPr>
      </p:pic>
    </p:spTree>
    <p:extLst>
      <p:ext uri="{BB962C8B-B14F-4D97-AF65-F5344CB8AC3E}">
        <p14:creationId xmlns:p14="http://schemas.microsoft.com/office/powerpoint/2010/main" val="2053270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dirty="0"/>
              <a:t>Regulation</a:t>
            </a:r>
          </a:p>
        </p:txBody>
      </p:sp>
      <p:sp>
        <p:nvSpPr>
          <p:cNvPr id="3" name="Content Placeholder 2"/>
          <p:cNvSpPr>
            <a:spLocks noGrp="1"/>
          </p:cNvSpPr>
          <p:nvPr>
            <p:ph idx="1"/>
          </p:nvPr>
        </p:nvSpPr>
        <p:spPr>
          <a:xfrm>
            <a:off x="457200" y="1600200"/>
            <a:ext cx="8229600" cy="4525963"/>
          </a:xfrm>
        </p:spPr>
        <p:txBody>
          <a:bodyPr/>
          <a:lstStyle/>
          <a:p>
            <a:pPr marL="0" lvl="1" indent="0">
              <a:lnSpc>
                <a:spcPct val="110000"/>
              </a:lnSpc>
              <a:spcBef>
                <a:spcPts val="600"/>
              </a:spcBef>
              <a:spcAft>
                <a:spcPts val="0"/>
              </a:spcAft>
              <a:buNone/>
            </a:pPr>
            <a:r>
              <a:rPr lang="en-US" sz="2500"/>
              <a:t>The facility assessment must address or include:</a:t>
            </a:r>
          </a:p>
          <a:p>
            <a:pPr marL="274320" lvl="2" indent="-274320">
              <a:lnSpc>
                <a:spcPct val="110000"/>
              </a:lnSpc>
              <a:spcBef>
                <a:spcPts val="600"/>
              </a:spcBef>
            </a:pPr>
            <a:r>
              <a:rPr lang="en-US" sz="2200"/>
              <a:t>Staff competencies necessary to provide level and types of care needed for your resident population</a:t>
            </a:r>
          </a:p>
          <a:p>
            <a:pPr marL="274320" lvl="2" indent="-274320">
              <a:lnSpc>
                <a:spcPct val="110000"/>
              </a:lnSpc>
              <a:spcBef>
                <a:spcPts val="600"/>
              </a:spcBef>
            </a:pPr>
            <a:r>
              <a:rPr lang="en-US" sz="2200"/>
              <a:t>Physical environment, equipment, services and other physical plant considerations necessary to care for population</a:t>
            </a:r>
          </a:p>
          <a:p>
            <a:pPr marL="274320" lvl="2" indent="-274320">
              <a:lnSpc>
                <a:spcPct val="110000"/>
              </a:lnSpc>
              <a:spcBef>
                <a:spcPts val="600"/>
              </a:spcBef>
            </a:pPr>
            <a:r>
              <a:rPr lang="en-US" sz="2200"/>
              <a:t>Any ethnic, cultural, or religious factors that may potentially affect the care provided by the facility including activities and nutrition services</a:t>
            </a:r>
          </a:p>
          <a:p>
            <a:endParaRPr lang="en-US"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819400" y="4724400"/>
            <a:ext cx="3352800" cy="1497037"/>
          </a:xfrm>
          <a:prstGeom prst="rect">
            <a:avLst/>
          </a:prstGeom>
        </p:spPr>
      </p:pic>
    </p:spTree>
    <p:extLst>
      <p:ext uri="{BB962C8B-B14F-4D97-AF65-F5344CB8AC3E}">
        <p14:creationId xmlns:p14="http://schemas.microsoft.com/office/powerpoint/2010/main" val="243767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a:t>
            </a:r>
          </a:p>
        </p:txBody>
      </p:sp>
      <p:sp>
        <p:nvSpPr>
          <p:cNvPr id="3" name="Content Placeholder 2"/>
          <p:cNvSpPr>
            <a:spLocks noGrp="1"/>
          </p:cNvSpPr>
          <p:nvPr>
            <p:ph idx="1"/>
          </p:nvPr>
        </p:nvSpPr>
        <p:spPr/>
        <p:txBody>
          <a:bodyPr/>
          <a:lstStyle/>
          <a:p>
            <a:pPr marL="0" lvl="1" indent="0">
              <a:lnSpc>
                <a:spcPct val="110000"/>
              </a:lnSpc>
              <a:spcBef>
                <a:spcPts val="600"/>
              </a:spcBef>
              <a:spcAft>
                <a:spcPts val="0"/>
              </a:spcAft>
              <a:buNone/>
            </a:pPr>
            <a:r>
              <a:rPr lang="en-US" sz="2500" dirty="0"/>
              <a:t>The facility assessment must address or include the facility’s resources:</a:t>
            </a:r>
          </a:p>
          <a:p>
            <a:pPr marL="274320" lvl="2" indent="-274320">
              <a:lnSpc>
                <a:spcPct val="110000"/>
              </a:lnSpc>
              <a:spcBef>
                <a:spcPts val="600"/>
              </a:spcBef>
            </a:pPr>
            <a:r>
              <a:rPr lang="en-US" sz="2200" dirty="0"/>
              <a:t>All buildings and/or other physical structures and vehicles</a:t>
            </a:r>
          </a:p>
          <a:p>
            <a:pPr marL="274320" lvl="2" indent="-274320">
              <a:lnSpc>
                <a:spcPct val="110000"/>
              </a:lnSpc>
              <a:spcBef>
                <a:spcPts val="600"/>
              </a:spcBef>
            </a:pPr>
            <a:r>
              <a:rPr lang="en-US" sz="2200" dirty="0"/>
              <a:t>Equipment (medical and non-medical)</a:t>
            </a:r>
          </a:p>
          <a:p>
            <a:pPr marL="274320" lvl="2" indent="-274320">
              <a:lnSpc>
                <a:spcPct val="110000"/>
              </a:lnSpc>
              <a:spcBef>
                <a:spcPts val="600"/>
              </a:spcBef>
            </a:pPr>
            <a:r>
              <a:rPr lang="en-US" sz="2200" dirty="0"/>
              <a:t>Services provided such as therapy and pharmacy</a:t>
            </a:r>
          </a:p>
          <a:p>
            <a:pPr marL="274320" lvl="2" indent="-274320">
              <a:lnSpc>
                <a:spcPct val="110000"/>
              </a:lnSpc>
              <a:spcBef>
                <a:spcPts val="600"/>
              </a:spcBef>
            </a:pPr>
            <a:r>
              <a:rPr lang="en-US" sz="2200" dirty="0"/>
              <a:t>All personnel including managers, staff (both employees and those providing services under contract), volunteers, as well as their education, training, and competencies related to resident care</a:t>
            </a:r>
          </a:p>
          <a:p>
            <a:pPr marL="0" indent="0">
              <a:buNone/>
            </a:pPr>
            <a:endParaRPr lang="en-US" dirty="0"/>
          </a:p>
        </p:txBody>
      </p:sp>
    </p:spTree>
    <p:extLst>
      <p:ext uri="{BB962C8B-B14F-4D97-AF65-F5344CB8AC3E}">
        <p14:creationId xmlns:p14="http://schemas.microsoft.com/office/powerpoint/2010/main" val="3466243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a:t>
            </a:r>
          </a:p>
        </p:txBody>
      </p:sp>
      <p:sp>
        <p:nvSpPr>
          <p:cNvPr id="3" name="Content Placeholder 2"/>
          <p:cNvSpPr>
            <a:spLocks noGrp="1"/>
          </p:cNvSpPr>
          <p:nvPr>
            <p:ph idx="1"/>
          </p:nvPr>
        </p:nvSpPr>
        <p:spPr/>
        <p:txBody>
          <a:bodyPr/>
          <a:lstStyle/>
          <a:p>
            <a:pPr marL="0" lvl="1" indent="0">
              <a:lnSpc>
                <a:spcPct val="110000"/>
              </a:lnSpc>
              <a:spcBef>
                <a:spcPts val="600"/>
              </a:spcBef>
              <a:spcAft>
                <a:spcPts val="0"/>
              </a:spcAft>
              <a:buNone/>
            </a:pPr>
            <a:r>
              <a:rPr lang="en-US" sz="2500" dirty="0"/>
              <a:t>The facility assessment must address or include the facility’s resources:</a:t>
            </a:r>
          </a:p>
          <a:p>
            <a:pPr marL="274320" lvl="2" indent="-274320">
              <a:lnSpc>
                <a:spcPct val="110000"/>
              </a:lnSpc>
              <a:spcBef>
                <a:spcPts val="600"/>
              </a:spcBef>
            </a:pPr>
            <a:r>
              <a:rPr lang="en-US" sz="2200" dirty="0"/>
              <a:t>Contracts, memorandums of understanding, or other agreements with third parties to provide services or equipment to the facility during normal operations and in emergencies</a:t>
            </a:r>
          </a:p>
          <a:p>
            <a:pPr marL="274320" lvl="2" indent="-274320">
              <a:lnSpc>
                <a:spcPct val="110000"/>
              </a:lnSpc>
              <a:spcBef>
                <a:spcPts val="600"/>
              </a:spcBef>
            </a:pPr>
            <a:r>
              <a:rPr lang="en-US" sz="2200" dirty="0"/>
              <a:t>Health Information Technology resources such as systems for electronically managing patient records and electronically sharing information with other organizations</a:t>
            </a:r>
          </a:p>
          <a:p>
            <a:pPr marL="0" indent="0">
              <a:buNone/>
            </a:pPr>
            <a:endParaRPr lang="en-US" dirty="0"/>
          </a:p>
        </p:txBody>
      </p:sp>
    </p:spTree>
    <p:extLst>
      <p:ext uri="{BB962C8B-B14F-4D97-AF65-F5344CB8AC3E}">
        <p14:creationId xmlns:p14="http://schemas.microsoft.com/office/powerpoint/2010/main" val="3173528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Regulatory Guidance</a:t>
            </a:r>
          </a:p>
        </p:txBody>
      </p:sp>
      <p:sp>
        <p:nvSpPr>
          <p:cNvPr id="3" name="Content Placeholder 2"/>
          <p:cNvSpPr>
            <a:spLocks noGrp="1"/>
          </p:cNvSpPr>
          <p:nvPr>
            <p:ph idx="1"/>
          </p:nvPr>
        </p:nvSpPr>
        <p:spPr/>
        <p:txBody>
          <a:bodyPr/>
          <a:lstStyle/>
          <a:p>
            <a:pPr marL="274320" lvl="1" indent="-274320">
              <a:spcBef>
                <a:spcPts val="600"/>
              </a:spcBef>
              <a:buFont typeface="Arial" panose="020B0604020202020204" pitchFamily="34" charset="0"/>
              <a:buChar char="•"/>
            </a:pPr>
            <a:r>
              <a:rPr lang="en-US" sz="2300" dirty="0"/>
              <a:t>May be similar to common business practices for strategic and capital budget planning</a:t>
            </a:r>
          </a:p>
          <a:p>
            <a:pPr marL="274320" lvl="1" indent="-274320">
              <a:spcBef>
                <a:spcPts val="600"/>
              </a:spcBef>
              <a:buFont typeface="Arial" panose="020B0604020202020204" pitchFamily="34" charset="0"/>
              <a:buChar char="•"/>
            </a:pPr>
            <a:r>
              <a:rPr lang="en-US" sz="2300" dirty="0"/>
              <a:t>An organization’s process of defining its strategy or direction and making decisions on allocating resources to pursue its strategy</a:t>
            </a:r>
          </a:p>
          <a:p>
            <a:pPr marL="274320" lvl="1" indent="-274320">
              <a:spcBef>
                <a:spcPts val="600"/>
              </a:spcBef>
              <a:buFont typeface="Arial" panose="020B0604020202020204" pitchFamily="34" charset="0"/>
              <a:buChar char="•"/>
            </a:pPr>
            <a:r>
              <a:rPr lang="en-US" sz="2300" dirty="0"/>
              <a:t>Must be conducted at the facility level, may include input from corporate organization</a:t>
            </a:r>
          </a:p>
          <a:p>
            <a:pPr marL="0" indent="0">
              <a:buNone/>
            </a:pPr>
            <a:endParaRPr lang="en-US" dirty="0"/>
          </a:p>
        </p:txBody>
      </p:sp>
    </p:spTree>
    <p:extLst>
      <p:ext uri="{BB962C8B-B14F-4D97-AF65-F5344CB8AC3E}">
        <p14:creationId xmlns:p14="http://schemas.microsoft.com/office/powerpoint/2010/main" val="498776655"/>
      </p:ext>
    </p:extLst>
  </p:cSld>
  <p:clrMapOvr>
    <a:masterClrMapping/>
  </p:clrMapOvr>
</p:sld>
</file>

<file path=ppt/theme/theme1.xml><?xml version="1.0" encoding="utf-8"?>
<a:theme xmlns:a="http://schemas.openxmlformats.org/drawingml/2006/main" name="1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2012LeadingAge_gray2PPT</Template>
  <TotalTime>1018</TotalTime>
  <Words>1768</Words>
  <Application>Microsoft Office PowerPoint</Application>
  <PresentationFormat>On-screen Show (4:3)</PresentationFormat>
  <Paragraphs>161</Paragraphs>
  <Slides>29</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Calibri Light</vt:lpstr>
      <vt:lpstr>Courier New</vt:lpstr>
      <vt:lpstr>Verdana</vt:lpstr>
      <vt:lpstr>1_2012LeadingAge_gray2PPT</vt:lpstr>
      <vt:lpstr>Facility Wide  Resource Assessment</vt:lpstr>
      <vt:lpstr>Objectives</vt:lpstr>
      <vt:lpstr>Purpose of Assessment</vt:lpstr>
      <vt:lpstr>Intent of FWRA</vt:lpstr>
      <vt:lpstr>Regulation</vt:lpstr>
      <vt:lpstr>Regulation</vt:lpstr>
      <vt:lpstr>Regulation</vt:lpstr>
      <vt:lpstr>Regulation</vt:lpstr>
      <vt:lpstr>Regulatory Guidance</vt:lpstr>
      <vt:lpstr>Regulatory Guidance</vt:lpstr>
      <vt:lpstr>Recommended Participants</vt:lpstr>
      <vt:lpstr>Individualized Approach</vt:lpstr>
      <vt:lpstr>Individualized Approach</vt:lpstr>
      <vt:lpstr>Updates to the FWRA</vt:lpstr>
      <vt:lpstr>FWRA Policy</vt:lpstr>
      <vt:lpstr>FWRA Procedure</vt:lpstr>
      <vt:lpstr>FWRA Procedure</vt:lpstr>
      <vt:lpstr>FWRA Template</vt:lpstr>
      <vt:lpstr>Conduct the Assessment</vt:lpstr>
      <vt:lpstr>Conduct the Assessment</vt:lpstr>
      <vt:lpstr>Complete the Assessment</vt:lpstr>
      <vt:lpstr>Incorporate QAPI</vt:lpstr>
      <vt:lpstr>Incorporate QAPI</vt:lpstr>
      <vt:lpstr>Incorporate Infection Control</vt:lpstr>
      <vt:lpstr>Surveyor Questions on FWRA</vt:lpstr>
      <vt:lpstr>Summary</vt:lpstr>
      <vt:lpstr>Questions?</vt:lpstr>
      <vt:lpstr>PowerPoint Presentation</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aparkhill</dc:creator>
  <cp:lastModifiedBy>Charlie Visconage</cp:lastModifiedBy>
  <cp:revision>119</cp:revision>
  <dcterms:created xsi:type="dcterms:W3CDTF">2012-09-27T17:39:50Z</dcterms:created>
  <dcterms:modified xsi:type="dcterms:W3CDTF">2017-09-08T13:05:10Z</dcterms:modified>
  <cp:contentStatus/>
</cp:coreProperties>
</file>