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1" r:id="rId2"/>
    <p:sldMasterId id="2147483682" r:id="rId3"/>
  </p:sldMasterIdLst>
  <p:notesMasterIdLst>
    <p:notesMasterId r:id="rId32"/>
  </p:notesMasterIdLst>
  <p:sldIdLst>
    <p:sldId id="282" r:id="rId4"/>
    <p:sldId id="258" r:id="rId5"/>
    <p:sldId id="353" r:id="rId6"/>
    <p:sldId id="354" r:id="rId7"/>
    <p:sldId id="276" r:id="rId8"/>
    <p:sldId id="319" r:id="rId9"/>
    <p:sldId id="348" r:id="rId10"/>
    <p:sldId id="349" r:id="rId11"/>
    <p:sldId id="350" r:id="rId12"/>
    <p:sldId id="351" r:id="rId13"/>
    <p:sldId id="352" r:id="rId14"/>
    <p:sldId id="356" r:id="rId15"/>
    <p:sldId id="355" r:id="rId16"/>
    <p:sldId id="342" r:id="rId17"/>
    <p:sldId id="328" r:id="rId18"/>
    <p:sldId id="357" r:id="rId19"/>
    <p:sldId id="358" r:id="rId20"/>
    <p:sldId id="360" r:id="rId21"/>
    <p:sldId id="361" r:id="rId22"/>
    <p:sldId id="339" r:id="rId23"/>
    <p:sldId id="299" r:id="rId24"/>
    <p:sldId id="340" r:id="rId25"/>
    <p:sldId id="341" r:id="rId26"/>
    <p:sldId id="302" r:id="rId27"/>
    <p:sldId id="336" r:id="rId28"/>
    <p:sldId id="337" r:id="rId29"/>
    <p:sldId id="287" r:id="rId30"/>
    <p:sldId id="275"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58612" autoAdjust="0"/>
  </p:normalViewPr>
  <p:slideViewPr>
    <p:cSldViewPr>
      <p:cViewPr varScale="1">
        <p:scale>
          <a:sx n="24" d="100"/>
          <a:sy n="24" d="100"/>
        </p:scale>
        <p:origin x="1830" y="3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2784"/>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viewProps" Target="view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theme" Target="theme/theme1.xml"/><Relationship Id="rId8" Type="http://schemas.openxmlformats.org/officeDocument/2006/relationships/slide" Target="slides/slide5.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CC2D5A2-2648-441D-886E-FBFCFEE2564D}" type="doc">
      <dgm:prSet loTypeId="urn:microsoft.com/office/officeart/2005/8/layout/cycle1" loCatId="cycle" qsTypeId="urn:microsoft.com/office/officeart/2005/8/quickstyle/3d3" qsCatId="3D" csTypeId="urn:microsoft.com/office/officeart/2005/8/colors/colorful1" csCatId="colorful" phldr="1"/>
      <dgm:spPr/>
      <dgm:t>
        <a:bodyPr/>
        <a:lstStyle/>
        <a:p>
          <a:endParaRPr lang="en-US"/>
        </a:p>
      </dgm:t>
    </dgm:pt>
    <dgm:pt modelId="{C9D7C41B-2458-4E10-B0CD-B096FE381CD0}">
      <dgm:prSet phldrT="[Text]"/>
      <dgm:spPr/>
      <dgm:t>
        <a:bodyPr/>
        <a:lstStyle/>
        <a:p>
          <a:r>
            <a:rPr lang="en-US" dirty="0"/>
            <a:t>Understand</a:t>
          </a:r>
        </a:p>
      </dgm:t>
    </dgm:pt>
    <dgm:pt modelId="{0A0C60C5-C706-48B9-995E-A488798C9F2E}" type="parTrans" cxnId="{FEAEDDCB-069D-4C53-B611-89EFDF3272D6}">
      <dgm:prSet/>
      <dgm:spPr/>
      <dgm:t>
        <a:bodyPr/>
        <a:lstStyle/>
        <a:p>
          <a:endParaRPr lang="en-US"/>
        </a:p>
      </dgm:t>
    </dgm:pt>
    <dgm:pt modelId="{2A8DDC20-F70F-473B-9F8E-AB194C4E21A2}" type="sibTrans" cxnId="{FEAEDDCB-069D-4C53-B611-89EFDF3272D6}">
      <dgm:prSet/>
      <dgm:spPr/>
      <dgm:t>
        <a:bodyPr/>
        <a:lstStyle/>
        <a:p>
          <a:endParaRPr lang="en-US"/>
        </a:p>
      </dgm:t>
    </dgm:pt>
    <dgm:pt modelId="{0373D090-4C6D-4D20-A0CD-5842F2A3B967}">
      <dgm:prSet phldrT="[Text]"/>
      <dgm:spPr/>
      <dgm:t>
        <a:bodyPr/>
        <a:lstStyle/>
        <a:p>
          <a:r>
            <a:rPr lang="en-US" dirty="0"/>
            <a:t>Inform</a:t>
          </a:r>
        </a:p>
      </dgm:t>
    </dgm:pt>
    <dgm:pt modelId="{DE3A3E21-8F40-42F4-B853-446B551963C0}" type="parTrans" cxnId="{C447140E-16E0-4944-8480-0C16AFC9F2EA}">
      <dgm:prSet/>
      <dgm:spPr/>
      <dgm:t>
        <a:bodyPr/>
        <a:lstStyle/>
        <a:p>
          <a:endParaRPr lang="en-US"/>
        </a:p>
      </dgm:t>
    </dgm:pt>
    <dgm:pt modelId="{9F150001-DB0C-406F-9A3F-57A28CE6770D}" type="sibTrans" cxnId="{C447140E-16E0-4944-8480-0C16AFC9F2EA}">
      <dgm:prSet/>
      <dgm:spPr/>
      <dgm:t>
        <a:bodyPr/>
        <a:lstStyle/>
        <a:p>
          <a:endParaRPr lang="en-US"/>
        </a:p>
      </dgm:t>
    </dgm:pt>
    <dgm:pt modelId="{14EB3EA9-D4F0-4B47-AB62-EABAD72DFE4A}">
      <dgm:prSet phldrT="[Text]"/>
      <dgm:spPr/>
      <dgm:t>
        <a:bodyPr/>
        <a:lstStyle/>
        <a:p>
          <a:r>
            <a:rPr lang="en-US" dirty="0"/>
            <a:t>Limitations</a:t>
          </a:r>
        </a:p>
      </dgm:t>
    </dgm:pt>
    <dgm:pt modelId="{D5EF5B8F-E2B2-4EAB-8B7E-E5357546671C}" type="parTrans" cxnId="{6F87C2AD-5B02-41D8-8EE4-39A59B1BA48C}">
      <dgm:prSet/>
      <dgm:spPr/>
      <dgm:t>
        <a:bodyPr/>
        <a:lstStyle/>
        <a:p>
          <a:endParaRPr lang="en-US"/>
        </a:p>
      </dgm:t>
    </dgm:pt>
    <dgm:pt modelId="{397A921E-02C0-4A34-B61F-E808010A8BE2}" type="sibTrans" cxnId="{6F87C2AD-5B02-41D8-8EE4-39A59B1BA48C}">
      <dgm:prSet/>
      <dgm:spPr/>
      <dgm:t>
        <a:bodyPr/>
        <a:lstStyle/>
        <a:p>
          <a:endParaRPr lang="en-US"/>
        </a:p>
      </dgm:t>
    </dgm:pt>
    <dgm:pt modelId="{5BDBC498-A2B6-4254-BE47-090F0729E8F8}">
      <dgm:prSet phldrT="[Text]"/>
      <dgm:spPr/>
      <dgm:t>
        <a:bodyPr/>
        <a:lstStyle/>
        <a:p>
          <a:r>
            <a:rPr lang="en-US" dirty="0"/>
            <a:t>Monitor</a:t>
          </a:r>
        </a:p>
      </dgm:t>
    </dgm:pt>
    <dgm:pt modelId="{ADFEF54D-244D-461E-B730-89ECCA20F6B0}" type="parTrans" cxnId="{5D91D1C3-2414-4CCA-A34C-592CF98B02C1}">
      <dgm:prSet/>
      <dgm:spPr/>
      <dgm:t>
        <a:bodyPr/>
        <a:lstStyle/>
        <a:p>
          <a:endParaRPr lang="en-US"/>
        </a:p>
      </dgm:t>
    </dgm:pt>
    <dgm:pt modelId="{8B2557B0-EA9E-4044-8F24-7BD0DD1CDA47}" type="sibTrans" cxnId="{5D91D1C3-2414-4CCA-A34C-592CF98B02C1}">
      <dgm:prSet/>
      <dgm:spPr/>
      <dgm:t>
        <a:bodyPr/>
        <a:lstStyle/>
        <a:p>
          <a:endParaRPr lang="en-US"/>
        </a:p>
      </dgm:t>
    </dgm:pt>
    <dgm:pt modelId="{7AD44568-F12E-4516-A34B-218396103CE2}" type="pres">
      <dgm:prSet presAssocID="{FCC2D5A2-2648-441D-886E-FBFCFEE2564D}" presName="cycle" presStyleCnt="0">
        <dgm:presLayoutVars>
          <dgm:dir/>
          <dgm:resizeHandles val="exact"/>
        </dgm:presLayoutVars>
      </dgm:prSet>
      <dgm:spPr/>
      <dgm:t>
        <a:bodyPr/>
        <a:lstStyle/>
        <a:p>
          <a:endParaRPr lang="en-US"/>
        </a:p>
      </dgm:t>
    </dgm:pt>
    <dgm:pt modelId="{BEBF08FB-385A-43D8-B420-64A3AAAD7358}" type="pres">
      <dgm:prSet presAssocID="{C9D7C41B-2458-4E10-B0CD-B096FE381CD0}" presName="dummy" presStyleCnt="0"/>
      <dgm:spPr/>
    </dgm:pt>
    <dgm:pt modelId="{203CF8CD-E385-4216-A519-06CD9D747BE6}" type="pres">
      <dgm:prSet presAssocID="{C9D7C41B-2458-4E10-B0CD-B096FE381CD0}" presName="node" presStyleLbl="revTx" presStyleIdx="0" presStyleCnt="4">
        <dgm:presLayoutVars>
          <dgm:bulletEnabled val="1"/>
        </dgm:presLayoutVars>
      </dgm:prSet>
      <dgm:spPr/>
      <dgm:t>
        <a:bodyPr/>
        <a:lstStyle/>
        <a:p>
          <a:endParaRPr lang="en-US"/>
        </a:p>
      </dgm:t>
    </dgm:pt>
    <dgm:pt modelId="{E4E99182-7810-485D-847B-84AC2032BE89}" type="pres">
      <dgm:prSet presAssocID="{2A8DDC20-F70F-473B-9F8E-AB194C4E21A2}" presName="sibTrans" presStyleLbl="node1" presStyleIdx="0" presStyleCnt="4"/>
      <dgm:spPr/>
      <dgm:t>
        <a:bodyPr/>
        <a:lstStyle/>
        <a:p>
          <a:endParaRPr lang="en-US"/>
        </a:p>
      </dgm:t>
    </dgm:pt>
    <dgm:pt modelId="{1E78247B-BCC3-4CDE-AF1F-AAF325037514}" type="pres">
      <dgm:prSet presAssocID="{0373D090-4C6D-4D20-A0CD-5842F2A3B967}" presName="dummy" presStyleCnt="0"/>
      <dgm:spPr/>
    </dgm:pt>
    <dgm:pt modelId="{DB3C95C6-132D-4D03-916C-6A2E15EDBC75}" type="pres">
      <dgm:prSet presAssocID="{0373D090-4C6D-4D20-A0CD-5842F2A3B967}" presName="node" presStyleLbl="revTx" presStyleIdx="1" presStyleCnt="4">
        <dgm:presLayoutVars>
          <dgm:bulletEnabled val="1"/>
        </dgm:presLayoutVars>
      </dgm:prSet>
      <dgm:spPr/>
      <dgm:t>
        <a:bodyPr/>
        <a:lstStyle/>
        <a:p>
          <a:endParaRPr lang="en-US"/>
        </a:p>
      </dgm:t>
    </dgm:pt>
    <dgm:pt modelId="{695AD7B6-8693-49C8-A6A3-10FA9D26045F}" type="pres">
      <dgm:prSet presAssocID="{9F150001-DB0C-406F-9A3F-57A28CE6770D}" presName="sibTrans" presStyleLbl="node1" presStyleIdx="1" presStyleCnt="4"/>
      <dgm:spPr/>
      <dgm:t>
        <a:bodyPr/>
        <a:lstStyle/>
        <a:p>
          <a:endParaRPr lang="en-US"/>
        </a:p>
      </dgm:t>
    </dgm:pt>
    <dgm:pt modelId="{EB76DEBF-397D-455F-8ADC-8CCED1830A99}" type="pres">
      <dgm:prSet presAssocID="{14EB3EA9-D4F0-4B47-AB62-EABAD72DFE4A}" presName="dummy" presStyleCnt="0"/>
      <dgm:spPr/>
    </dgm:pt>
    <dgm:pt modelId="{23011174-8D9A-4182-86C8-1DF75B59DE28}" type="pres">
      <dgm:prSet presAssocID="{14EB3EA9-D4F0-4B47-AB62-EABAD72DFE4A}" presName="node" presStyleLbl="revTx" presStyleIdx="2" presStyleCnt="4">
        <dgm:presLayoutVars>
          <dgm:bulletEnabled val="1"/>
        </dgm:presLayoutVars>
      </dgm:prSet>
      <dgm:spPr/>
      <dgm:t>
        <a:bodyPr/>
        <a:lstStyle/>
        <a:p>
          <a:endParaRPr lang="en-US"/>
        </a:p>
      </dgm:t>
    </dgm:pt>
    <dgm:pt modelId="{C4A1B6D8-E1A9-4E5D-88B2-67D5CA1BF43E}" type="pres">
      <dgm:prSet presAssocID="{397A921E-02C0-4A34-B61F-E808010A8BE2}" presName="sibTrans" presStyleLbl="node1" presStyleIdx="2" presStyleCnt="4"/>
      <dgm:spPr/>
      <dgm:t>
        <a:bodyPr/>
        <a:lstStyle/>
        <a:p>
          <a:endParaRPr lang="en-US"/>
        </a:p>
      </dgm:t>
    </dgm:pt>
    <dgm:pt modelId="{490D168D-BEC4-4E33-802F-6ECC7E30FF07}" type="pres">
      <dgm:prSet presAssocID="{5BDBC498-A2B6-4254-BE47-090F0729E8F8}" presName="dummy" presStyleCnt="0"/>
      <dgm:spPr/>
    </dgm:pt>
    <dgm:pt modelId="{43764AAE-3CB5-427D-8D34-9BEF7F699D17}" type="pres">
      <dgm:prSet presAssocID="{5BDBC498-A2B6-4254-BE47-090F0729E8F8}" presName="node" presStyleLbl="revTx" presStyleIdx="3" presStyleCnt="4">
        <dgm:presLayoutVars>
          <dgm:bulletEnabled val="1"/>
        </dgm:presLayoutVars>
      </dgm:prSet>
      <dgm:spPr/>
      <dgm:t>
        <a:bodyPr/>
        <a:lstStyle/>
        <a:p>
          <a:endParaRPr lang="en-US"/>
        </a:p>
      </dgm:t>
    </dgm:pt>
    <dgm:pt modelId="{D15EFBE0-5E71-43D6-8BEF-A4E514CD43F5}" type="pres">
      <dgm:prSet presAssocID="{8B2557B0-EA9E-4044-8F24-7BD0DD1CDA47}" presName="sibTrans" presStyleLbl="node1" presStyleIdx="3" presStyleCnt="4"/>
      <dgm:spPr/>
      <dgm:t>
        <a:bodyPr/>
        <a:lstStyle/>
        <a:p>
          <a:endParaRPr lang="en-US"/>
        </a:p>
      </dgm:t>
    </dgm:pt>
  </dgm:ptLst>
  <dgm:cxnLst>
    <dgm:cxn modelId="{FEAEDDCB-069D-4C53-B611-89EFDF3272D6}" srcId="{FCC2D5A2-2648-441D-886E-FBFCFEE2564D}" destId="{C9D7C41B-2458-4E10-B0CD-B096FE381CD0}" srcOrd="0" destOrd="0" parTransId="{0A0C60C5-C706-48B9-995E-A488798C9F2E}" sibTransId="{2A8DDC20-F70F-473B-9F8E-AB194C4E21A2}"/>
    <dgm:cxn modelId="{52190B54-3B6C-41E2-B7E2-7B40DF4BAFD8}" type="presOf" srcId="{9F150001-DB0C-406F-9A3F-57A28CE6770D}" destId="{695AD7B6-8693-49C8-A6A3-10FA9D26045F}" srcOrd="0" destOrd="0" presId="urn:microsoft.com/office/officeart/2005/8/layout/cycle1"/>
    <dgm:cxn modelId="{5D111555-CE41-41EF-9B3C-2EC75DB9AFDA}" type="presOf" srcId="{5BDBC498-A2B6-4254-BE47-090F0729E8F8}" destId="{43764AAE-3CB5-427D-8D34-9BEF7F699D17}" srcOrd="0" destOrd="0" presId="urn:microsoft.com/office/officeart/2005/8/layout/cycle1"/>
    <dgm:cxn modelId="{CCB81922-20DE-4A73-B667-7B019CBED8EC}" type="presOf" srcId="{397A921E-02C0-4A34-B61F-E808010A8BE2}" destId="{C4A1B6D8-E1A9-4E5D-88B2-67D5CA1BF43E}" srcOrd="0" destOrd="0" presId="urn:microsoft.com/office/officeart/2005/8/layout/cycle1"/>
    <dgm:cxn modelId="{D2B69E6C-74B3-482E-B363-B2455864A7CB}" type="presOf" srcId="{8B2557B0-EA9E-4044-8F24-7BD0DD1CDA47}" destId="{D15EFBE0-5E71-43D6-8BEF-A4E514CD43F5}" srcOrd="0" destOrd="0" presId="urn:microsoft.com/office/officeart/2005/8/layout/cycle1"/>
    <dgm:cxn modelId="{8002C93C-5ECC-4BD6-B3F9-119D2D07A505}" type="presOf" srcId="{14EB3EA9-D4F0-4B47-AB62-EABAD72DFE4A}" destId="{23011174-8D9A-4182-86C8-1DF75B59DE28}" srcOrd="0" destOrd="0" presId="urn:microsoft.com/office/officeart/2005/8/layout/cycle1"/>
    <dgm:cxn modelId="{C447140E-16E0-4944-8480-0C16AFC9F2EA}" srcId="{FCC2D5A2-2648-441D-886E-FBFCFEE2564D}" destId="{0373D090-4C6D-4D20-A0CD-5842F2A3B967}" srcOrd="1" destOrd="0" parTransId="{DE3A3E21-8F40-42F4-B853-446B551963C0}" sibTransId="{9F150001-DB0C-406F-9A3F-57A28CE6770D}"/>
    <dgm:cxn modelId="{6F87C2AD-5B02-41D8-8EE4-39A59B1BA48C}" srcId="{FCC2D5A2-2648-441D-886E-FBFCFEE2564D}" destId="{14EB3EA9-D4F0-4B47-AB62-EABAD72DFE4A}" srcOrd="2" destOrd="0" parTransId="{D5EF5B8F-E2B2-4EAB-8B7E-E5357546671C}" sibTransId="{397A921E-02C0-4A34-B61F-E808010A8BE2}"/>
    <dgm:cxn modelId="{1FCF5187-5B60-47BB-BA26-BF0E4070F2BE}" type="presOf" srcId="{C9D7C41B-2458-4E10-B0CD-B096FE381CD0}" destId="{203CF8CD-E385-4216-A519-06CD9D747BE6}" srcOrd="0" destOrd="0" presId="urn:microsoft.com/office/officeart/2005/8/layout/cycle1"/>
    <dgm:cxn modelId="{1EAEE478-E101-44A7-9B14-FAA0BE39B38B}" type="presOf" srcId="{0373D090-4C6D-4D20-A0CD-5842F2A3B967}" destId="{DB3C95C6-132D-4D03-916C-6A2E15EDBC75}" srcOrd="0" destOrd="0" presId="urn:microsoft.com/office/officeart/2005/8/layout/cycle1"/>
    <dgm:cxn modelId="{A0FC0312-B40C-45F1-908B-2E4FC859F997}" type="presOf" srcId="{FCC2D5A2-2648-441D-886E-FBFCFEE2564D}" destId="{7AD44568-F12E-4516-A34B-218396103CE2}" srcOrd="0" destOrd="0" presId="urn:microsoft.com/office/officeart/2005/8/layout/cycle1"/>
    <dgm:cxn modelId="{A8E0B17E-9BA0-485C-94B0-8A695C632ACC}" type="presOf" srcId="{2A8DDC20-F70F-473B-9F8E-AB194C4E21A2}" destId="{E4E99182-7810-485D-847B-84AC2032BE89}" srcOrd="0" destOrd="0" presId="urn:microsoft.com/office/officeart/2005/8/layout/cycle1"/>
    <dgm:cxn modelId="{5D91D1C3-2414-4CCA-A34C-592CF98B02C1}" srcId="{FCC2D5A2-2648-441D-886E-FBFCFEE2564D}" destId="{5BDBC498-A2B6-4254-BE47-090F0729E8F8}" srcOrd="3" destOrd="0" parTransId="{ADFEF54D-244D-461E-B730-89ECCA20F6B0}" sibTransId="{8B2557B0-EA9E-4044-8F24-7BD0DD1CDA47}"/>
    <dgm:cxn modelId="{F80960A4-4ED9-47FA-A1FF-B666B57289E8}" type="presParOf" srcId="{7AD44568-F12E-4516-A34B-218396103CE2}" destId="{BEBF08FB-385A-43D8-B420-64A3AAAD7358}" srcOrd="0" destOrd="0" presId="urn:microsoft.com/office/officeart/2005/8/layout/cycle1"/>
    <dgm:cxn modelId="{133803CC-D0FA-4BCD-A997-0DEEB39978BB}" type="presParOf" srcId="{7AD44568-F12E-4516-A34B-218396103CE2}" destId="{203CF8CD-E385-4216-A519-06CD9D747BE6}" srcOrd="1" destOrd="0" presId="urn:microsoft.com/office/officeart/2005/8/layout/cycle1"/>
    <dgm:cxn modelId="{690D3E38-273F-4170-B692-195FC6F2F8F0}" type="presParOf" srcId="{7AD44568-F12E-4516-A34B-218396103CE2}" destId="{E4E99182-7810-485D-847B-84AC2032BE89}" srcOrd="2" destOrd="0" presId="urn:microsoft.com/office/officeart/2005/8/layout/cycle1"/>
    <dgm:cxn modelId="{E509181D-C372-4521-B5B6-526B66757116}" type="presParOf" srcId="{7AD44568-F12E-4516-A34B-218396103CE2}" destId="{1E78247B-BCC3-4CDE-AF1F-AAF325037514}" srcOrd="3" destOrd="0" presId="urn:microsoft.com/office/officeart/2005/8/layout/cycle1"/>
    <dgm:cxn modelId="{D4AF7F89-BE8A-49E1-A5B0-0AC31D4621F2}" type="presParOf" srcId="{7AD44568-F12E-4516-A34B-218396103CE2}" destId="{DB3C95C6-132D-4D03-916C-6A2E15EDBC75}" srcOrd="4" destOrd="0" presId="urn:microsoft.com/office/officeart/2005/8/layout/cycle1"/>
    <dgm:cxn modelId="{1CC7FAC0-0FBC-491F-8F19-FD243A6637B3}" type="presParOf" srcId="{7AD44568-F12E-4516-A34B-218396103CE2}" destId="{695AD7B6-8693-49C8-A6A3-10FA9D26045F}" srcOrd="5" destOrd="0" presId="urn:microsoft.com/office/officeart/2005/8/layout/cycle1"/>
    <dgm:cxn modelId="{5AF30A80-660A-4EDF-A7E0-05ADA6380EFF}" type="presParOf" srcId="{7AD44568-F12E-4516-A34B-218396103CE2}" destId="{EB76DEBF-397D-455F-8ADC-8CCED1830A99}" srcOrd="6" destOrd="0" presId="urn:microsoft.com/office/officeart/2005/8/layout/cycle1"/>
    <dgm:cxn modelId="{7FF41EB3-AB83-418F-BF96-7FD9AEDD317C}" type="presParOf" srcId="{7AD44568-F12E-4516-A34B-218396103CE2}" destId="{23011174-8D9A-4182-86C8-1DF75B59DE28}" srcOrd="7" destOrd="0" presId="urn:microsoft.com/office/officeart/2005/8/layout/cycle1"/>
    <dgm:cxn modelId="{991BAE63-B6B3-4B99-B06F-8D142E106A87}" type="presParOf" srcId="{7AD44568-F12E-4516-A34B-218396103CE2}" destId="{C4A1B6D8-E1A9-4E5D-88B2-67D5CA1BF43E}" srcOrd="8" destOrd="0" presId="urn:microsoft.com/office/officeart/2005/8/layout/cycle1"/>
    <dgm:cxn modelId="{B7B41EE2-55CB-4202-96F4-93473137A004}" type="presParOf" srcId="{7AD44568-F12E-4516-A34B-218396103CE2}" destId="{490D168D-BEC4-4E33-802F-6ECC7E30FF07}" srcOrd="9" destOrd="0" presId="urn:microsoft.com/office/officeart/2005/8/layout/cycle1"/>
    <dgm:cxn modelId="{F8D2387A-16CB-4598-B91C-B133AD1D68E8}" type="presParOf" srcId="{7AD44568-F12E-4516-A34B-218396103CE2}" destId="{43764AAE-3CB5-427D-8D34-9BEF7F699D17}" srcOrd="10" destOrd="0" presId="urn:microsoft.com/office/officeart/2005/8/layout/cycle1"/>
    <dgm:cxn modelId="{1C0067A4-D2FD-4439-9736-766FE6BF7756}" type="presParOf" srcId="{7AD44568-F12E-4516-A34B-218396103CE2}" destId="{D15EFBE0-5E71-43D6-8BEF-A4E514CD43F5}" srcOrd="11" destOrd="0" presId="urn:microsoft.com/office/officeart/2005/8/layout/cycle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03CF8CD-E385-4216-A519-06CD9D747BE6}">
      <dsp:nvSpPr>
        <dsp:cNvPr id="0" name=""/>
        <dsp:cNvSpPr/>
      </dsp:nvSpPr>
      <dsp:spPr>
        <a:xfrm>
          <a:off x="3106432" y="101858"/>
          <a:ext cx="1616608" cy="1616608"/>
        </a:xfrm>
        <a:prstGeom prst="rect">
          <a:avLst/>
        </a:prstGeom>
        <a:noFill/>
        <a:ln w="9525"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31750" tIns="31750" rIns="31750" bIns="31750" numCol="1" spcCol="1270" anchor="ctr" anchorCtr="0">
          <a:noAutofit/>
        </a:bodyPr>
        <a:lstStyle/>
        <a:p>
          <a:pPr lvl="0" algn="ctr" defTabSz="1111250">
            <a:lnSpc>
              <a:spcPct val="90000"/>
            </a:lnSpc>
            <a:spcBef>
              <a:spcPct val="0"/>
            </a:spcBef>
            <a:spcAft>
              <a:spcPct val="35000"/>
            </a:spcAft>
          </a:pPr>
          <a:r>
            <a:rPr lang="en-US" sz="2500" kern="1200" dirty="0"/>
            <a:t>Understand</a:t>
          </a:r>
        </a:p>
      </dsp:txBody>
      <dsp:txXfrm>
        <a:off x="3106432" y="101858"/>
        <a:ext cx="1616608" cy="1616608"/>
      </dsp:txXfrm>
    </dsp:sp>
    <dsp:sp modelId="{E4E99182-7810-485D-847B-84AC2032BE89}">
      <dsp:nvSpPr>
        <dsp:cNvPr id="0" name=""/>
        <dsp:cNvSpPr/>
      </dsp:nvSpPr>
      <dsp:spPr>
        <a:xfrm>
          <a:off x="261243" y="407"/>
          <a:ext cx="4563247" cy="4563247"/>
        </a:xfrm>
        <a:prstGeom prst="circularArrow">
          <a:avLst>
            <a:gd name="adj1" fmla="val 6908"/>
            <a:gd name="adj2" fmla="val 465840"/>
            <a:gd name="adj3" fmla="val 547362"/>
            <a:gd name="adj4" fmla="val 20586798"/>
            <a:gd name="adj5" fmla="val 8060"/>
          </a:avLst>
        </a:prstGeom>
        <a:solidFill>
          <a:schemeClr val="accent2">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DB3C95C6-132D-4D03-916C-6A2E15EDBC75}">
      <dsp:nvSpPr>
        <dsp:cNvPr id="0" name=""/>
        <dsp:cNvSpPr/>
      </dsp:nvSpPr>
      <dsp:spPr>
        <a:xfrm>
          <a:off x="3106432" y="2845595"/>
          <a:ext cx="1616608" cy="1616608"/>
        </a:xfrm>
        <a:prstGeom prst="rect">
          <a:avLst/>
        </a:prstGeom>
        <a:noFill/>
        <a:ln w="9525"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31750" tIns="31750" rIns="31750" bIns="31750" numCol="1" spcCol="1270" anchor="ctr" anchorCtr="0">
          <a:noAutofit/>
        </a:bodyPr>
        <a:lstStyle/>
        <a:p>
          <a:pPr lvl="0" algn="ctr" defTabSz="1111250">
            <a:lnSpc>
              <a:spcPct val="90000"/>
            </a:lnSpc>
            <a:spcBef>
              <a:spcPct val="0"/>
            </a:spcBef>
            <a:spcAft>
              <a:spcPct val="35000"/>
            </a:spcAft>
          </a:pPr>
          <a:r>
            <a:rPr lang="en-US" sz="2500" kern="1200" dirty="0"/>
            <a:t>Inform</a:t>
          </a:r>
        </a:p>
      </dsp:txBody>
      <dsp:txXfrm>
        <a:off x="3106432" y="2845595"/>
        <a:ext cx="1616608" cy="1616608"/>
      </dsp:txXfrm>
    </dsp:sp>
    <dsp:sp modelId="{695AD7B6-8693-49C8-A6A3-10FA9D26045F}">
      <dsp:nvSpPr>
        <dsp:cNvPr id="0" name=""/>
        <dsp:cNvSpPr/>
      </dsp:nvSpPr>
      <dsp:spPr>
        <a:xfrm>
          <a:off x="261243" y="407"/>
          <a:ext cx="4563247" cy="4563247"/>
        </a:xfrm>
        <a:prstGeom prst="circularArrow">
          <a:avLst>
            <a:gd name="adj1" fmla="val 6908"/>
            <a:gd name="adj2" fmla="val 465840"/>
            <a:gd name="adj3" fmla="val 5947362"/>
            <a:gd name="adj4" fmla="val 4386798"/>
            <a:gd name="adj5" fmla="val 8060"/>
          </a:avLst>
        </a:prstGeom>
        <a:solidFill>
          <a:schemeClr val="accent3">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23011174-8D9A-4182-86C8-1DF75B59DE28}">
      <dsp:nvSpPr>
        <dsp:cNvPr id="0" name=""/>
        <dsp:cNvSpPr/>
      </dsp:nvSpPr>
      <dsp:spPr>
        <a:xfrm>
          <a:off x="362694" y="2845595"/>
          <a:ext cx="1616608" cy="1616608"/>
        </a:xfrm>
        <a:prstGeom prst="rect">
          <a:avLst/>
        </a:prstGeom>
        <a:noFill/>
        <a:ln w="9525"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31750" tIns="31750" rIns="31750" bIns="31750" numCol="1" spcCol="1270" anchor="ctr" anchorCtr="0">
          <a:noAutofit/>
        </a:bodyPr>
        <a:lstStyle/>
        <a:p>
          <a:pPr lvl="0" algn="ctr" defTabSz="1111250">
            <a:lnSpc>
              <a:spcPct val="90000"/>
            </a:lnSpc>
            <a:spcBef>
              <a:spcPct val="0"/>
            </a:spcBef>
            <a:spcAft>
              <a:spcPct val="35000"/>
            </a:spcAft>
          </a:pPr>
          <a:r>
            <a:rPr lang="en-US" sz="2500" kern="1200" dirty="0"/>
            <a:t>Limitations</a:t>
          </a:r>
        </a:p>
      </dsp:txBody>
      <dsp:txXfrm>
        <a:off x="362694" y="2845595"/>
        <a:ext cx="1616608" cy="1616608"/>
      </dsp:txXfrm>
    </dsp:sp>
    <dsp:sp modelId="{C4A1B6D8-E1A9-4E5D-88B2-67D5CA1BF43E}">
      <dsp:nvSpPr>
        <dsp:cNvPr id="0" name=""/>
        <dsp:cNvSpPr/>
      </dsp:nvSpPr>
      <dsp:spPr>
        <a:xfrm>
          <a:off x="261243" y="407"/>
          <a:ext cx="4563247" cy="4563247"/>
        </a:xfrm>
        <a:prstGeom prst="circularArrow">
          <a:avLst>
            <a:gd name="adj1" fmla="val 6908"/>
            <a:gd name="adj2" fmla="val 465840"/>
            <a:gd name="adj3" fmla="val 11347362"/>
            <a:gd name="adj4" fmla="val 9786798"/>
            <a:gd name="adj5" fmla="val 8060"/>
          </a:avLst>
        </a:prstGeom>
        <a:solidFill>
          <a:schemeClr val="accent4">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43764AAE-3CB5-427D-8D34-9BEF7F699D17}">
      <dsp:nvSpPr>
        <dsp:cNvPr id="0" name=""/>
        <dsp:cNvSpPr/>
      </dsp:nvSpPr>
      <dsp:spPr>
        <a:xfrm>
          <a:off x="362694" y="101858"/>
          <a:ext cx="1616608" cy="1616608"/>
        </a:xfrm>
        <a:prstGeom prst="rect">
          <a:avLst/>
        </a:prstGeom>
        <a:noFill/>
        <a:ln w="9525"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31750" tIns="31750" rIns="31750" bIns="31750" numCol="1" spcCol="1270" anchor="ctr" anchorCtr="0">
          <a:noAutofit/>
        </a:bodyPr>
        <a:lstStyle/>
        <a:p>
          <a:pPr lvl="0" algn="ctr" defTabSz="1111250">
            <a:lnSpc>
              <a:spcPct val="90000"/>
            </a:lnSpc>
            <a:spcBef>
              <a:spcPct val="0"/>
            </a:spcBef>
            <a:spcAft>
              <a:spcPct val="35000"/>
            </a:spcAft>
          </a:pPr>
          <a:r>
            <a:rPr lang="en-US" sz="2500" kern="1200" dirty="0"/>
            <a:t>Monitor</a:t>
          </a:r>
        </a:p>
      </dsp:txBody>
      <dsp:txXfrm>
        <a:off x="362694" y="101858"/>
        <a:ext cx="1616608" cy="1616608"/>
      </dsp:txXfrm>
    </dsp:sp>
    <dsp:sp modelId="{D15EFBE0-5E71-43D6-8BEF-A4E514CD43F5}">
      <dsp:nvSpPr>
        <dsp:cNvPr id="0" name=""/>
        <dsp:cNvSpPr/>
      </dsp:nvSpPr>
      <dsp:spPr>
        <a:xfrm>
          <a:off x="261243" y="407"/>
          <a:ext cx="4563247" cy="4563247"/>
        </a:xfrm>
        <a:prstGeom prst="circularArrow">
          <a:avLst>
            <a:gd name="adj1" fmla="val 6908"/>
            <a:gd name="adj2" fmla="val 465840"/>
            <a:gd name="adj3" fmla="val 16747362"/>
            <a:gd name="adj4" fmla="val 15186798"/>
            <a:gd name="adj5" fmla="val 8060"/>
          </a:avLst>
        </a:prstGeom>
        <a:solidFill>
          <a:schemeClr val="accent5">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CD7AC6-8690-49F4-B667-7E888A4204C1}" type="datetimeFigureOut">
              <a:rPr lang="en-US" smtClean="0"/>
              <a:t>10/26/2017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40EFB6F-2E6B-49DF-B9D1-FCCC23D65BEF}" type="slidenum">
              <a:rPr lang="en-US" smtClean="0"/>
              <a:t>‹#›</a:t>
            </a:fld>
            <a:endParaRPr lang="en-US"/>
          </a:p>
        </p:txBody>
      </p:sp>
    </p:spTree>
    <p:extLst>
      <p:ext uri="{BB962C8B-B14F-4D97-AF65-F5344CB8AC3E}">
        <p14:creationId xmlns:p14="http://schemas.microsoft.com/office/powerpoint/2010/main" val="32688501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training is designed to provide facility supervisors</a:t>
            </a:r>
            <a:r>
              <a:rPr lang="en-US" baseline="0" dirty="0"/>
              <a:t> and leaders and front line staff with an overview of the new Quality Assurance and Performance Improvement regulations</a:t>
            </a:r>
            <a:endParaRPr lang="en-US" dirty="0"/>
          </a:p>
        </p:txBody>
      </p:sp>
      <p:sp>
        <p:nvSpPr>
          <p:cNvPr id="4" name="Slide Number Placeholder 3"/>
          <p:cNvSpPr>
            <a:spLocks noGrp="1"/>
          </p:cNvSpPr>
          <p:nvPr>
            <p:ph type="sldNum" sz="quarter" idx="10"/>
          </p:nvPr>
        </p:nvSpPr>
        <p:spPr/>
        <p:txBody>
          <a:bodyPr/>
          <a:lstStyle/>
          <a:p>
            <a:fld id="{62583AE9-5228-4641-AE46-DAC04049BDD6}" type="slidenum">
              <a:rPr lang="en-US" smtClean="0">
                <a:solidFill>
                  <a:prstClr val="black"/>
                </a:solidFill>
              </a:rPr>
              <a:pPr/>
              <a:t>1</a:t>
            </a:fld>
            <a:endParaRPr lang="en-US">
              <a:solidFill>
                <a:prstClr val="black"/>
              </a:solidFill>
            </a:endParaRPr>
          </a:p>
        </p:txBody>
      </p:sp>
    </p:spTree>
    <p:extLst>
      <p:ext uri="{BB962C8B-B14F-4D97-AF65-F5344CB8AC3E}">
        <p14:creationId xmlns:p14="http://schemas.microsoft.com/office/powerpoint/2010/main" val="35754942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10</a:t>
            </a:fld>
            <a:endParaRPr lang="en-US"/>
          </a:p>
        </p:txBody>
      </p:sp>
    </p:spTree>
    <p:extLst>
      <p:ext uri="{BB962C8B-B14F-4D97-AF65-F5344CB8AC3E}">
        <p14:creationId xmlns:p14="http://schemas.microsoft.com/office/powerpoint/2010/main" val="338638023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11</a:t>
            </a:fld>
            <a:endParaRPr lang="en-US"/>
          </a:p>
        </p:txBody>
      </p:sp>
    </p:spTree>
    <p:extLst>
      <p:ext uri="{BB962C8B-B14F-4D97-AF65-F5344CB8AC3E}">
        <p14:creationId xmlns:p14="http://schemas.microsoft.com/office/powerpoint/2010/main" val="406464147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QAA must meet at least quarterly.</a:t>
            </a:r>
          </a:p>
          <a:p>
            <a:r>
              <a:rPr lang="en-US" dirty="0"/>
              <a:t>The QAA</a:t>
            </a:r>
            <a:r>
              <a:rPr lang="en-US" baseline="0" dirty="0"/>
              <a:t> must demonstrate a “good faith effort” to correct issues.</a:t>
            </a:r>
          </a:p>
          <a:p>
            <a:r>
              <a:rPr lang="en-US" baseline="0" dirty="0"/>
              <a:t>On November 28, 2019, the Infection Preventionist must also be part of the team.</a:t>
            </a:r>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12</a:t>
            </a:fld>
            <a:endParaRPr lang="en-US"/>
          </a:p>
        </p:txBody>
      </p:sp>
    </p:spTree>
    <p:extLst>
      <p:ext uri="{BB962C8B-B14F-4D97-AF65-F5344CB8AC3E}">
        <p14:creationId xmlns:p14="http://schemas.microsoft.com/office/powerpoint/2010/main" val="167700127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a:t>Examples:</a:t>
            </a:r>
          </a:p>
          <a:p>
            <a:pPr marL="171450" indent="-171450">
              <a:buFontTx/>
              <a:buChar char="-"/>
            </a:pPr>
            <a:r>
              <a:rPr lang="en-US" baseline="0" dirty="0"/>
              <a:t>Environmental departments and clinical staff look for safety hazards in resident surroundings, correcting as they go</a:t>
            </a:r>
          </a:p>
          <a:p>
            <a:pPr marL="171450" indent="-171450">
              <a:buFontTx/>
              <a:buChar char="-"/>
            </a:pPr>
            <a:r>
              <a:rPr lang="en-US" baseline="0" dirty="0"/>
              <a:t>Clinical assessments find person-specific risk factors and care plans include interventions to minimize risk</a:t>
            </a:r>
          </a:p>
          <a:p>
            <a:pPr marL="0" indent="0">
              <a:buFontTx/>
              <a:buNone/>
            </a:pPr>
            <a:r>
              <a:rPr lang="en-US" baseline="0" dirty="0"/>
              <a:t>-   Root causes of risk are reviewed and addressed in assessments and care plans </a:t>
            </a:r>
          </a:p>
          <a:p>
            <a:pPr marL="171450" indent="-171450">
              <a:buFontTx/>
              <a:buChar char="-"/>
            </a:pPr>
            <a:r>
              <a:rPr lang="en-US" baseline="0" dirty="0"/>
              <a:t>Review of clinical protocols that show success:</a:t>
            </a:r>
          </a:p>
          <a:p>
            <a:pPr marL="628650" lvl="1" indent="-171450">
              <a:buFontTx/>
              <a:buChar char="-"/>
            </a:pPr>
            <a:r>
              <a:rPr lang="en-US" baseline="0" dirty="0"/>
              <a:t>Infection control</a:t>
            </a:r>
          </a:p>
          <a:p>
            <a:pPr marL="628650" lvl="1" indent="-171450">
              <a:buFontTx/>
              <a:buChar char="-"/>
            </a:pPr>
            <a:r>
              <a:rPr lang="en-US" baseline="0" dirty="0"/>
              <a:t>Wound and skin</a:t>
            </a:r>
          </a:p>
          <a:p>
            <a:pPr marL="628650" lvl="1" indent="-171450">
              <a:buFontTx/>
              <a:buChar char="-"/>
            </a:pPr>
            <a:r>
              <a:rPr lang="en-US" baseline="0" dirty="0"/>
              <a:t>Unnecessary drugs</a:t>
            </a:r>
          </a:p>
          <a:p>
            <a:pPr marL="628650" lvl="1" indent="-171450">
              <a:buFontTx/>
              <a:buChar char="-"/>
            </a:pPr>
            <a:r>
              <a:rPr lang="en-US" baseline="0" dirty="0"/>
              <a:t>Incontinence</a:t>
            </a:r>
          </a:p>
          <a:p>
            <a:pPr marL="628650" lvl="1" indent="-171450">
              <a:buFontTx/>
              <a:buChar char="-"/>
            </a:pPr>
            <a:r>
              <a:rPr lang="en-US" baseline="0" dirty="0"/>
              <a:t>Weight loss</a:t>
            </a:r>
          </a:p>
          <a:p>
            <a:pPr marL="628650" lvl="1" indent="-171450">
              <a:buFontTx/>
              <a:buChar char="-"/>
            </a:pPr>
            <a:r>
              <a:rPr lang="en-US" baseline="0" dirty="0"/>
              <a:t>Falls</a:t>
            </a:r>
          </a:p>
          <a:p>
            <a:pPr marL="628650" lvl="1" indent="-171450">
              <a:buFontTx/>
              <a:buChar char="-"/>
            </a:pPr>
            <a:r>
              <a:rPr lang="en-US" baseline="0" dirty="0"/>
              <a:t>Rehospitalizations</a:t>
            </a:r>
          </a:p>
          <a:p>
            <a:pPr marL="0" lvl="0" indent="0">
              <a:buFontTx/>
              <a:buNone/>
            </a:pPr>
            <a:r>
              <a:rPr lang="en-US" baseline="0" dirty="0"/>
              <a:t>Can your staff express their involvement in quality? </a:t>
            </a:r>
          </a:p>
        </p:txBody>
      </p:sp>
      <p:sp>
        <p:nvSpPr>
          <p:cNvPr id="4" name="Slide Number Placeholder 3"/>
          <p:cNvSpPr>
            <a:spLocks noGrp="1"/>
          </p:cNvSpPr>
          <p:nvPr>
            <p:ph type="sldNum" sz="quarter" idx="10"/>
          </p:nvPr>
        </p:nvSpPr>
        <p:spPr/>
        <p:txBody>
          <a:bodyPr/>
          <a:lstStyle/>
          <a:p>
            <a:fld id="{03617024-7B0E-43F3-96C1-72ED0AB2EAA6}" type="slidenum">
              <a:rPr lang="en-US" smtClean="0"/>
              <a:t>13</a:t>
            </a:fld>
            <a:endParaRPr lang="en-US"/>
          </a:p>
        </p:txBody>
      </p:sp>
    </p:spTree>
    <p:extLst>
      <p:ext uri="{BB962C8B-B14F-4D97-AF65-F5344CB8AC3E}">
        <p14:creationId xmlns:p14="http://schemas.microsoft.com/office/powerpoint/2010/main" val="401245078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must be developed by November 28, 2017 and reviewed</a:t>
            </a:r>
            <a:r>
              <a:rPr lang="en-US" baseline="0" dirty="0"/>
              <a:t> annually thereafter and with any significant change at the facility. </a:t>
            </a:r>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14</a:t>
            </a:fld>
            <a:endParaRPr lang="en-US"/>
          </a:p>
        </p:txBody>
      </p:sp>
    </p:spTree>
    <p:extLst>
      <p:ext uri="{BB962C8B-B14F-4D97-AF65-F5344CB8AC3E}">
        <p14:creationId xmlns:p14="http://schemas.microsoft.com/office/powerpoint/2010/main" val="236721674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15</a:t>
            </a:fld>
            <a:endParaRPr lang="en-US"/>
          </a:p>
        </p:txBody>
      </p:sp>
    </p:spTree>
    <p:extLst>
      <p:ext uri="{BB962C8B-B14F-4D97-AF65-F5344CB8AC3E}">
        <p14:creationId xmlns:p14="http://schemas.microsoft.com/office/powerpoint/2010/main" val="274903885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16</a:t>
            </a:fld>
            <a:endParaRPr lang="en-US"/>
          </a:p>
        </p:txBody>
      </p:sp>
    </p:spTree>
    <p:extLst>
      <p:ext uri="{BB962C8B-B14F-4D97-AF65-F5344CB8AC3E}">
        <p14:creationId xmlns:p14="http://schemas.microsoft.com/office/powerpoint/2010/main" val="357731070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Our response to these updated regulations includes:</a:t>
            </a:r>
          </a:p>
          <a:p>
            <a:endParaRPr lang="en-US" dirty="0"/>
          </a:p>
          <a:p>
            <a:r>
              <a:rPr lang="en-US" dirty="0"/>
              <a:t>Understand</a:t>
            </a:r>
            <a:r>
              <a:rPr lang="en-US" baseline="0" dirty="0"/>
              <a:t> – understanding the new regulations regarding Quality Assurance and Performance Improvement.  Todays training will walk us through the changes and our roles and responsibilities. </a:t>
            </a:r>
          </a:p>
          <a:p>
            <a:r>
              <a:rPr lang="en-US" baseline="0" dirty="0"/>
              <a:t>Inform – staff will be informed of new Quality Assurance and Performance Improvement requirements</a:t>
            </a:r>
          </a:p>
          <a:p>
            <a:r>
              <a:rPr lang="en-US" baseline="0" dirty="0"/>
              <a:t>Limitations and Concerns – we will discuss how we handle any limitations and concerns</a:t>
            </a:r>
          </a:p>
          <a:p>
            <a:r>
              <a:rPr lang="en-US" baseline="0" dirty="0"/>
              <a:t>Monitor – we will monitor our policy via our QAPI program as applicable </a:t>
            </a:r>
          </a:p>
          <a:p>
            <a:endParaRPr lang="en-US" dirty="0"/>
          </a:p>
        </p:txBody>
      </p:sp>
      <p:sp>
        <p:nvSpPr>
          <p:cNvPr id="4" name="Slide Number Placeholder 3"/>
          <p:cNvSpPr>
            <a:spLocks noGrp="1"/>
          </p:cNvSpPr>
          <p:nvPr>
            <p:ph type="sldNum" sz="quarter" idx="10"/>
          </p:nvPr>
        </p:nvSpPr>
        <p:spPr/>
        <p:txBody>
          <a:bodyPr/>
          <a:lstStyle/>
          <a:p>
            <a:fld id="{62583AE9-5228-4641-AE46-DAC04049BDD6}" type="slidenum">
              <a:rPr lang="en-US" smtClean="0"/>
              <a:pPr/>
              <a:t>20</a:t>
            </a:fld>
            <a:endParaRPr lang="en-US"/>
          </a:p>
        </p:txBody>
      </p:sp>
    </p:spTree>
    <p:extLst>
      <p:ext uri="{BB962C8B-B14F-4D97-AF65-F5344CB8AC3E}">
        <p14:creationId xmlns:p14="http://schemas.microsoft.com/office/powerpoint/2010/main" val="50753641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21</a:t>
            </a:fld>
            <a:endParaRPr lang="en-US"/>
          </a:p>
        </p:txBody>
      </p:sp>
    </p:spTree>
    <p:extLst>
      <p:ext uri="{BB962C8B-B14F-4D97-AF65-F5344CB8AC3E}">
        <p14:creationId xmlns:p14="http://schemas.microsoft.com/office/powerpoint/2010/main" val="301991901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22</a:t>
            </a:fld>
            <a:endParaRPr lang="en-US"/>
          </a:p>
        </p:txBody>
      </p:sp>
    </p:spTree>
    <p:extLst>
      <p:ext uri="{BB962C8B-B14F-4D97-AF65-F5344CB8AC3E}">
        <p14:creationId xmlns:p14="http://schemas.microsoft.com/office/powerpoint/2010/main" val="29258031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200" dirty="0">
                <a:solidFill>
                  <a:schemeClr val="tx1"/>
                </a:solidFill>
                <a:latin typeface="+mn-lt"/>
                <a:ea typeface="+mn-ea"/>
                <a:cs typeface="+mn-cs"/>
              </a:rPr>
              <a:t> </a:t>
            </a:r>
            <a:r>
              <a:rPr lang="en-US" sz="1200" kern="1200" dirty="0">
                <a:solidFill>
                  <a:schemeClr val="tx1"/>
                </a:solidFill>
                <a:latin typeface="+mn-lt"/>
                <a:ea typeface="+mn-ea"/>
                <a:cs typeface="+mn-cs"/>
              </a:rPr>
              <a:t>Objectives of the education is to review </a:t>
            </a:r>
            <a:r>
              <a:rPr lang="en-US" sz="1200" kern="1200" dirty="0" err="1">
                <a:solidFill>
                  <a:schemeClr val="tx1"/>
                </a:solidFill>
                <a:latin typeface="+mn-lt"/>
                <a:ea typeface="+mn-ea"/>
                <a:cs typeface="+mn-cs"/>
              </a:rPr>
              <a:t>RoP</a:t>
            </a:r>
            <a:r>
              <a:rPr lang="en-US" sz="1200" kern="1200" baseline="0" dirty="0">
                <a:solidFill>
                  <a:schemeClr val="tx1"/>
                </a:solidFill>
                <a:latin typeface="+mn-lt"/>
                <a:ea typeface="+mn-ea"/>
                <a:cs typeface="+mn-cs"/>
              </a:rPr>
              <a:t> for </a:t>
            </a:r>
            <a:r>
              <a:rPr lang="en-US" dirty="0"/>
              <a:t>Quality Assurance and Performance Improvement</a:t>
            </a:r>
          </a:p>
          <a:p>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2</a:t>
            </a:fld>
            <a:endParaRPr lang="en-US"/>
          </a:p>
        </p:txBody>
      </p:sp>
    </p:spTree>
    <p:extLst>
      <p:ext uri="{BB962C8B-B14F-4D97-AF65-F5344CB8AC3E}">
        <p14:creationId xmlns:p14="http://schemas.microsoft.com/office/powerpoint/2010/main" val="373250480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Knowledge:</a:t>
            </a:r>
            <a:r>
              <a:rPr lang="en-US" b="1" baseline="0" dirty="0"/>
              <a:t>  </a:t>
            </a:r>
            <a:r>
              <a:rPr lang="en-US" baseline="0" dirty="0"/>
              <a:t>Staff not aware of policies, appropriate procedure for QAPI</a:t>
            </a:r>
          </a:p>
          <a:p>
            <a:r>
              <a:rPr lang="en-US" b="1" baseline="0" dirty="0"/>
              <a:t>Communication: </a:t>
            </a:r>
            <a:r>
              <a:rPr lang="en-US" b="0" baseline="0" dirty="0"/>
              <a:t>staff not telling their supervisor of potential problems or staff not perceiving issues as potential problems.</a:t>
            </a:r>
          </a:p>
          <a:p>
            <a:r>
              <a:rPr lang="en-US" b="1" baseline="0" dirty="0"/>
              <a:t>Resources: </a:t>
            </a:r>
            <a:r>
              <a:rPr lang="en-US" b="0" baseline="0" dirty="0"/>
              <a:t>lack of sufficient staff to “cover the floor” so NAR can attend QAPI/PIP meetings</a:t>
            </a:r>
            <a:endParaRPr lang="en-US" b="1" baseline="0" dirty="0"/>
          </a:p>
          <a:p>
            <a:endParaRPr lang="en-US" b="0" baseline="0" dirty="0"/>
          </a:p>
        </p:txBody>
      </p:sp>
      <p:sp>
        <p:nvSpPr>
          <p:cNvPr id="4" name="Slide Number Placeholder 3"/>
          <p:cNvSpPr>
            <a:spLocks noGrp="1"/>
          </p:cNvSpPr>
          <p:nvPr>
            <p:ph type="sldNum" sz="quarter" idx="10"/>
          </p:nvPr>
        </p:nvSpPr>
        <p:spPr/>
        <p:txBody>
          <a:bodyPr/>
          <a:lstStyle/>
          <a:p>
            <a:fld id="{640EFB6F-2E6B-49DF-B9D1-FCCC23D65BEF}" type="slidenum">
              <a:rPr lang="en-US" smtClean="0"/>
              <a:t>23</a:t>
            </a:fld>
            <a:endParaRPr lang="en-US"/>
          </a:p>
        </p:txBody>
      </p:sp>
    </p:spTree>
    <p:extLst>
      <p:ext uri="{BB962C8B-B14F-4D97-AF65-F5344CB8AC3E}">
        <p14:creationId xmlns:p14="http://schemas.microsoft.com/office/powerpoint/2010/main" val="9402811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Care givers must feel comfortable sharing concerns/errors with management staff.</a:t>
            </a:r>
          </a:p>
        </p:txBody>
      </p:sp>
      <p:sp>
        <p:nvSpPr>
          <p:cNvPr id="4" name="Slide Number Placeholder 3"/>
          <p:cNvSpPr>
            <a:spLocks noGrp="1"/>
          </p:cNvSpPr>
          <p:nvPr>
            <p:ph type="sldNum" sz="quarter" idx="10"/>
          </p:nvPr>
        </p:nvSpPr>
        <p:spPr/>
        <p:txBody>
          <a:bodyPr/>
          <a:lstStyle/>
          <a:p>
            <a:fld id="{640EFB6F-2E6B-49DF-B9D1-FCCC23D65BEF}" type="slidenum">
              <a:rPr lang="en-US" smtClean="0"/>
              <a:t>24</a:t>
            </a:fld>
            <a:endParaRPr lang="en-US"/>
          </a:p>
        </p:txBody>
      </p:sp>
    </p:spTree>
    <p:extLst>
      <p:ext uri="{BB962C8B-B14F-4D97-AF65-F5344CB8AC3E}">
        <p14:creationId xmlns:p14="http://schemas.microsoft.com/office/powerpoint/2010/main" val="77782911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40EFB6F-2E6B-49DF-B9D1-FCCC23D65BEF}" type="slidenum">
              <a:rPr lang="en-US" smtClean="0"/>
              <a:t>25</a:t>
            </a:fld>
            <a:endParaRPr lang="en-US"/>
          </a:p>
        </p:txBody>
      </p:sp>
    </p:spTree>
    <p:extLst>
      <p:ext uri="{BB962C8B-B14F-4D97-AF65-F5344CB8AC3E}">
        <p14:creationId xmlns:p14="http://schemas.microsoft.com/office/powerpoint/2010/main" val="224952093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DA1A54-E777-4EF1-B51C-A307AA47CB5F}" type="slidenum">
              <a:rPr lang="en-US" smtClean="0">
                <a:solidFill>
                  <a:prstClr val="black"/>
                </a:solidFill>
              </a:rPr>
              <a:pPr/>
              <a:t>27</a:t>
            </a:fld>
            <a:endParaRPr lang="en-US">
              <a:solidFill>
                <a:prstClr val="black"/>
              </a:solidFill>
            </a:endParaRPr>
          </a:p>
        </p:txBody>
      </p:sp>
    </p:spTree>
    <p:extLst>
      <p:ext uri="{BB962C8B-B14F-4D97-AF65-F5344CB8AC3E}">
        <p14:creationId xmlns:p14="http://schemas.microsoft.com/office/powerpoint/2010/main" val="35323103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 longer is Quality retrospective, it</a:t>
            </a:r>
            <a:r>
              <a:rPr lang="en-US" baseline="0" dirty="0"/>
              <a:t> is now proactive and utilizes data to determine potential areas of concern and to monitor effectiveness of interventions. </a:t>
            </a:r>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3</a:t>
            </a:fld>
            <a:endParaRPr lang="en-US"/>
          </a:p>
        </p:txBody>
      </p:sp>
    </p:spTree>
    <p:extLst>
      <p:ext uri="{BB962C8B-B14F-4D97-AF65-F5344CB8AC3E}">
        <p14:creationId xmlns:p14="http://schemas.microsoft.com/office/powerpoint/2010/main" val="37472832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the “old days” Quality</a:t>
            </a:r>
            <a:r>
              <a:rPr lang="en-US" baseline="0" dirty="0"/>
              <a:t> Assurance was typically conducted by only the management team.</a:t>
            </a:r>
          </a:p>
          <a:p>
            <a:r>
              <a:rPr lang="en-US" baseline="0" dirty="0"/>
              <a:t>Moving forward, the voice of the resident, families all staff, and volunteers will be important to determine and prioritize the areas in which the facility will make improvements or changes.</a:t>
            </a:r>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4</a:t>
            </a:fld>
            <a:endParaRPr lang="en-US"/>
          </a:p>
        </p:txBody>
      </p:sp>
    </p:spTree>
    <p:extLst>
      <p:ext uri="{BB962C8B-B14F-4D97-AF65-F5344CB8AC3E}">
        <p14:creationId xmlns:p14="http://schemas.microsoft.com/office/powerpoint/2010/main" val="32165456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A QAPI plan is required by November 28, 2017</a:t>
            </a:r>
            <a:r>
              <a:rPr lang="en-US" baseline="0" dirty="0"/>
              <a:t> to share with the survey team at the time of each survey. The plan describes how your facility will meet the requirements set forth by CMS.</a:t>
            </a:r>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5</a:t>
            </a:fld>
            <a:endParaRPr lang="en-US"/>
          </a:p>
        </p:txBody>
      </p:sp>
    </p:spTree>
    <p:extLst>
      <p:ext uri="{BB962C8B-B14F-4D97-AF65-F5344CB8AC3E}">
        <p14:creationId xmlns:p14="http://schemas.microsoft.com/office/powerpoint/2010/main" val="23899797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plan is a formal document</a:t>
            </a:r>
            <a:r>
              <a:rPr lang="en-US" baseline="0" dirty="0"/>
              <a:t> addressing the areas listed on the slide. </a:t>
            </a:r>
          </a:p>
          <a:p>
            <a:r>
              <a:rPr lang="en-US" baseline="0" dirty="0"/>
              <a:t>Share with your staff how your facility will track and measure performance?</a:t>
            </a:r>
          </a:p>
          <a:p>
            <a:r>
              <a:rPr lang="en-US" baseline="0" dirty="0"/>
              <a:t>What data will you utilize to gather information on potential problem areas?</a:t>
            </a:r>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6</a:t>
            </a:fld>
            <a:endParaRPr lang="en-US"/>
          </a:p>
        </p:txBody>
      </p:sp>
    </p:spTree>
    <p:extLst>
      <p:ext uri="{BB962C8B-B14F-4D97-AF65-F5344CB8AC3E}">
        <p14:creationId xmlns:p14="http://schemas.microsoft.com/office/powerpoint/2010/main" val="922158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All staff are involved in the process. Explain how each individual can provide feedback and to whom.</a:t>
            </a:r>
          </a:p>
        </p:txBody>
      </p:sp>
      <p:sp>
        <p:nvSpPr>
          <p:cNvPr id="4" name="Slide Number Placeholder 3"/>
          <p:cNvSpPr>
            <a:spLocks noGrp="1"/>
          </p:cNvSpPr>
          <p:nvPr>
            <p:ph type="sldNum" sz="quarter" idx="10"/>
          </p:nvPr>
        </p:nvSpPr>
        <p:spPr/>
        <p:txBody>
          <a:bodyPr/>
          <a:lstStyle/>
          <a:p>
            <a:fld id="{640EFB6F-2E6B-49DF-B9D1-FCCC23D65BEF}" type="slidenum">
              <a:rPr lang="en-US" smtClean="0"/>
              <a:t>7</a:t>
            </a:fld>
            <a:endParaRPr lang="en-US"/>
          </a:p>
        </p:txBody>
      </p:sp>
    </p:spTree>
    <p:extLst>
      <p:ext uri="{BB962C8B-B14F-4D97-AF65-F5344CB8AC3E}">
        <p14:creationId xmlns:p14="http://schemas.microsoft.com/office/powerpoint/2010/main" val="9891329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Once you have a team working on a performance improvement project (PIPs) it’s vital to get to the root of that problem through systematic analysis and systemic action. By using root cause analysis (RCA) you will gain a structure for evaluating events and the ability to focus on the underlying breakdowns in systems or processes. Through this systematic approach you will be able to fully understand the problem and its causes. </a:t>
            </a:r>
          </a:p>
          <a:p>
            <a:endParaRPr lang="en-US" dirty="0"/>
          </a:p>
          <a:p>
            <a:r>
              <a:rPr lang="en-US" dirty="0"/>
              <a:t>Explain how your facility will prioritize</a:t>
            </a:r>
            <a:r>
              <a:rPr lang="en-US" baseline="0" dirty="0"/>
              <a:t> activities.</a:t>
            </a:r>
            <a:endParaRPr lang="en-US" dirty="0"/>
          </a:p>
          <a:p>
            <a:endParaRPr lang="en-US" dirty="0"/>
          </a:p>
          <a:p>
            <a:r>
              <a:rPr lang="en-US" dirty="0"/>
              <a:t>See next slide for descriptions of high-risk, high-volume</a:t>
            </a:r>
            <a:r>
              <a:rPr lang="en-US" baseline="0" dirty="0"/>
              <a:t> and problem-prone</a:t>
            </a:r>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8</a:t>
            </a:fld>
            <a:endParaRPr lang="en-US"/>
          </a:p>
        </p:txBody>
      </p:sp>
    </p:spTree>
    <p:extLst>
      <p:ext uri="{BB962C8B-B14F-4D97-AF65-F5344CB8AC3E}">
        <p14:creationId xmlns:p14="http://schemas.microsoft.com/office/powerpoint/2010/main" val="39972746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9</a:t>
            </a:fld>
            <a:endParaRPr lang="en-US"/>
          </a:p>
        </p:txBody>
      </p:sp>
    </p:spTree>
    <p:extLst>
      <p:ext uri="{BB962C8B-B14F-4D97-AF65-F5344CB8AC3E}">
        <p14:creationId xmlns:p14="http://schemas.microsoft.com/office/powerpoint/2010/main" val="7528045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5" name="Footer Placeholder 4"/>
          <p:cNvSpPr>
            <a:spLocks noGrp="1"/>
          </p:cNvSpPr>
          <p:nvPr>
            <p:ph type="ftr" sz="quarter" idx="11"/>
          </p:nvPr>
        </p:nvSpPr>
        <p:spPr>
          <a:xfrm>
            <a:off x="457200" y="6356350"/>
            <a:ext cx="5943600" cy="365125"/>
          </a:xfrm>
        </p:spPr>
        <p:txBody>
          <a:bodyPr/>
          <a:lstStyle>
            <a:lvl1pPr>
              <a:defRPr sz="800" baseline="0">
                <a:latin typeface="Calibri" panose="020F0502020204030204" pitchFamily="34" charset="0"/>
              </a:defRPr>
            </a:lvl1pPr>
          </a:lstStyle>
          <a:p>
            <a:endParaRPr lang="en-US"/>
          </a:p>
        </p:txBody>
      </p:sp>
    </p:spTree>
    <p:extLst>
      <p:ext uri="{BB962C8B-B14F-4D97-AF65-F5344CB8AC3E}">
        <p14:creationId xmlns:p14="http://schemas.microsoft.com/office/powerpoint/2010/main" val="31157447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9487ED3-A5E5-48E5-93A8-733354317C3C}" type="datetimeFigureOut">
              <a:rPr lang="en-US" smtClean="0"/>
              <a:t>10/26/2017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0C37840-F4A2-4D7F-87B1-D6C0D51FFD3A}" type="slidenum">
              <a:rPr lang="en-US" smtClean="0"/>
              <a:t>‹#›</a:t>
            </a:fld>
            <a:endParaRPr lang="en-US"/>
          </a:p>
        </p:txBody>
      </p:sp>
    </p:spTree>
    <p:extLst>
      <p:ext uri="{BB962C8B-B14F-4D97-AF65-F5344CB8AC3E}">
        <p14:creationId xmlns:p14="http://schemas.microsoft.com/office/powerpoint/2010/main" val="36152232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5" name="Footer Placeholder 4"/>
          <p:cNvSpPr>
            <a:spLocks noGrp="1"/>
          </p:cNvSpPr>
          <p:nvPr>
            <p:ph type="ftr" sz="quarter" idx="11"/>
          </p:nvPr>
        </p:nvSpPr>
        <p:spPr>
          <a:xfrm>
            <a:off x="457200" y="6324600"/>
            <a:ext cx="5943600" cy="365125"/>
          </a:xfrm>
        </p:spPr>
        <p:txBody>
          <a:bodyPr/>
          <a:lstStyle>
            <a:lvl1pPr>
              <a:defRPr sz="800" baseline="0">
                <a:latin typeface="Calibri" panose="020F0502020204030204" pitchFamily="34" charset="0"/>
              </a:defRPr>
            </a:lvl1pPr>
          </a:lstStyle>
          <a:p>
            <a:r>
              <a:rPr lang="en-US" dirty="0">
                <a:solidFill>
                  <a:prstClr val="black"/>
                </a:solidFill>
              </a:rPr>
              <a:t>This document is for general informational purposes only.  </a:t>
            </a:r>
          </a:p>
          <a:p>
            <a:r>
              <a:rPr lang="en-US" dirty="0">
                <a:solidFill>
                  <a:prstClr val="black"/>
                </a:solidFill>
              </a:rPr>
              <a:t>It does not represent legal advice nor relied upon as supporting documentation or advice with CMS or other regulatory entities.</a:t>
            </a:r>
          </a:p>
          <a:p>
            <a:r>
              <a:rPr lang="en-US" dirty="0">
                <a:solidFill>
                  <a:prstClr val="black"/>
                </a:solidFill>
              </a:rPr>
              <a:t>© Pathway Health Services, Inc. – All Rights Reserved – Copy with Permission Only - 2017</a:t>
            </a:r>
          </a:p>
          <a:p>
            <a:endParaRPr lang="en-US" dirty="0">
              <a:solidFill>
                <a:prstClr val="black"/>
              </a:solidFill>
            </a:endParaRPr>
          </a:p>
        </p:txBody>
      </p:sp>
    </p:spTree>
    <p:extLst>
      <p:ext uri="{BB962C8B-B14F-4D97-AF65-F5344CB8AC3E}">
        <p14:creationId xmlns:p14="http://schemas.microsoft.com/office/powerpoint/2010/main" val="15385407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B36801-8505-4C0E-A75F-6C61E9D43F90}" type="datetimeFigureOut">
              <a:rPr lang="en-US" smtClean="0">
                <a:solidFill>
                  <a:prstClr val="black"/>
                </a:solidFill>
              </a:rPr>
              <a:pPr/>
              <a:t>10/26/2017</a:t>
            </a:fld>
            <a:endParaRPr lang="en-US">
              <a:solidFill>
                <a:prstClr val="black"/>
              </a:solidFill>
            </a:endParaRPr>
          </a:p>
        </p:txBody>
      </p:sp>
      <p:sp>
        <p:nvSpPr>
          <p:cNvPr id="5" name="Footer Placeholder 4"/>
          <p:cNvSpPr>
            <a:spLocks noGrp="1"/>
          </p:cNvSpPr>
          <p:nvPr>
            <p:ph type="ftr" sz="quarter" idx="11"/>
          </p:nvPr>
        </p:nvSpPr>
        <p:spPr/>
        <p:txBody>
          <a:bodyPr/>
          <a:lstStyle/>
          <a:p>
            <a:endParaRPr lang="en-US" dirty="0">
              <a:solidFill>
                <a:prstClr val="black"/>
              </a:solidFill>
            </a:endParaRPr>
          </a:p>
        </p:txBody>
      </p:sp>
      <p:sp>
        <p:nvSpPr>
          <p:cNvPr id="6" name="Slide Number Placeholder 5"/>
          <p:cNvSpPr>
            <a:spLocks noGrp="1"/>
          </p:cNvSpPr>
          <p:nvPr>
            <p:ph type="sldNum" sz="quarter" idx="12"/>
          </p:nvPr>
        </p:nvSpPr>
        <p:spPr>
          <a:xfrm>
            <a:off x="6553200" y="6356350"/>
            <a:ext cx="2133600" cy="365125"/>
          </a:xfrm>
        </p:spPr>
        <p:txBody>
          <a:bodyPr/>
          <a:lstStyle/>
          <a:p>
            <a:fld id="{8ED21966-C764-4C40-97C3-3CEDFB59A7F5}" type="slidenum">
              <a:rPr lang="en-US" smtClean="0">
                <a:solidFill>
                  <a:prstClr val="black"/>
                </a:solidFill>
              </a:rPr>
              <a:pPr/>
              <a:t>‹#›</a:t>
            </a:fld>
            <a:endParaRPr lang="en-US">
              <a:solidFill>
                <a:prstClr val="black"/>
              </a:solidFill>
            </a:endParaRPr>
          </a:p>
        </p:txBody>
      </p:sp>
      <p:pic>
        <p:nvPicPr>
          <p:cNvPr id="7" name="Picture 6"/>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228600" y="6013287"/>
            <a:ext cx="1981200" cy="708188"/>
          </a:xfrm>
          <a:prstGeom prst="rect">
            <a:avLst/>
          </a:prstGeom>
        </p:spPr>
      </p:pic>
    </p:spTree>
    <p:extLst>
      <p:ext uri="{BB962C8B-B14F-4D97-AF65-F5344CB8AC3E}">
        <p14:creationId xmlns:p14="http://schemas.microsoft.com/office/powerpoint/2010/main" val="12641879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B36801-8505-4C0E-A75F-6C61E9D43F90}" type="datetimeFigureOut">
              <a:rPr lang="en-US" smtClean="0">
                <a:solidFill>
                  <a:prstClr val="black"/>
                </a:solidFill>
              </a:rPr>
              <a:pPr/>
              <a:t>10/26/2017</a:t>
            </a:fld>
            <a:endParaRPr lang="en-US">
              <a:solidFill>
                <a:prstClr val="black"/>
              </a:solidFill>
            </a:endParaRPr>
          </a:p>
        </p:txBody>
      </p:sp>
      <p:sp>
        <p:nvSpPr>
          <p:cNvPr id="5" name="Footer Placeholder 4"/>
          <p:cNvSpPr>
            <a:spLocks noGrp="1"/>
          </p:cNvSpPr>
          <p:nvPr>
            <p:ph type="ftr" sz="quarter" idx="11"/>
          </p:nvPr>
        </p:nvSpPr>
        <p:spPr/>
        <p:txBody>
          <a:bodyPr/>
          <a:lstStyle/>
          <a:p>
            <a:endParaRPr lang="en-US">
              <a:solidFill>
                <a:prstClr val="black"/>
              </a:solidFill>
            </a:endParaRPr>
          </a:p>
        </p:txBody>
      </p:sp>
      <p:sp>
        <p:nvSpPr>
          <p:cNvPr id="6" name="Slide Number Placeholder 5"/>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2358168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6B36801-8505-4C0E-A75F-6C61E9D43F90}" type="datetimeFigureOut">
              <a:rPr lang="en-US" smtClean="0">
                <a:solidFill>
                  <a:prstClr val="black"/>
                </a:solidFill>
              </a:rPr>
              <a:pPr/>
              <a:t>10/26/2017</a:t>
            </a:fld>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5715620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6B36801-8505-4C0E-A75F-6C61E9D43F90}" type="datetimeFigureOut">
              <a:rPr lang="en-US" smtClean="0">
                <a:solidFill>
                  <a:prstClr val="black"/>
                </a:solidFill>
              </a:rPr>
              <a:pPr/>
              <a:t>10/26/2017</a:t>
            </a:fld>
            <a:endParaRPr lang="en-US">
              <a:solidFill>
                <a:prstClr val="black"/>
              </a:solidFill>
            </a:endParaRPr>
          </a:p>
        </p:txBody>
      </p:sp>
      <p:sp>
        <p:nvSpPr>
          <p:cNvPr id="8" name="Footer Placeholder 7"/>
          <p:cNvSpPr>
            <a:spLocks noGrp="1"/>
          </p:cNvSpPr>
          <p:nvPr>
            <p:ph type="ftr" sz="quarter" idx="11"/>
          </p:nvPr>
        </p:nvSpPr>
        <p:spPr/>
        <p:txBody>
          <a:bodyPr/>
          <a:lstStyle/>
          <a:p>
            <a:endParaRPr lang="en-US">
              <a:solidFill>
                <a:prstClr val="black"/>
              </a:solidFill>
            </a:endParaRPr>
          </a:p>
        </p:txBody>
      </p:sp>
      <p:sp>
        <p:nvSpPr>
          <p:cNvPr id="9" name="Slide Number Placeholder 8"/>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65257602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6B36801-8505-4C0E-A75F-6C61E9D43F90}" type="datetimeFigureOut">
              <a:rPr lang="en-US" smtClean="0">
                <a:solidFill>
                  <a:prstClr val="black"/>
                </a:solidFill>
              </a:rPr>
              <a:pPr/>
              <a:t>10/26/2017</a:t>
            </a:fld>
            <a:endParaRPr lang="en-US">
              <a:solidFill>
                <a:prstClr val="black"/>
              </a:solidFill>
            </a:endParaRPr>
          </a:p>
        </p:txBody>
      </p:sp>
      <p:sp>
        <p:nvSpPr>
          <p:cNvPr id="4" name="Footer Placeholder 3"/>
          <p:cNvSpPr>
            <a:spLocks noGrp="1"/>
          </p:cNvSpPr>
          <p:nvPr>
            <p:ph type="ftr" sz="quarter" idx="11"/>
          </p:nvPr>
        </p:nvSpPr>
        <p:spPr/>
        <p:txBody>
          <a:bodyPr/>
          <a:lstStyle/>
          <a:p>
            <a:endParaRPr lang="en-US">
              <a:solidFill>
                <a:prstClr val="black"/>
              </a:solidFill>
            </a:endParaRPr>
          </a:p>
        </p:txBody>
      </p:sp>
      <p:sp>
        <p:nvSpPr>
          <p:cNvPr id="5" name="Slide Number Placeholder 4"/>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57493783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B36801-8505-4C0E-A75F-6C61E9D43F90}" type="datetimeFigureOut">
              <a:rPr lang="en-US" smtClean="0">
                <a:solidFill>
                  <a:prstClr val="black"/>
                </a:solidFill>
              </a:rPr>
              <a:pPr/>
              <a:t>10/26/2017</a:t>
            </a:fld>
            <a:endParaRPr lang="en-US">
              <a:solidFill>
                <a:prstClr val="black"/>
              </a:solidFill>
            </a:endParaRPr>
          </a:p>
        </p:txBody>
      </p:sp>
      <p:sp>
        <p:nvSpPr>
          <p:cNvPr id="3" name="Footer Placeholder 2"/>
          <p:cNvSpPr>
            <a:spLocks noGrp="1"/>
          </p:cNvSpPr>
          <p:nvPr>
            <p:ph type="ftr" sz="quarter" idx="11"/>
          </p:nvPr>
        </p:nvSpPr>
        <p:spPr/>
        <p:txBody>
          <a:bodyPr/>
          <a:lstStyle/>
          <a:p>
            <a:endParaRPr lang="en-US">
              <a:solidFill>
                <a:prstClr val="black"/>
              </a:solidFill>
            </a:endParaRPr>
          </a:p>
        </p:txBody>
      </p:sp>
      <p:sp>
        <p:nvSpPr>
          <p:cNvPr id="4" name="Slide Number Placeholder 3"/>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28708324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B36801-8505-4C0E-A75F-6C61E9D43F90}" type="datetimeFigureOut">
              <a:rPr lang="en-US" smtClean="0">
                <a:solidFill>
                  <a:prstClr val="black"/>
                </a:solidFill>
              </a:rPr>
              <a:pPr/>
              <a:t>10/26/2017</a:t>
            </a:fld>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5822543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B36801-8505-4C0E-A75F-6C61E9D43F90}" type="datetimeFigureOut">
              <a:rPr lang="en-US" smtClean="0">
                <a:solidFill>
                  <a:prstClr val="black"/>
                </a:solidFill>
              </a:rPr>
              <a:pPr/>
              <a:t>10/26/2017</a:t>
            </a:fld>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7564757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9487ED3-A5E5-48E5-93A8-733354317C3C}" type="datetimeFigureOut">
              <a:rPr lang="en-US" smtClean="0"/>
              <a:t>10/26/2017</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p:spPr>
        <p:txBody>
          <a:bodyPr/>
          <a:lstStyle/>
          <a:p>
            <a:fld id="{C0C37840-F4A2-4D7F-87B1-D6C0D51FFD3A}" type="slidenum">
              <a:rPr lang="en-US" smtClean="0"/>
              <a:t>‹#›</a:t>
            </a:fld>
            <a:endParaRPr lang="en-US"/>
          </a:p>
        </p:txBody>
      </p:sp>
      <p:pic>
        <p:nvPicPr>
          <p:cNvPr id="7" name="Picture 6"/>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228600" y="6013287"/>
            <a:ext cx="1981200" cy="708188"/>
          </a:xfrm>
          <a:prstGeom prst="rect">
            <a:avLst/>
          </a:prstGeom>
        </p:spPr>
      </p:pic>
    </p:spTree>
    <p:extLst>
      <p:ext uri="{BB962C8B-B14F-4D97-AF65-F5344CB8AC3E}">
        <p14:creationId xmlns:p14="http://schemas.microsoft.com/office/powerpoint/2010/main" val="379220428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6B36801-8505-4C0E-A75F-6C61E9D43F90}" type="datetimeFigureOut">
              <a:rPr lang="en-US" smtClean="0">
                <a:solidFill>
                  <a:prstClr val="black"/>
                </a:solidFill>
              </a:rPr>
              <a:pPr/>
              <a:t>10/26/2017</a:t>
            </a:fld>
            <a:endParaRPr lang="en-US">
              <a:solidFill>
                <a:prstClr val="black"/>
              </a:solidFill>
            </a:endParaRPr>
          </a:p>
        </p:txBody>
      </p:sp>
      <p:sp>
        <p:nvSpPr>
          <p:cNvPr id="4" name="Footer Placeholder 3"/>
          <p:cNvSpPr>
            <a:spLocks noGrp="1"/>
          </p:cNvSpPr>
          <p:nvPr>
            <p:ph type="ftr" sz="quarter" idx="11"/>
          </p:nvPr>
        </p:nvSpPr>
        <p:spPr/>
        <p:txBody>
          <a:bodyPr/>
          <a:lstStyle/>
          <a:p>
            <a:endParaRPr lang="en-US">
              <a:solidFill>
                <a:prstClr val="black"/>
              </a:solidFill>
            </a:endParaRPr>
          </a:p>
        </p:txBody>
      </p:sp>
      <p:sp>
        <p:nvSpPr>
          <p:cNvPr id="5" name="Slide Number Placeholder 4"/>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80446554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5" name="Footer Placeholder 4"/>
          <p:cNvSpPr>
            <a:spLocks noGrp="1"/>
          </p:cNvSpPr>
          <p:nvPr>
            <p:ph type="ftr" sz="quarter" idx="11"/>
          </p:nvPr>
        </p:nvSpPr>
        <p:spPr>
          <a:xfrm>
            <a:off x="457200" y="6356350"/>
            <a:ext cx="5943600" cy="365125"/>
          </a:xfrm>
        </p:spPr>
        <p:txBody>
          <a:bodyPr/>
          <a:lstStyle>
            <a:lvl1pPr>
              <a:defRPr sz="800" baseline="0">
                <a:latin typeface="Calibri" panose="020F0502020204030204" pitchFamily="34" charset="0"/>
              </a:defRPr>
            </a:lvl1pPr>
          </a:lstStyle>
          <a:p>
            <a:r>
              <a:rPr lang="en-US" dirty="0">
                <a:solidFill>
                  <a:prstClr val="black"/>
                </a:solidFill>
              </a:rPr>
              <a:t>This document is for general informational purposes only.  </a:t>
            </a:r>
          </a:p>
          <a:p>
            <a:r>
              <a:rPr lang="en-US" dirty="0">
                <a:solidFill>
                  <a:prstClr val="black"/>
                </a:solidFill>
              </a:rPr>
              <a:t>It does not represent legal advice nor relied upon as supporting documentation or advice with CMS or other regulatory entities.</a:t>
            </a:r>
          </a:p>
          <a:p>
            <a:r>
              <a:rPr lang="en-US" dirty="0">
                <a:solidFill>
                  <a:prstClr val="black"/>
                </a:solidFill>
              </a:rPr>
              <a:t>© Pathway Health Services, Inc. – All Rights Reserved – Copy with Permission Only - Requirements of Participation P&amp;P Manual 2017</a:t>
            </a:r>
          </a:p>
          <a:p>
            <a:endParaRPr lang="en-US" dirty="0">
              <a:solidFill>
                <a:prstClr val="black"/>
              </a:solidFill>
            </a:endParaRPr>
          </a:p>
        </p:txBody>
      </p:sp>
    </p:spTree>
    <p:extLst>
      <p:ext uri="{BB962C8B-B14F-4D97-AF65-F5344CB8AC3E}">
        <p14:creationId xmlns:p14="http://schemas.microsoft.com/office/powerpoint/2010/main" val="102370992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B36801-8505-4C0E-A75F-6C61E9D43F90}" type="datetimeFigureOut">
              <a:rPr lang="en-US" smtClean="0">
                <a:solidFill>
                  <a:prstClr val="black"/>
                </a:solidFill>
              </a:rPr>
              <a:pPr/>
              <a:t>10/26/2017</a:t>
            </a:fld>
            <a:endParaRPr lang="en-US">
              <a:solidFill>
                <a:prstClr val="black"/>
              </a:solidFill>
            </a:endParaRPr>
          </a:p>
        </p:txBody>
      </p:sp>
      <p:sp>
        <p:nvSpPr>
          <p:cNvPr id="5" name="Footer Placeholder 4"/>
          <p:cNvSpPr>
            <a:spLocks noGrp="1"/>
          </p:cNvSpPr>
          <p:nvPr>
            <p:ph type="ftr" sz="quarter" idx="11"/>
          </p:nvPr>
        </p:nvSpPr>
        <p:spPr/>
        <p:txBody>
          <a:bodyPr/>
          <a:lstStyle/>
          <a:p>
            <a:endParaRPr lang="en-US" dirty="0">
              <a:solidFill>
                <a:prstClr val="black"/>
              </a:solidFill>
            </a:endParaRPr>
          </a:p>
        </p:txBody>
      </p:sp>
      <p:sp>
        <p:nvSpPr>
          <p:cNvPr id="6" name="Slide Number Placeholder 5"/>
          <p:cNvSpPr>
            <a:spLocks noGrp="1"/>
          </p:cNvSpPr>
          <p:nvPr>
            <p:ph type="sldNum" sz="quarter" idx="12"/>
          </p:nvPr>
        </p:nvSpPr>
        <p:spPr>
          <a:xfrm>
            <a:off x="6553200" y="6356350"/>
            <a:ext cx="2133600" cy="365125"/>
          </a:xfrm>
        </p:spPr>
        <p:txBody>
          <a:bodyPr/>
          <a:lstStyle/>
          <a:p>
            <a:fld id="{8ED21966-C764-4C40-97C3-3CEDFB59A7F5}" type="slidenum">
              <a:rPr lang="en-US" smtClean="0">
                <a:solidFill>
                  <a:prstClr val="black"/>
                </a:solidFill>
              </a:rPr>
              <a:pPr/>
              <a:t>‹#›</a:t>
            </a:fld>
            <a:endParaRPr lang="en-US">
              <a:solidFill>
                <a:prstClr val="black"/>
              </a:solidFill>
            </a:endParaRPr>
          </a:p>
        </p:txBody>
      </p:sp>
      <p:pic>
        <p:nvPicPr>
          <p:cNvPr id="7" name="Picture 6"/>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228600" y="6013287"/>
            <a:ext cx="1981200" cy="708188"/>
          </a:xfrm>
          <a:prstGeom prst="rect">
            <a:avLst/>
          </a:prstGeom>
        </p:spPr>
      </p:pic>
    </p:spTree>
    <p:extLst>
      <p:ext uri="{BB962C8B-B14F-4D97-AF65-F5344CB8AC3E}">
        <p14:creationId xmlns:p14="http://schemas.microsoft.com/office/powerpoint/2010/main" val="108294035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B36801-8505-4C0E-A75F-6C61E9D43F90}" type="datetimeFigureOut">
              <a:rPr lang="en-US" smtClean="0">
                <a:solidFill>
                  <a:prstClr val="black"/>
                </a:solidFill>
              </a:rPr>
              <a:pPr/>
              <a:t>10/26/2017</a:t>
            </a:fld>
            <a:endParaRPr lang="en-US">
              <a:solidFill>
                <a:prstClr val="black"/>
              </a:solidFill>
            </a:endParaRPr>
          </a:p>
        </p:txBody>
      </p:sp>
      <p:sp>
        <p:nvSpPr>
          <p:cNvPr id="5" name="Footer Placeholder 4"/>
          <p:cNvSpPr>
            <a:spLocks noGrp="1"/>
          </p:cNvSpPr>
          <p:nvPr>
            <p:ph type="ftr" sz="quarter" idx="11"/>
          </p:nvPr>
        </p:nvSpPr>
        <p:spPr/>
        <p:txBody>
          <a:bodyPr/>
          <a:lstStyle/>
          <a:p>
            <a:endParaRPr lang="en-US">
              <a:solidFill>
                <a:prstClr val="black"/>
              </a:solidFill>
            </a:endParaRPr>
          </a:p>
        </p:txBody>
      </p:sp>
      <p:sp>
        <p:nvSpPr>
          <p:cNvPr id="6" name="Slide Number Placeholder 5"/>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36193946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6B36801-8505-4C0E-A75F-6C61E9D43F90}" type="datetimeFigureOut">
              <a:rPr lang="en-US" smtClean="0">
                <a:solidFill>
                  <a:prstClr val="black"/>
                </a:solidFill>
              </a:rPr>
              <a:pPr/>
              <a:t>10/26/2017</a:t>
            </a:fld>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47323525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6B36801-8505-4C0E-A75F-6C61E9D43F90}" type="datetimeFigureOut">
              <a:rPr lang="en-US" smtClean="0">
                <a:solidFill>
                  <a:prstClr val="black"/>
                </a:solidFill>
              </a:rPr>
              <a:pPr/>
              <a:t>10/26/2017</a:t>
            </a:fld>
            <a:endParaRPr lang="en-US">
              <a:solidFill>
                <a:prstClr val="black"/>
              </a:solidFill>
            </a:endParaRPr>
          </a:p>
        </p:txBody>
      </p:sp>
      <p:sp>
        <p:nvSpPr>
          <p:cNvPr id="8" name="Footer Placeholder 7"/>
          <p:cNvSpPr>
            <a:spLocks noGrp="1"/>
          </p:cNvSpPr>
          <p:nvPr>
            <p:ph type="ftr" sz="quarter" idx="11"/>
          </p:nvPr>
        </p:nvSpPr>
        <p:spPr/>
        <p:txBody>
          <a:bodyPr/>
          <a:lstStyle/>
          <a:p>
            <a:endParaRPr lang="en-US">
              <a:solidFill>
                <a:prstClr val="black"/>
              </a:solidFill>
            </a:endParaRPr>
          </a:p>
        </p:txBody>
      </p:sp>
      <p:sp>
        <p:nvSpPr>
          <p:cNvPr id="9" name="Slide Number Placeholder 8"/>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11813156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6B36801-8505-4C0E-A75F-6C61E9D43F90}" type="datetimeFigureOut">
              <a:rPr lang="en-US" smtClean="0">
                <a:solidFill>
                  <a:prstClr val="black"/>
                </a:solidFill>
              </a:rPr>
              <a:pPr/>
              <a:t>10/26/2017</a:t>
            </a:fld>
            <a:endParaRPr lang="en-US">
              <a:solidFill>
                <a:prstClr val="black"/>
              </a:solidFill>
            </a:endParaRPr>
          </a:p>
        </p:txBody>
      </p:sp>
      <p:sp>
        <p:nvSpPr>
          <p:cNvPr id="4" name="Footer Placeholder 3"/>
          <p:cNvSpPr>
            <a:spLocks noGrp="1"/>
          </p:cNvSpPr>
          <p:nvPr>
            <p:ph type="ftr" sz="quarter" idx="11"/>
          </p:nvPr>
        </p:nvSpPr>
        <p:spPr/>
        <p:txBody>
          <a:bodyPr/>
          <a:lstStyle/>
          <a:p>
            <a:endParaRPr lang="en-US">
              <a:solidFill>
                <a:prstClr val="black"/>
              </a:solidFill>
            </a:endParaRPr>
          </a:p>
        </p:txBody>
      </p:sp>
      <p:sp>
        <p:nvSpPr>
          <p:cNvPr id="5" name="Slide Number Placeholder 4"/>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06045150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B36801-8505-4C0E-A75F-6C61E9D43F90}" type="datetimeFigureOut">
              <a:rPr lang="en-US" smtClean="0">
                <a:solidFill>
                  <a:prstClr val="black"/>
                </a:solidFill>
              </a:rPr>
              <a:pPr/>
              <a:t>10/26/2017</a:t>
            </a:fld>
            <a:endParaRPr lang="en-US">
              <a:solidFill>
                <a:prstClr val="black"/>
              </a:solidFill>
            </a:endParaRPr>
          </a:p>
        </p:txBody>
      </p:sp>
      <p:sp>
        <p:nvSpPr>
          <p:cNvPr id="3" name="Footer Placeholder 2"/>
          <p:cNvSpPr>
            <a:spLocks noGrp="1"/>
          </p:cNvSpPr>
          <p:nvPr>
            <p:ph type="ftr" sz="quarter" idx="11"/>
          </p:nvPr>
        </p:nvSpPr>
        <p:spPr/>
        <p:txBody>
          <a:bodyPr/>
          <a:lstStyle/>
          <a:p>
            <a:endParaRPr lang="en-US">
              <a:solidFill>
                <a:prstClr val="black"/>
              </a:solidFill>
            </a:endParaRPr>
          </a:p>
        </p:txBody>
      </p:sp>
      <p:sp>
        <p:nvSpPr>
          <p:cNvPr id="4" name="Slide Number Placeholder 3"/>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6792252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B36801-8505-4C0E-A75F-6C61E9D43F90}" type="datetimeFigureOut">
              <a:rPr lang="en-US" smtClean="0">
                <a:solidFill>
                  <a:prstClr val="black"/>
                </a:solidFill>
              </a:rPr>
              <a:pPr/>
              <a:t>10/26/2017</a:t>
            </a:fld>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73074864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B36801-8505-4C0E-A75F-6C61E9D43F90}" type="datetimeFigureOut">
              <a:rPr lang="en-US" smtClean="0">
                <a:solidFill>
                  <a:prstClr val="black"/>
                </a:solidFill>
              </a:rPr>
              <a:pPr/>
              <a:t>10/26/2017</a:t>
            </a:fld>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40941735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9487ED3-A5E5-48E5-93A8-733354317C3C}" type="datetimeFigureOut">
              <a:rPr lang="en-US" smtClean="0"/>
              <a:t>10/26/2017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C37840-F4A2-4D7F-87B1-D6C0D51FFD3A}" type="slidenum">
              <a:rPr lang="en-US" smtClean="0"/>
              <a:t>‹#›</a:t>
            </a:fld>
            <a:endParaRPr lang="en-US"/>
          </a:p>
        </p:txBody>
      </p:sp>
    </p:spTree>
    <p:extLst>
      <p:ext uri="{BB962C8B-B14F-4D97-AF65-F5344CB8AC3E}">
        <p14:creationId xmlns:p14="http://schemas.microsoft.com/office/powerpoint/2010/main" val="166914021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6B36801-8505-4C0E-A75F-6C61E9D43F90}" type="datetimeFigureOut">
              <a:rPr lang="en-US" smtClean="0">
                <a:solidFill>
                  <a:prstClr val="black"/>
                </a:solidFill>
              </a:rPr>
              <a:pPr/>
              <a:t>10/26/2017</a:t>
            </a:fld>
            <a:endParaRPr lang="en-US">
              <a:solidFill>
                <a:prstClr val="black"/>
              </a:solidFill>
            </a:endParaRPr>
          </a:p>
        </p:txBody>
      </p:sp>
      <p:sp>
        <p:nvSpPr>
          <p:cNvPr id="4" name="Footer Placeholder 3"/>
          <p:cNvSpPr>
            <a:spLocks noGrp="1"/>
          </p:cNvSpPr>
          <p:nvPr>
            <p:ph type="ftr" sz="quarter" idx="11"/>
          </p:nvPr>
        </p:nvSpPr>
        <p:spPr/>
        <p:txBody>
          <a:bodyPr/>
          <a:lstStyle/>
          <a:p>
            <a:endParaRPr lang="en-US">
              <a:solidFill>
                <a:prstClr val="black"/>
              </a:solidFill>
            </a:endParaRPr>
          </a:p>
        </p:txBody>
      </p:sp>
      <p:sp>
        <p:nvSpPr>
          <p:cNvPr id="5" name="Slide Number Placeholder 4"/>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2478030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9487ED3-A5E5-48E5-93A8-733354317C3C}" type="datetimeFigureOut">
              <a:rPr lang="en-US" smtClean="0"/>
              <a:t>10/26/2017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C37840-F4A2-4D7F-87B1-D6C0D51FFD3A}" type="slidenum">
              <a:rPr lang="en-US" smtClean="0"/>
              <a:t>‹#›</a:t>
            </a:fld>
            <a:endParaRPr lang="en-US"/>
          </a:p>
        </p:txBody>
      </p:sp>
    </p:spTree>
    <p:extLst>
      <p:ext uri="{BB962C8B-B14F-4D97-AF65-F5344CB8AC3E}">
        <p14:creationId xmlns:p14="http://schemas.microsoft.com/office/powerpoint/2010/main" val="11918909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9487ED3-A5E5-48E5-93A8-733354317C3C}" type="datetimeFigureOut">
              <a:rPr lang="en-US" smtClean="0"/>
              <a:t>10/26/2017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0C37840-F4A2-4D7F-87B1-D6C0D51FFD3A}" type="slidenum">
              <a:rPr lang="en-US" smtClean="0"/>
              <a:t>‹#›</a:t>
            </a:fld>
            <a:endParaRPr lang="en-US"/>
          </a:p>
        </p:txBody>
      </p:sp>
    </p:spTree>
    <p:extLst>
      <p:ext uri="{BB962C8B-B14F-4D97-AF65-F5344CB8AC3E}">
        <p14:creationId xmlns:p14="http://schemas.microsoft.com/office/powerpoint/2010/main" val="35882754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9487ED3-A5E5-48E5-93A8-733354317C3C}" type="datetimeFigureOut">
              <a:rPr lang="en-US" smtClean="0"/>
              <a:t>10/26/2017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0C37840-F4A2-4D7F-87B1-D6C0D51FFD3A}" type="slidenum">
              <a:rPr lang="en-US" smtClean="0"/>
              <a:t>‹#›</a:t>
            </a:fld>
            <a:endParaRPr lang="en-US"/>
          </a:p>
        </p:txBody>
      </p:sp>
    </p:spTree>
    <p:extLst>
      <p:ext uri="{BB962C8B-B14F-4D97-AF65-F5344CB8AC3E}">
        <p14:creationId xmlns:p14="http://schemas.microsoft.com/office/powerpoint/2010/main" val="36145377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487ED3-A5E5-48E5-93A8-733354317C3C}" type="datetimeFigureOut">
              <a:rPr lang="en-US" smtClean="0"/>
              <a:t>10/26/2017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0C37840-F4A2-4D7F-87B1-D6C0D51FFD3A}" type="slidenum">
              <a:rPr lang="en-US" smtClean="0"/>
              <a:t>‹#›</a:t>
            </a:fld>
            <a:endParaRPr lang="en-US"/>
          </a:p>
        </p:txBody>
      </p:sp>
    </p:spTree>
    <p:extLst>
      <p:ext uri="{BB962C8B-B14F-4D97-AF65-F5344CB8AC3E}">
        <p14:creationId xmlns:p14="http://schemas.microsoft.com/office/powerpoint/2010/main" val="19813449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9487ED3-A5E5-48E5-93A8-733354317C3C}" type="datetimeFigureOut">
              <a:rPr lang="en-US" smtClean="0"/>
              <a:t>10/26/2017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C37840-F4A2-4D7F-87B1-D6C0D51FFD3A}" type="slidenum">
              <a:rPr lang="en-US" smtClean="0"/>
              <a:t>‹#›</a:t>
            </a:fld>
            <a:endParaRPr lang="en-US"/>
          </a:p>
        </p:txBody>
      </p:sp>
    </p:spTree>
    <p:extLst>
      <p:ext uri="{BB962C8B-B14F-4D97-AF65-F5344CB8AC3E}">
        <p14:creationId xmlns:p14="http://schemas.microsoft.com/office/powerpoint/2010/main" val="21933692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9487ED3-A5E5-48E5-93A8-733354317C3C}" type="datetimeFigureOut">
              <a:rPr lang="en-US" smtClean="0"/>
              <a:t>10/26/2017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C37840-F4A2-4D7F-87B1-D6C0D51FFD3A}" type="slidenum">
              <a:rPr lang="en-US" smtClean="0"/>
              <a:t>‹#›</a:t>
            </a:fld>
            <a:endParaRPr lang="en-US"/>
          </a:p>
        </p:txBody>
      </p:sp>
    </p:spTree>
    <p:extLst>
      <p:ext uri="{BB962C8B-B14F-4D97-AF65-F5344CB8AC3E}">
        <p14:creationId xmlns:p14="http://schemas.microsoft.com/office/powerpoint/2010/main" val="16381132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file:///S:\CREATIVE_SERVICES\LeadingAge%20Collateral\LeadingAge%20PowerPoint\2017%20PPTs\PPT%20images\LeadingAge_PMS%20Cool%20Grey%2011.jpg" TargetMode="Externa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13" Type="http://schemas.openxmlformats.org/officeDocument/2006/relationships/image" Target="file:///S:\CREATIVE_SERVICES\LeadingAge%20Collateral\LeadingAge%20PowerPoint\2017%20PPTs\PPT%20images\LeadingAge_PMS%20Cool%20Grey%2011.jpg" TargetMode="External"/><Relationship Id="rId3" Type="http://schemas.openxmlformats.org/officeDocument/2006/relationships/slideLayout" Target="../slideLayouts/slideLayout13.xml"/><Relationship Id="rId7" Type="http://schemas.openxmlformats.org/officeDocument/2006/relationships/slideLayout" Target="../slideLayouts/slideLayout17.xml"/><Relationship Id="rId12" Type="http://schemas.openxmlformats.org/officeDocument/2006/relationships/image" Target="../media/image1.jpeg"/><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theme" Target="../theme/theme2.xml"/><Relationship Id="rId5" Type="http://schemas.openxmlformats.org/officeDocument/2006/relationships/slideLayout" Target="../slideLayouts/slideLayout1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8.xml"/><Relationship Id="rId13" Type="http://schemas.openxmlformats.org/officeDocument/2006/relationships/image" Target="file:///S:\CREATIVE_SERVICES\LeadingAge%20Collateral\LeadingAge%20PowerPoint\2017%20PPTs\PPT%20images\LeadingAge_PMS%20Cool%20Grey%2011.jpg" TargetMode="External"/><Relationship Id="rId3" Type="http://schemas.openxmlformats.org/officeDocument/2006/relationships/slideLayout" Target="../slideLayouts/slideLayout23.xml"/><Relationship Id="rId7" Type="http://schemas.openxmlformats.org/officeDocument/2006/relationships/slideLayout" Target="../slideLayouts/slideLayout27.xml"/><Relationship Id="rId12" Type="http://schemas.openxmlformats.org/officeDocument/2006/relationships/image" Target="../media/image3.jpeg"/><Relationship Id="rId2" Type="http://schemas.openxmlformats.org/officeDocument/2006/relationships/slideLayout" Target="../slideLayouts/slideLayout22.xml"/><Relationship Id="rId1" Type="http://schemas.openxmlformats.org/officeDocument/2006/relationships/slideLayout" Target="../slideLayouts/slideLayout21.xml"/><Relationship Id="rId6" Type="http://schemas.openxmlformats.org/officeDocument/2006/relationships/slideLayout" Target="../slideLayouts/slideLayout26.xml"/><Relationship Id="rId11" Type="http://schemas.openxmlformats.org/officeDocument/2006/relationships/theme" Target="../theme/theme3.xml"/><Relationship Id="rId5" Type="http://schemas.openxmlformats.org/officeDocument/2006/relationships/slideLayout" Target="../slideLayouts/slideLayout25.xml"/><Relationship Id="rId10" Type="http://schemas.openxmlformats.org/officeDocument/2006/relationships/slideLayout" Target="../slideLayouts/slideLayout30.xml"/><Relationship Id="rId4" Type="http://schemas.openxmlformats.org/officeDocument/2006/relationships/slideLayout" Target="../slideLayouts/slideLayout24.xml"/><Relationship Id="rId9" Type="http://schemas.openxmlformats.org/officeDocument/2006/relationships/slideLayout" Target="../slideLayouts/slideLayout2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solidFill>
              </a:defRPr>
            </a:lvl1pPr>
          </a:lstStyle>
          <a:p>
            <a:fld id="{99487ED3-A5E5-48E5-93A8-733354317C3C}" type="datetimeFigureOut">
              <a:rPr lang="en-US" smtClean="0"/>
              <a:t>10/26/2017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solidFill>
              </a:defRPr>
            </a:lvl1pPr>
          </a:lstStyle>
          <a:p>
            <a:fld id="{C0C37840-F4A2-4D7F-87B1-D6C0D51FFD3A}" type="slidenum">
              <a:rPr lang="en-US" smtClean="0"/>
              <a:t>‹#›</a:t>
            </a:fld>
            <a:endParaRPr lang="en-US"/>
          </a:p>
        </p:txBody>
      </p:sp>
      <p:pic>
        <p:nvPicPr>
          <p:cNvPr id="9" name="Picture 8"/>
          <p:cNvPicPr>
            <a:picLocks noChangeAspect="1"/>
          </p:cNvPicPr>
          <p:nvPr/>
        </p:nvPicPr>
        <p:blipFill>
          <a:blip r:embed="rId12" r:link="rId13" cstate="email">
            <a:extLst>
              <a:ext uri="{28A0092B-C50C-407E-A947-70E740481C1C}">
                <a14:useLocalDpi xmlns:a14="http://schemas.microsoft.com/office/drawing/2010/main"/>
              </a:ext>
            </a:extLst>
          </a:blip>
          <a:stretch>
            <a:fillRect/>
          </a:stretch>
        </p:blipFill>
        <p:spPr>
          <a:xfrm>
            <a:off x="6743700" y="6070579"/>
            <a:ext cx="2209800" cy="650896"/>
          </a:xfrm>
          <a:prstGeom prst="rect">
            <a:avLst/>
          </a:prstGeom>
        </p:spPr>
      </p:pic>
      <p:sp>
        <p:nvSpPr>
          <p:cNvPr id="7" name="TextBox 6"/>
          <p:cNvSpPr txBox="1"/>
          <p:nvPr/>
        </p:nvSpPr>
        <p:spPr>
          <a:xfrm>
            <a:off x="2590800" y="6259810"/>
            <a:ext cx="3962400" cy="323165"/>
          </a:xfrm>
          <a:prstGeom prst="rect">
            <a:avLst/>
          </a:prstGeom>
          <a:noFill/>
        </p:spPr>
        <p:txBody>
          <a:bodyPr wrap="square" rtlCol="0">
            <a:spAutoFit/>
          </a:bodyPr>
          <a:lstStyle/>
          <a:p>
            <a:pPr algn="ctr"/>
            <a:r>
              <a:rPr lang="en-US" sz="500" kern="1200" dirty="0">
                <a:solidFill>
                  <a:schemeClr val="tx1"/>
                </a:solidFill>
                <a:effectLst/>
                <a:latin typeface="Calibri" panose="020F0502020204030204" pitchFamily="34" charset="0"/>
                <a:ea typeface="+mn-ea"/>
                <a:cs typeface="Arial" charset="0"/>
              </a:rPr>
              <a:t>This document is for general informational purposes only.  </a:t>
            </a:r>
          </a:p>
          <a:p>
            <a:pPr algn="ctr"/>
            <a:r>
              <a:rPr lang="en-US" sz="500" kern="1200" dirty="0">
                <a:solidFill>
                  <a:schemeClr val="tx1"/>
                </a:solidFill>
                <a:effectLst/>
                <a:latin typeface="Calibri" panose="020F0502020204030204" pitchFamily="34" charset="0"/>
                <a:ea typeface="+mn-ea"/>
                <a:cs typeface="Arial" charset="0"/>
              </a:rPr>
              <a:t>It does not represent legal advice nor relied upon as supporting documentation or advice with CMS or other regulatory entities.</a:t>
            </a:r>
          </a:p>
          <a:p>
            <a:pPr algn="ctr"/>
            <a:r>
              <a:rPr lang="en-US" sz="500" kern="1200" dirty="0">
                <a:solidFill>
                  <a:schemeClr val="tx1"/>
                </a:solidFill>
                <a:effectLst/>
                <a:latin typeface="Calibri" panose="020F0502020204030204" pitchFamily="34" charset="0"/>
                <a:ea typeface="+mn-ea"/>
                <a:cs typeface="Arial" charset="0"/>
              </a:rPr>
              <a:t>© Pathway Health Services, Inc. – All Rights Reserved – Copy with Permission Only 2017</a:t>
            </a:r>
          </a:p>
        </p:txBody>
      </p:sp>
    </p:spTree>
    <p:extLst>
      <p:ext uri="{BB962C8B-B14F-4D97-AF65-F5344CB8AC3E}">
        <p14:creationId xmlns:p14="http://schemas.microsoft.com/office/powerpoint/2010/main" val="13039616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solidFill>
              </a:defRPr>
            </a:lvl1pPr>
          </a:lstStyle>
          <a:p>
            <a:pPr fontAlgn="base">
              <a:spcBef>
                <a:spcPct val="0"/>
              </a:spcBef>
              <a:spcAft>
                <a:spcPct val="0"/>
              </a:spcAft>
            </a:pPr>
            <a:fld id="{B6B36801-8505-4C0E-A75F-6C61E9D43F90}" type="datetimeFigureOut">
              <a:rPr lang="en-US" smtClean="0">
                <a:solidFill>
                  <a:prstClr val="black"/>
                </a:solidFill>
                <a:latin typeface="Arial" charset="0"/>
                <a:cs typeface="Arial" charset="0"/>
              </a:rPr>
              <a:pPr fontAlgn="base">
                <a:spcBef>
                  <a:spcPct val="0"/>
                </a:spcBef>
                <a:spcAft>
                  <a:spcPct val="0"/>
                </a:spcAft>
              </a:pPr>
              <a:t>10/26/2017</a:t>
            </a:fld>
            <a:endParaRPr lang="en-US" dirty="0">
              <a:solidFill>
                <a:prstClr val="black"/>
              </a:solidFill>
              <a:latin typeface="Arial" charset="0"/>
              <a:cs typeface="Arial" charset="0"/>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solidFill>
              </a:defRPr>
            </a:lvl1pPr>
          </a:lstStyle>
          <a:p>
            <a:pPr fontAlgn="base">
              <a:spcBef>
                <a:spcPct val="0"/>
              </a:spcBef>
              <a:spcAft>
                <a:spcPct val="0"/>
              </a:spcAft>
            </a:pPr>
            <a:endParaRPr lang="en-US" dirty="0">
              <a:solidFill>
                <a:prstClr val="black"/>
              </a:solidFill>
              <a:latin typeface="Arial" charset="0"/>
              <a:cs typeface="Arial" charset="0"/>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solidFill>
              </a:defRPr>
            </a:lvl1pPr>
          </a:lstStyle>
          <a:p>
            <a:pPr fontAlgn="base">
              <a:spcBef>
                <a:spcPct val="0"/>
              </a:spcBef>
              <a:spcAft>
                <a:spcPct val="0"/>
              </a:spcAft>
            </a:pPr>
            <a:fld id="{8ED21966-C764-4C40-97C3-3CEDFB59A7F5}" type="slidenum">
              <a:rPr lang="en-US" smtClean="0">
                <a:solidFill>
                  <a:prstClr val="black"/>
                </a:solidFill>
                <a:latin typeface="Arial" charset="0"/>
                <a:cs typeface="Arial" charset="0"/>
              </a:rPr>
              <a:pPr fontAlgn="base">
                <a:spcBef>
                  <a:spcPct val="0"/>
                </a:spcBef>
                <a:spcAft>
                  <a:spcPct val="0"/>
                </a:spcAft>
              </a:pPr>
              <a:t>‹#›</a:t>
            </a:fld>
            <a:endParaRPr lang="en-US" dirty="0">
              <a:solidFill>
                <a:prstClr val="black"/>
              </a:solidFill>
              <a:latin typeface="Arial" charset="0"/>
              <a:cs typeface="Arial" charset="0"/>
            </a:endParaRPr>
          </a:p>
        </p:txBody>
      </p:sp>
      <p:pic>
        <p:nvPicPr>
          <p:cNvPr id="9" name="Picture 8"/>
          <p:cNvPicPr>
            <a:picLocks noChangeAspect="1"/>
          </p:cNvPicPr>
          <p:nvPr userDrawn="1"/>
        </p:nvPicPr>
        <p:blipFill>
          <a:blip r:embed="rId12" r:link="rId13" cstate="email">
            <a:extLst>
              <a:ext uri="{28A0092B-C50C-407E-A947-70E740481C1C}">
                <a14:useLocalDpi xmlns:a14="http://schemas.microsoft.com/office/drawing/2010/main"/>
              </a:ext>
            </a:extLst>
          </a:blip>
          <a:stretch>
            <a:fillRect/>
          </a:stretch>
        </p:blipFill>
        <p:spPr>
          <a:xfrm>
            <a:off x="6743700" y="6070579"/>
            <a:ext cx="2209800" cy="650896"/>
          </a:xfrm>
          <a:prstGeom prst="rect">
            <a:avLst/>
          </a:prstGeom>
        </p:spPr>
      </p:pic>
      <p:sp>
        <p:nvSpPr>
          <p:cNvPr id="7" name="TextBox 6"/>
          <p:cNvSpPr txBox="1"/>
          <p:nvPr userDrawn="1"/>
        </p:nvSpPr>
        <p:spPr>
          <a:xfrm>
            <a:off x="2590800" y="6259810"/>
            <a:ext cx="3962400" cy="323165"/>
          </a:xfrm>
          <a:prstGeom prst="rect">
            <a:avLst/>
          </a:prstGeom>
          <a:noFill/>
        </p:spPr>
        <p:txBody>
          <a:bodyPr wrap="square" rtlCol="0">
            <a:spAutoFit/>
          </a:bodyPr>
          <a:lstStyle/>
          <a:p>
            <a:pPr algn="ctr" fontAlgn="base">
              <a:spcBef>
                <a:spcPct val="0"/>
              </a:spcBef>
              <a:spcAft>
                <a:spcPct val="0"/>
              </a:spcAft>
            </a:pPr>
            <a:r>
              <a:rPr lang="en-US" sz="500" dirty="0">
                <a:solidFill>
                  <a:prstClr val="black"/>
                </a:solidFill>
                <a:cs typeface="Arial" charset="0"/>
              </a:rPr>
              <a:t>This document is for general informational purposes only.  </a:t>
            </a:r>
          </a:p>
          <a:p>
            <a:pPr algn="ctr" fontAlgn="base">
              <a:spcBef>
                <a:spcPct val="0"/>
              </a:spcBef>
              <a:spcAft>
                <a:spcPct val="0"/>
              </a:spcAft>
            </a:pPr>
            <a:r>
              <a:rPr lang="en-US" sz="500" dirty="0">
                <a:solidFill>
                  <a:prstClr val="black"/>
                </a:solidFill>
                <a:cs typeface="Arial" charset="0"/>
              </a:rPr>
              <a:t>It does not represent legal advice nor relied upon as supporting documentation or advice with CMS or other regulatory entities.</a:t>
            </a:r>
          </a:p>
          <a:p>
            <a:pPr algn="ctr" fontAlgn="base">
              <a:spcBef>
                <a:spcPct val="0"/>
              </a:spcBef>
              <a:spcAft>
                <a:spcPct val="0"/>
              </a:spcAft>
            </a:pPr>
            <a:r>
              <a:rPr lang="en-US" sz="500" dirty="0">
                <a:solidFill>
                  <a:prstClr val="black"/>
                </a:solidFill>
                <a:cs typeface="Arial" charset="0"/>
              </a:rPr>
              <a:t>© Pathway Health Services, Inc. – All Rights Reserved – Copy with Permission Only - Requirements of Participation P&amp;P Manual 2017</a:t>
            </a:r>
          </a:p>
        </p:txBody>
      </p:sp>
    </p:spTree>
    <p:extLst>
      <p:ext uri="{BB962C8B-B14F-4D97-AF65-F5344CB8AC3E}">
        <p14:creationId xmlns:p14="http://schemas.microsoft.com/office/powerpoint/2010/main" val="2516661428"/>
      </p:ext>
    </p:extLst>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solidFill>
              </a:defRPr>
            </a:lvl1pPr>
          </a:lstStyle>
          <a:p>
            <a:pPr fontAlgn="base">
              <a:spcBef>
                <a:spcPct val="0"/>
              </a:spcBef>
              <a:spcAft>
                <a:spcPct val="0"/>
              </a:spcAft>
            </a:pPr>
            <a:fld id="{B6B36801-8505-4C0E-A75F-6C61E9D43F90}" type="datetimeFigureOut">
              <a:rPr lang="en-US" smtClean="0">
                <a:solidFill>
                  <a:prstClr val="black"/>
                </a:solidFill>
                <a:latin typeface="Arial" charset="0"/>
                <a:cs typeface="Arial" charset="0"/>
              </a:rPr>
              <a:pPr fontAlgn="base">
                <a:spcBef>
                  <a:spcPct val="0"/>
                </a:spcBef>
                <a:spcAft>
                  <a:spcPct val="0"/>
                </a:spcAft>
              </a:pPr>
              <a:t>10/26/2017</a:t>
            </a:fld>
            <a:endParaRPr lang="en-US" dirty="0">
              <a:solidFill>
                <a:prstClr val="black"/>
              </a:solidFill>
              <a:latin typeface="Arial" charset="0"/>
              <a:cs typeface="Arial" charset="0"/>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solidFill>
              </a:defRPr>
            </a:lvl1pPr>
          </a:lstStyle>
          <a:p>
            <a:pPr fontAlgn="base">
              <a:spcBef>
                <a:spcPct val="0"/>
              </a:spcBef>
              <a:spcAft>
                <a:spcPct val="0"/>
              </a:spcAft>
            </a:pPr>
            <a:endParaRPr lang="en-US" dirty="0">
              <a:solidFill>
                <a:prstClr val="black"/>
              </a:solidFill>
              <a:latin typeface="Arial" charset="0"/>
              <a:cs typeface="Arial" charset="0"/>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solidFill>
              </a:defRPr>
            </a:lvl1pPr>
          </a:lstStyle>
          <a:p>
            <a:pPr fontAlgn="base">
              <a:spcBef>
                <a:spcPct val="0"/>
              </a:spcBef>
              <a:spcAft>
                <a:spcPct val="0"/>
              </a:spcAft>
            </a:pPr>
            <a:fld id="{8ED21966-C764-4C40-97C3-3CEDFB59A7F5}" type="slidenum">
              <a:rPr lang="en-US" smtClean="0">
                <a:solidFill>
                  <a:prstClr val="black"/>
                </a:solidFill>
                <a:latin typeface="Arial" charset="0"/>
                <a:cs typeface="Arial" charset="0"/>
              </a:rPr>
              <a:pPr fontAlgn="base">
                <a:spcBef>
                  <a:spcPct val="0"/>
                </a:spcBef>
                <a:spcAft>
                  <a:spcPct val="0"/>
                </a:spcAft>
              </a:pPr>
              <a:t>‹#›</a:t>
            </a:fld>
            <a:endParaRPr lang="en-US" dirty="0">
              <a:solidFill>
                <a:prstClr val="black"/>
              </a:solidFill>
              <a:latin typeface="Arial" charset="0"/>
              <a:cs typeface="Arial" charset="0"/>
            </a:endParaRPr>
          </a:p>
        </p:txBody>
      </p:sp>
      <p:pic>
        <p:nvPicPr>
          <p:cNvPr id="9" name="Picture 8"/>
          <p:cNvPicPr>
            <a:picLocks noChangeAspect="1"/>
          </p:cNvPicPr>
          <p:nvPr userDrawn="1"/>
        </p:nvPicPr>
        <p:blipFill>
          <a:blip r:embed="rId12" r:link="rId13" cstate="email">
            <a:extLst>
              <a:ext uri="{28A0092B-C50C-407E-A947-70E740481C1C}">
                <a14:useLocalDpi xmlns:a14="http://schemas.microsoft.com/office/drawing/2010/main"/>
              </a:ext>
            </a:extLst>
          </a:blip>
          <a:stretch>
            <a:fillRect/>
          </a:stretch>
        </p:blipFill>
        <p:spPr>
          <a:xfrm>
            <a:off x="6743700" y="6070579"/>
            <a:ext cx="2209800" cy="650896"/>
          </a:xfrm>
          <a:prstGeom prst="rect">
            <a:avLst/>
          </a:prstGeom>
        </p:spPr>
      </p:pic>
      <p:sp>
        <p:nvSpPr>
          <p:cNvPr id="7" name="TextBox 6"/>
          <p:cNvSpPr txBox="1"/>
          <p:nvPr userDrawn="1"/>
        </p:nvSpPr>
        <p:spPr>
          <a:xfrm>
            <a:off x="2590800" y="6259810"/>
            <a:ext cx="3962400" cy="323165"/>
          </a:xfrm>
          <a:prstGeom prst="rect">
            <a:avLst/>
          </a:prstGeom>
          <a:noFill/>
        </p:spPr>
        <p:txBody>
          <a:bodyPr wrap="square" rtlCol="0">
            <a:spAutoFit/>
          </a:bodyPr>
          <a:lstStyle/>
          <a:p>
            <a:pPr algn="ctr" fontAlgn="base">
              <a:spcBef>
                <a:spcPct val="0"/>
              </a:spcBef>
              <a:spcAft>
                <a:spcPct val="0"/>
              </a:spcAft>
            </a:pPr>
            <a:r>
              <a:rPr lang="en-US" sz="500" dirty="0">
                <a:solidFill>
                  <a:prstClr val="black"/>
                </a:solidFill>
                <a:cs typeface="Arial" charset="0"/>
              </a:rPr>
              <a:t>This document is for general informational purposes only.  </a:t>
            </a:r>
          </a:p>
          <a:p>
            <a:pPr algn="ctr" fontAlgn="base">
              <a:spcBef>
                <a:spcPct val="0"/>
              </a:spcBef>
              <a:spcAft>
                <a:spcPct val="0"/>
              </a:spcAft>
            </a:pPr>
            <a:r>
              <a:rPr lang="en-US" sz="500" dirty="0">
                <a:solidFill>
                  <a:prstClr val="black"/>
                </a:solidFill>
                <a:cs typeface="Arial" charset="0"/>
              </a:rPr>
              <a:t>It does not represent legal advice nor relied upon as supporting documentation or advice with CMS or other regulatory entities.</a:t>
            </a:r>
          </a:p>
          <a:p>
            <a:pPr algn="ctr" fontAlgn="base">
              <a:spcBef>
                <a:spcPct val="0"/>
              </a:spcBef>
              <a:spcAft>
                <a:spcPct val="0"/>
              </a:spcAft>
            </a:pPr>
            <a:r>
              <a:rPr lang="en-US" sz="500" dirty="0">
                <a:solidFill>
                  <a:prstClr val="black"/>
                </a:solidFill>
                <a:cs typeface="Arial" charset="0"/>
              </a:rPr>
              <a:t>© Pathway Health Services, Inc. – All Rights Reserved – Copy with Permission Only - Requirements of Participation P&amp;P Manual 2017</a:t>
            </a:r>
          </a:p>
        </p:txBody>
      </p:sp>
    </p:spTree>
    <p:extLst>
      <p:ext uri="{BB962C8B-B14F-4D97-AF65-F5344CB8AC3E}">
        <p14:creationId xmlns:p14="http://schemas.microsoft.com/office/powerpoint/2010/main" val="9665507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1.xml"/><Relationship Id="rId4" Type="http://schemas.openxmlformats.org/officeDocument/2006/relationships/image" Target="../media/image5.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8.xml"/><Relationship Id="rId1" Type="http://schemas.openxmlformats.org/officeDocument/2006/relationships/slideLayout" Target="../slideLayouts/slideLayout22.xml"/></Relationships>
</file>

<file path=ppt/slides/_rels/slide22.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9.xml"/><Relationship Id="rId1" Type="http://schemas.openxmlformats.org/officeDocument/2006/relationships/slideLayout" Target="../slideLayouts/slideLayout22.xml"/></Relationships>
</file>

<file path=ppt/slides/_rels/slide23.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20.xml"/><Relationship Id="rId1" Type="http://schemas.openxmlformats.org/officeDocument/2006/relationships/slideLayout" Target="../slideLayouts/slideLayout22.xml"/></Relationships>
</file>

<file path=ppt/slides/_rels/slide24.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21.xml"/><Relationship Id="rId1" Type="http://schemas.openxmlformats.org/officeDocument/2006/relationships/slideLayout" Target="../slideLayouts/slideLayout22.xml"/></Relationships>
</file>

<file path=ppt/slides/_rels/slide25.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23.xml"/><Relationship Id="rId1" Type="http://schemas.openxmlformats.org/officeDocument/2006/relationships/slideLayout" Target="../slideLayouts/slideLayout22.xml"/></Relationships>
</file>

<file path=ppt/slides/_rels/slide28.xml.rels><?xml version="1.0" encoding="UTF-8" standalone="yes"?>
<Relationships xmlns="http://schemas.openxmlformats.org/package/2006/relationships"><Relationship Id="rId2" Type="http://schemas.openxmlformats.org/officeDocument/2006/relationships/hyperlink" Target="https://www.cms.gov/Medicare/Provider-Enrollment-and-Certification/GuidanceforLawsAndRegulations/Downloads/Advance-Appendix-PP-Including-Phase-2-.pdf"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3"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6" name="Title 5"/>
          <p:cNvSpPr>
            <a:spLocks noGrp="1"/>
          </p:cNvSpPr>
          <p:nvPr>
            <p:ph type="ctrTitle"/>
          </p:nvPr>
        </p:nvSpPr>
        <p:spPr>
          <a:xfrm>
            <a:off x="457200" y="1219200"/>
            <a:ext cx="8229600" cy="1162050"/>
          </a:xfrm>
        </p:spPr>
        <p:txBody>
          <a:bodyPr>
            <a:noAutofit/>
          </a:bodyPr>
          <a:lstStyle/>
          <a:p>
            <a:r>
              <a:rPr lang="en-US" b="1" dirty="0">
                <a:solidFill>
                  <a:schemeClr val="bg1"/>
                </a:solidFill>
              </a:rPr>
              <a:t>Quality Assurance and Performance Improvement -</a:t>
            </a:r>
            <a:br>
              <a:rPr lang="en-US" b="1" dirty="0">
                <a:solidFill>
                  <a:schemeClr val="bg1"/>
                </a:solidFill>
              </a:rPr>
            </a:br>
            <a:r>
              <a:rPr lang="en-US" b="1" dirty="0">
                <a:solidFill>
                  <a:schemeClr val="bg1"/>
                </a:solidFill>
              </a:rPr>
              <a:t>QAPI</a:t>
            </a:r>
          </a:p>
        </p:txBody>
      </p:sp>
      <p:pic>
        <p:nvPicPr>
          <p:cNvPr id="3" name="Picture 2"/>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971800" y="3429000"/>
            <a:ext cx="3579686" cy="2387651"/>
          </a:xfrm>
          <a:prstGeom prst="rect">
            <a:avLst/>
          </a:prstGeom>
        </p:spPr>
      </p:pic>
    </p:spTree>
    <p:extLst>
      <p:ext uri="{BB962C8B-B14F-4D97-AF65-F5344CB8AC3E}">
        <p14:creationId xmlns:p14="http://schemas.microsoft.com/office/powerpoint/2010/main" val="34513762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DEFINITIONS §483.75(g)(2)(ii)-(iii) </a:t>
            </a:r>
          </a:p>
        </p:txBody>
      </p:sp>
      <p:sp>
        <p:nvSpPr>
          <p:cNvPr id="3" name="Content Placeholder 2"/>
          <p:cNvSpPr>
            <a:spLocks noGrp="1"/>
          </p:cNvSpPr>
          <p:nvPr>
            <p:ph idx="1"/>
          </p:nvPr>
        </p:nvSpPr>
        <p:spPr>
          <a:xfrm>
            <a:off x="457200" y="1219200"/>
            <a:ext cx="8229600" cy="4906963"/>
          </a:xfrm>
        </p:spPr>
        <p:txBody>
          <a:bodyPr>
            <a:normAutofit fontScale="92500" lnSpcReduction="10000"/>
          </a:bodyPr>
          <a:lstStyle/>
          <a:p>
            <a:r>
              <a:rPr lang="en-US" i="1" dirty="0"/>
              <a:t>“</a:t>
            </a:r>
            <a:r>
              <a:rPr lang="en-US" b="1" i="1" dirty="0"/>
              <a:t>High risk</a:t>
            </a:r>
            <a:r>
              <a:rPr lang="en-US" i="1" dirty="0"/>
              <a:t>”: Refers to care or service areas associated with significant risk to the health or safety of residents, e.g., tracheostomy care; pressure injury prevention; administration of high risk medications such as warfarin, insulin, and opioids. </a:t>
            </a:r>
          </a:p>
          <a:p>
            <a:r>
              <a:rPr lang="en-US" i="1" dirty="0"/>
              <a:t>“</a:t>
            </a:r>
            <a:r>
              <a:rPr lang="en-US" b="1" i="1" dirty="0"/>
              <a:t>High Volume</a:t>
            </a:r>
            <a:r>
              <a:rPr lang="en-US" i="1" dirty="0"/>
              <a:t>”: Refers to care or service areas performed frequently or affecting a large population, thus increasing the scope of the problem, e.g., transcription of orders; medication administration; laboratory testing. </a:t>
            </a:r>
          </a:p>
        </p:txBody>
      </p:sp>
    </p:spTree>
    <p:extLst>
      <p:ext uri="{BB962C8B-B14F-4D97-AF65-F5344CB8AC3E}">
        <p14:creationId xmlns:p14="http://schemas.microsoft.com/office/powerpoint/2010/main" val="2236232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DEFINITIONS §483.75(g)(2)(ii)-(iii) </a:t>
            </a:r>
          </a:p>
        </p:txBody>
      </p:sp>
      <p:sp>
        <p:nvSpPr>
          <p:cNvPr id="3" name="Content Placeholder 2"/>
          <p:cNvSpPr>
            <a:spLocks noGrp="1"/>
          </p:cNvSpPr>
          <p:nvPr>
            <p:ph idx="1"/>
          </p:nvPr>
        </p:nvSpPr>
        <p:spPr>
          <a:xfrm>
            <a:off x="457200" y="1219200"/>
            <a:ext cx="8229600" cy="4906963"/>
          </a:xfrm>
        </p:spPr>
        <p:txBody>
          <a:bodyPr>
            <a:normAutofit fontScale="92500" lnSpcReduction="20000"/>
          </a:bodyPr>
          <a:lstStyle/>
          <a:p>
            <a:r>
              <a:rPr lang="en-US" b="1" i="1" dirty="0"/>
              <a:t>“Problem-prone</a:t>
            </a:r>
            <a:r>
              <a:rPr lang="en-US" i="1" dirty="0"/>
              <a:t>”: Refers to care or service areas that have historically had repeated problems, e.g., call bell response times; staff turnover; lost laundry. </a:t>
            </a:r>
          </a:p>
          <a:p>
            <a:r>
              <a:rPr lang="en-US" i="1" dirty="0"/>
              <a:t>“</a:t>
            </a:r>
            <a:r>
              <a:rPr lang="en-US" b="1" i="1" dirty="0"/>
              <a:t>Near Miss</a:t>
            </a:r>
            <a:r>
              <a:rPr lang="en-US" i="1" dirty="0"/>
              <a:t>”: A potential harm event that did not reach a resident.</a:t>
            </a:r>
          </a:p>
          <a:p>
            <a:r>
              <a:rPr lang="en-US" i="1" dirty="0"/>
              <a:t> “</a:t>
            </a:r>
            <a:r>
              <a:rPr lang="en-US" b="1" i="1" dirty="0"/>
              <a:t>Plan Do Study Act (PDSA) Cycle</a:t>
            </a:r>
            <a:r>
              <a:rPr lang="en-US" i="1" dirty="0"/>
              <a:t>”: An iterative four-step improvement method used to quickly test change in a process, resulting in continuous improvement. Also known as a Deming cycle, rapid-cycle improvement, or Plan Do Check Act (PDCA) cycle. </a:t>
            </a:r>
          </a:p>
        </p:txBody>
      </p:sp>
    </p:spTree>
    <p:extLst>
      <p:ext uri="{BB962C8B-B14F-4D97-AF65-F5344CB8AC3E}">
        <p14:creationId xmlns:p14="http://schemas.microsoft.com/office/powerpoint/2010/main" val="29174734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609600"/>
            <a:ext cx="8839200" cy="1143000"/>
          </a:xfrm>
        </p:spPr>
        <p:txBody>
          <a:bodyPr>
            <a:normAutofit fontScale="90000"/>
          </a:bodyPr>
          <a:lstStyle/>
          <a:p>
            <a:r>
              <a:rPr lang="en-US" dirty="0"/>
              <a:t>F868- Quality Assessment and Assurance (QAA) Committee – required members</a:t>
            </a:r>
          </a:p>
        </p:txBody>
      </p:sp>
      <p:sp>
        <p:nvSpPr>
          <p:cNvPr id="3" name="Content Placeholder 2"/>
          <p:cNvSpPr>
            <a:spLocks noGrp="1"/>
          </p:cNvSpPr>
          <p:nvPr>
            <p:ph idx="1"/>
          </p:nvPr>
        </p:nvSpPr>
        <p:spPr>
          <a:xfrm>
            <a:off x="457200" y="1752600"/>
            <a:ext cx="8534400" cy="4525963"/>
          </a:xfrm>
        </p:spPr>
        <p:txBody>
          <a:bodyPr/>
          <a:lstStyle/>
          <a:p>
            <a:r>
              <a:rPr lang="en-US" dirty="0"/>
              <a:t>Director of Nursing Services; </a:t>
            </a:r>
          </a:p>
          <a:p>
            <a:r>
              <a:rPr lang="en-US" dirty="0"/>
              <a:t>Medical Director; </a:t>
            </a:r>
          </a:p>
          <a:p>
            <a:r>
              <a:rPr lang="en-US" dirty="0"/>
              <a:t>Nursing home administrator, owner, board member, or other individual in a leadership role; and </a:t>
            </a:r>
          </a:p>
          <a:p>
            <a:r>
              <a:rPr lang="en-US" dirty="0"/>
              <a:t>Two other staff members</a:t>
            </a:r>
          </a:p>
          <a:p>
            <a:r>
              <a:rPr lang="en-US" dirty="0"/>
              <a:t>The infection Preventionist – effective November 28, 2019.</a:t>
            </a:r>
          </a:p>
          <a:p>
            <a:endParaRPr lang="en-US" dirty="0"/>
          </a:p>
        </p:txBody>
      </p:sp>
    </p:spTree>
    <p:extLst>
      <p:ext uri="{BB962C8B-B14F-4D97-AF65-F5344CB8AC3E}">
        <p14:creationId xmlns:p14="http://schemas.microsoft.com/office/powerpoint/2010/main" val="38995647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733800" y="1143000"/>
            <a:ext cx="5151900" cy="5410200"/>
          </a:xfrm>
        </p:spPr>
        <p:txBody>
          <a:bodyPr>
            <a:normAutofit/>
          </a:bodyPr>
          <a:lstStyle/>
          <a:p>
            <a:pPr eaLnBrk="1" fontAlgn="auto" hangingPunct="1">
              <a:lnSpc>
                <a:spcPct val="150000"/>
              </a:lnSpc>
              <a:defRPr/>
            </a:pPr>
            <a:r>
              <a:rPr lang="en-US" sz="2600" dirty="0"/>
              <a:t>Early problem identification</a:t>
            </a:r>
          </a:p>
          <a:p>
            <a:pPr eaLnBrk="1" fontAlgn="auto" hangingPunct="1">
              <a:lnSpc>
                <a:spcPct val="150000"/>
              </a:lnSpc>
              <a:defRPr/>
            </a:pPr>
            <a:r>
              <a:rPr lang="en-US" sz="2600" dirty="0"/>
              <a:t>Examination of root causes  </a:t>
            </a:r>
          </a:p>
          <a:p>
            <a:pPr eaLnBrk="1" fontAlgn="auto" hangingPunct="1">
              <a:lnSpc>
                <a:spcPct val="150000"/>
              </a:lnSpc>
              <a:defRPr/>
            </a:pPr>
            <a:r>
              <a:rPr lang="en-US" sz="2600" dirty="0"/>
              <a:t>Use of data &amp; feedback from multiple sources </a:t>
            </a:r>
          </a:p>
          <a:p>
            <a:pPr eaLnBrk="1" fontAlgn="auto" hangingPunct="1">
              <a:lnSpc>
                <a:spcPct val="150000"/>
              </a:lnSpc>
              <a:defRPr/>
            </a:pPr>
            <a:r>
              <a:rPr lang="en-US" sz="2600" dirty="0"/>
              <a:t>Understanding how systems of care affect quality outcomes</a:t>
            </a:r>
          </a:p>
        </p:txBody>
      </p:sp>
      <p:sp>
        <p:nvSpPr>
          <p:cNvPr id="45058" name="Title 1"/>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defRPr/>
            </a:pPr>
            <a:r>
              <a:rPr lang="en-US" sz="3200" dirty="0"/>
              <a:t>Focused Team Approach</a:t>
            </a:r>
          </a:p>
        </p:txBody>
      </p:sp>
      <p:sp>
        <p:nvSpPr>
          <p:cNvPr id="2" name="Slide Number Placeholder 1"/>
          <p:cNvSpPr>
            <a:spLocks noGrp="1"/>
          </p:cNvSpPr>
          <p:nvPr>
            <p:ph type="sldNum" sz="quarter" idx="10"/>
          </p:nvPr>
        </p:nvSpPr>
        <p:spPr>
          <a:prstGeom prst="rect">
            <a:avLst/>
          </a:prstGeom>
        </p:spPr>
        <p:txBody>
          <a:bodyPr/>
          <a:lstStyle/>
          <a:p>
            <a:pPr>
              <a:defRPr/>
            </a:pPr>
            <a:fld id="{85716CD5-98CC-4182-94AE-212702CCB794}" type="slidenum">
              <a:rPr lang="en-US"/>
              <a:pPr>
                <a:defRPr/>
              </a:pPr>
              <a:t>13</a:t>
            </a:fld>
            <a:endParaRPr lang="en-US" dirty="0"/>
          </a:p>
        </p:txBody>
      </p:sp>
      <p:pic>
        <p:nvPicPr>
          <p:cNvPr id="4" name="Picture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16643" y="1143000"/>
            <a:ext cx="2743200" cy="4112744"/>
          </a:xfrm>
          <a:prstGeom prst="rect">
            <a:avLst/>
          </a:prstGeom>
        </p:spPr>
      </p:pic>
    </p:spTree>
    <p:extLst>
      <p:ext uri="{BB962C8B-B14F-4D97-AF65-F5344CB8AC3E}">
        <p14:creationId xmlns:p14="http://schemas.microsoft.com/office/powerpoint/2010/main" val="259196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POLICY</a:t>
            </a:r>
          </a:p>
        </p:txBody>
      </p:sp>
      <p:sp>
        <p:nvSpPr>
          <p:cNvPr id="3" name="Content Placeholder 2"/>
          <p:cNvSpPr>
            <a:spLocks noGrp="1"/>
          </p:cNvSpPr>
          <p:nvPr>
            <p:ph idx="1"/>
          </p:nvPr>
        </p:nvSpPr>
        <p:spPr/>
        <p:txBody>
          <a:bodyPr/>
          <a:lstStyle/>
          <a:p>
            <a:pPr marL="0" indent="0">
              <a:buNone/>
            </a:pPr>
            <a:r>
              <a:rPr lang="en-US" dirty="0"/>
              <a:t>It is the policy of the facility to develop a QAPI plan in accordance with Federal Guidelines to describe how the facility will address clinical care, resident quality of life and residents’ choice and is based on the scope and complexity of services defined by the Facility Assessment.</a:t>
            </a:r>
          </a:p>
          <a:p>
            <a:endParaRPr lang="en-US" dirty="0"/>
          </a:p>
        </p:txBody>
      </p:sp>
    </p:spTree>
    <p:extLst>
      <p:ext uri="{BB962C8B-B14F-4D97-AF65-F5344CB8AC3E}">
        <p14:creationId xmlns:p14="http://schemas.microsoft.com/office/powerpoint/2010/main" val="15524152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a:t>
            </a:r>
          </a:p>
        </p:txBody>
      </p:sp>
      <p:sp>
        <p:nvSpPr>
          <p:cNvPr id="3" name="Content Placeholder 2"/>
          <p:cNvSpPr>
            <a:spLocks noGrp="1"/>
          </p:cNvSpPr>
          <p:nvPr>
            <p:ph idx="1"/>
          </p:nvPr>
        </p:nvSpPr>
        <p:spPr/>
        <p:txBody>
          <a:bodyPr/>
          <a:lstStyle/>
          <a:p>
            <a:pPr marL="0" indent="0">
              <a:buNone/>
            </a:pPr>
            <a:r>
              <a:rPr lang="en-US" dirty="0"/>
              <a:t>The facility will develop, implement and maintain a QAPI program that is effective, data driven, comprehensive and will focus on indicators of the outcomes of care and quality of life.</a:t>
            </a:r>
          </a:p>
          <a:p>
            <a:pPr marL="0" indent="0">
              <a:buNone/>
            </a:pPr>
            <a:endParaRPr lang="en-US" dirty="0"/>
          </a:p>
        </p:txBody>
      </p:sp>
    </p:spTree>
    <p:extLst>
      <p:ext uri="{BB962C8B-B14F-4D97-AF65-F5344CB8AC3E}">
        <p14:creationId xmlns:p14="http://schemas.microsoft.com/office/powerpoint/2010/main" val="12378862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a:t>
            </a:r>
          </a:p>
        </p:txBody>
      </p:sp>
      <p:sp>
        <p:nvSpPr>
          <p:cNvPr id="3" name="Content Placeholder 2"/>
          <p:cNvSpPr>
            <a:spLocks noGrp="1"/>
          </p:cNvSpPr>
          <p:nvPr>
            <p:ph idx="1"/>
          </p:nvPr>
        </p:nvSpPr>
        <p:spPr>
          <a:xfrm>
            <a:off x="457200" y="1219200"/>
            <a:ext cx="8382000" cy="5029200"/>
          </a:xfrm>
        </p:spPr>
        <p:txBody>
          <a:bodyPr>
            <a:normAutofit fontScale="77500" lnSpcReduction="20000"/>
          </a:bodyPr>
          <a:lstStyle/>
          <a:p>
            <a:pPr marL="0" lvl="0" indent="0">
              <a:buNone/>
            </a:pPr>
            <a:r>
              <a:rPr lang="en-US" dirty="0"/>
              <a:t>The plan describes the process for identifying and correcting quality deficiencies and contains the necessary components such as:</a:t>
            </a:r>
          </a:p>
          <a:p>
            <a:pPr lvl="0"/>
            <a:r>
              <a:rPr lang="en-US" dirty="0"/>
              <a:t>Tracking and measure performance; </a:t>
            </a:r>
          </a:p>
          <a:p>
            <a:pPr lvl="0"/>
            <a:r>
              <a:rPr lang="en-US" dirty="0"/>
              <a:t>Establishing goals and thresholds for performance measurement;</a:t>
            </a:r>
          </a:p>
          <a:p>
            <a:pPr lvl="0"/>
            <a:r>
              <a:rPr lang="en-US" dirty="0"/>
              <a:t>Identifying and prioritizing quality deficiencies; </a:t>
            </a:r>
          </a:p>
          <a:p>
            <a:pPr lvl="0"/>
            <a:r>
              <a:rPr lang="en-US" dirty="0"/>
              <a:t>Systematically analyzing underlying causes of systemic quality deficiencies; </a:t>
            </a:r>
          </a:p>
          <a:p>
            <a:pPr lvl="0"/>
            <a:r>
              <a:rPr lang="en-US" dirty="0"/>
              <a:t>Developing and implementing corrective action or performance improvement activities; and</a:t>
            </a:r>
          </a:p>
          <a:p>
            <a:pPr lvl="0"/>
            <a:r>
              <a:rPr lang="en-US" dirty="0"/>
              <a:t>Monitoring or evaluating the effectiveness of corrective action/performance improvement activities, and revising as needed.</a:t>
            </a:r>
          </a:p>
          <a:p>
            <a:pPr marL="0" indent="0">
              <a:buNone/>
            </a:pPr>
            <a:endParaRPr lang="en-US" dirty="0"/>
          </a:p>
        </p:txBody>
      </p:sp>
    </p:spTree>
    <p:extLst>
      <p:ext uri="{BB962C8B-B14F-4D97-AF65-F5344CB8AC3E}">
        <p14:creationId xmlns:p14="http://schemas.microsoft.com/office/powerpoint/2010/main" val="41725939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a:t>
            </a:r>
          </a:p>
        </p:txBody>
      </p:sp>
      <p:sp>
        <p:nvSpPr>
          <p:cNvPr id="3" name="Content Placeholder 2"/>
          <p:cNvSpPr>
            <a:spLocks noGrp="1"/>
          </p:cNvSpPr>
          <p:nvPr>
            <p:ph idx="1"/>
          </p:nvPr>
        </p:nvSpPr>
        <p:spPr/>
        <p:txBody>
          <a:bodyPr/>
          <a:lstStyle/>
          <a:p>
            <a:pPr marL="0" lvl="0" indent="0">
              <a:buNone/>
            </a:pPr>
            <a:r>
              <a:rPr lang="en-US" dirty="0"/>
              <a:t>The facility maintains documentation and can demonstrate evidence that the program meets CMS requirements</a:t>
            </a:r>
          </a:p>
          <a:p>
            <a:pPr marL="0" lvl="0" indent="0">
              <a:buNone/>
            </a:pPr>
            <a:endParaRPr lang="en-US" dirty="0"/>
          </a:p>
          <a:p>
            <a:pPr marL="0" indent="0">
              <a:buNone/>
            </a:pPr>
            <a:r>
              <a:rPr lang="en-US" dirty="0"/>
              <a:t>The QAPI plan describes the methods to validate and update staff competencies at the time of hire and periodically. </a:t>
            </a:r>
          </a:p>
          <a:p>
            <a:pPr marL="0" lvl="0" indent="0">
              <a:buNone/>
            </a:pPr>
            <a:endParaRPr lang="en-US" dirty="0"/>
          </a:p>
          <a:p>
            <a:pPr marL="0" indent="0">
              <a:buNone/>
            </a:pPr>
            <a:endParaRPr lang="en-US" dirty="0"/>
          </a:p>
        </p:txBody>
      </p:sp>
    </p:spTree>
    <p:extLst>
      <p:ext uri="{BB962C8B-B14F-4D97-AF65-F5344CB8AC3E}">
        <p14:creationId xmlns:p14="http://schemas.microsoft.com/office/powerpoint/2010/main" val="5701659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a:t>
            </a:r>
          </a:p>
        </p:txBody>
      </p:sp>
      <p:sp>
        <p:nvSpPr>
          <p:cNvPr id="3" name="Content Placeholder 2"/>
          <p:cNvSpPr>
            <a:spLocks noGrp="1"/>
          </p:cNvSpPr>
          <p:nvPr>
            <p:ph idx="1"/>
          </p:nvPr>
        </p:nvSpPr>
        <p:spPr>
          <a:xfrm>
            <a:off x="457200" y="1524000"/>
            <a:ext cx="8229600" cy="4602163"/>
          </a:xfrm>
        </p:spPr>
        <p:txBody>
          <a:bodyPr>
            <a:normAutofit/>
          </a:bodyPr>
          <a:lstStyle/>
          <a:p>
            <a:pPr lvl="0"/>
            <a:r>
              <a:rPr lang="en-US" dirty="0"/>
              <a:t>The QAPI plan ensures that residents provide input to prioritize the areas to monitor and measure that reflect the resident’s preferences, ethnic, cultural and religious considerations. </a:t>
            </a:r>
          </a:p>
          <a:p>
            <a:pPr lvl="0"/>
            <a:r>
              <a:rPr lang="en-US" dirty="0"/>
              <a:t>Contract staff will contribute data and information and collaborate within the QAPI program.</a:t>
            </a:r>
          </a:p>
          <a:p>
            <a:endParaRPr lang="en-US" dirty="0"/>
          </a:p>
        </p:txBody>
      </p:sp>
    </p:spTree>
    <p:extLst>
      <p:ext uri="{BB962C8B-B14F-4D97-AF65-F5344CB8AC3E}">
        <p14:creationId xmlns:p14="http://schemas.microsoft.com/office/powerpoint/2010/main" val="18932386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a:t>
            </a:r>
          </a:p>
        </p:txBody>
      </p:sp>
      <p:sp>
        <p:nvSpPr>
          <p:cNvPr id="3" name="Content Placeholder 2"/>
          <p:cNvSpPr>
            <a:spLocks noGrp="1"/>
          </p:cNvSpPr>
          <p:nvPr>
            <p:ph idx="1"/>
          </p:nvPr>
        </p:nvSpPr>
        <p:spPr>
          <a:xfrm>
            <a:off x="457200" y="1434698"/>
            <a:ext cx="8229600" cy="4525963"/>
          </a:xfrm>
        </p:spPr>
        <p:txBody>
          <a:bodyPr>
            <a:normAutofit fontScale="92500" lnSpcReduction="20000"/>
          </a:bodyPr>
          <a:lstStyle/>
          <a:p>
            <a:pPr lvl="0"/>
            <a:r>
              <a:rPr lang="en-US" dirty="0"/>
              <a:t>QAA meetings will be held at least quarterly and with enough frequency to conduct required QAPI/QAA activities.</a:t>
            </a:r>
          </a:p>
          <a:p>
            <a:pPr lvl="0"/>
            <a:r>
              <a:rPr lang="en-US" dirty="0"/>
              <a:t>All facility staff, contracted staff, and volunteers will be educated about the QAPI plan and their role in development and implementation of interventions. </a:t>
            </a:r>
          </a:p>
          <a:p>
            <a:pPr lvl="0"/>
            <a:r>
              <a:rPr lang="en-US" dirty="0"/>
              <a:t>A plan will be in place to ensure that agency staff are educated on the facility QAPI plan.</a:t>
            </a:r>
          </a:p>
          <a:p>
            <a:pPr lvl="0"/>
            <a:r>
              <a:rPr lang="en-US" dirty="0"/>
              <a:t>The QAPI plan will be reviewed annually and with any significant change at the facility.</a:t>
            </a:r>
          </a:p>
          <a:p>
            <a:pPr marL="0" indent="0">
              <a:buNone/>
            </a:pPr>
            <a:endParaRPr lang="en-US" dirty="0"/>
          </a:p>
        </p:txBody>
      </p:sp>
    </p:spTree>
    <p:extLst>
      <p:ext uri="{BB962C8B-B14F-4D97-AF65-F5344CB8AC3E}">
        <p14:creationId xmlns:p14="http://schemas.microsoft.com/office/powerpoint/2010/main" val="22046681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OBJECTIVES </a:t>
            </a:r>
            <a:endParaRPr lang="en-US" dirty="0"/>
          </a:p>
        </p:txBody>
      </p:sp>
      <p:sp>
        <p:nvSpPr>
          <p:cNvPr id="3" name="Content Placeholder 2"/>
          <p:cNvSpPr>
            <a:spLocks noGrp="1"/>
          </p:cNvSpPr>
          <p:nvPr>
            <p:ph idx="1"/>
          </p:nvPr>
        </p:nvSpPr>
        <p:spPr>
          <a:xfrm>
            <a:off x="304800" y="1524000"/>
            <a:ext cx="8382000" cy="4602163"/>
          </a:xfrm>
        </p:spPr>
        <p:txBody>
          <a:bodyPr>
            <a:normAutofit/>
          </a:bodyPr>
          <a:lstStyle/>
          <a:p>
            <a:pPr marL="0" indent="0">
              <a:buNone/>
            </a:pPr>
            <a:r>
              <a:rPr lang="en-US" sz="3500" dirty="0"/>
              <a:t>Participants will:</a:t>
            </a:r>
          </a:p>
          <a:p>
            <a:r>
              <a:rPr lang="en-US" dirty="0"/>
              <a:t>Review the Federal regulation at F865-867, §483.75</a:t>
            </a:r>
          </a:p>
          <a:p>
            <a:r>
              <a:rPr lang="en-US" dirty="0"/>
              <a:t>Identify requirements for Quality Assurance and Performance Improvement</a:t>
            </a:r>
          </a:p>
          <a:p>
            <a:pPr marL="0" indent="0">
              <a:buNone/>
            </a:pPr>
            <a:endParaRPr lang="en-US" dirty="0"/>
          </a:p>
          <a:p>
            <a:endParaRPr lang="en-US" dirty="0"/>
          </a:p>
          <a:p>
            <a:endParaRPr lang="en-US" dirty="0"/>
          </a:p>
        </p:txBody>
      </p:sp>
      <p:pic>
        <p:nvPicPr>
          <p:cNvPr id="4" name="Picture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505200" y="4371595"/>
            <a:ext cx="2590800" cy="1728064"/>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7535" y="160337"/>
            <a:ext cx="8229600" cy="1143000"/>
          </a:xfrm>
        </p:spPr>
        <p:txBody>
          <a:bodyPr/>
          <a:lstStyle/>
          <a:p>
            <a:r>
              <a:rPr lang="en-US" dirty="0"/>
              <a:t>Facility Response</a:t>
            </a:r>
          </a:p>
        </p:txBody>
      </p:sp>
      <p:sp>
        <p:nvSpPr>
          <p:cNvPr id="3" name="Content Placeholder 2"/>
          <p:cNvSpPr>
            <a:spLocks noGrp="1"/>
          </p:cNvSpPr>
          <p:nvPr>
            <p:ph idx="1"/>
          </p:nvPr>
        </p:nvSpPr>
        <p:spPr/>
        <p:txBody>
          <a:bodyPr/>
          <a:lstStyle/>
          <a:p>
            <a:r>
              <a:rPr lang="en-US" dirty="0"/>
              <a:t>Understand</a:t>
            </a:r>
          </a:p>
          <a:p>
            <a:r>
              <a:rPr lang="en-US" dirty="0"/>
              <a:t>Inform </a:t>
            </a:r>
          </a:p>
          <a:p>
            <a:r>
              <a:rPr lang="en-US" dirty="0"/>
              <a:t>Limitations</a:t>
            </a:r>
          </a:p>
          <a:p>
            <a:r>
              <a:rPr lang="en-US" dirty="0"/>
              <a:t>Monitor</a:t>
            </a:r>
          </a:p>
          <a:p>
            <a:endParaRPr lang="en-US" dirty="0"/>
          </a:p>
        </p:txBody>
      </p:sp>
      <p:graphicFrame>
        <p:nvGraphicFramePr>
          <p:cNvPr id="4" name="Diagram 3"/>
          <p:cNvGraphicFramePr/>
          <p:nvPr>
            <p:extLst/>
          </p:nvPr>
        </p:nvGraphicFramePr>
        <p:xfrm>
          <a:off x="3581399" y="1303337"/>
          <a:ext cx="5085735" cy="45640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5" name="Picture 4"/>
          <p:cNvPicPr>
            <a:picLocks noChangeAspect="1"/>
          </p:cNvPicPr>
          <p:nvPr/>
        </p:nvPicPr>
        <p:blipFill>
          <a:blip r:embed="rId8" cstate="email">
            <a:extLst>
              <a:ext uri="{28A0092B-C50C-407E-A947-70E740481C1C}">
                <a14:useLocalDpi xmlns:a14="http://schemas.microsoft.com/office/drawing/2010/main"/>
              </a:ext>
            </a:extLst>
          </a:blip>
          <a:stretch>
            <a:fillRect/>
          </a:stretch>
        </p:blipFill>
        <p:spPr>
          <a:xfrm>
            <a:off x="5181600" y="2466002"/>
            <a:ext cx="2048568" cy="2105025"/>
          </a:xfrm>
          <a:prstGeom prst="rect">
            <a:avLst/>
          </a:prstGeom>
        </p:spPr>
      </p:pic>
    </p:spTree>
    <p:extLst>
      <p:ext uri="{BB962C8B-B14F-4D97-AF65-F5344CB8AC3E}">
        <p14:creationId xmlns:p14="http://schemas.microsoft.com/office/powerpoint/2010/main" val="18243634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Understand</a:t>
            </a:r>
          </a:p>
        </p:txBody>
      </p:sp>
      <p:sp>
        <p:nvSpPr>
          <p:cNvPr id="3" name="Content Placeholder 2"/>
          <p:cNvSpPr>
            <a:spLocks noGrp="1"/>
          </p:cNvSpPr>
          <p:nvPr>
            <p:ph idx="1"/>
          </p:nvPr>
        </p:nvSpPr>
        <p:spPr>
          <a:xfrm>
            <a:off x="228600" y="1171450"/>
            <a:ext cx="8153400" cy="4297361"/>
          </a:xfrm>
        </p:spPr>
        <p:txBody>
          <a:bodyPr>
            <a:normAutofit/>
          </a:bodyPr>
          <a:lstStyle/>
          <a:p>
            <a:pPr lvl="1"/>
            <a:r>
              <a:rPr lang="en-US" dirty="0"/>
              <a:t>It is essential that all staff understand the importance of early identification of areas with the potential to negatively impact resident’s quality of care, quality of life  and safety</a:t>
            </a:r>
          </a:p>
          <a:p>
            <a:pPr marL="457200" lvl="1" indent="0">
              <a:buNone/>
            </a:pPr>
            <a:endParaRPr lang="en-US" dirty="0"/>
          </a:p>
          <a:p>
            <a:pPr lvl="1"/>
            <a:r>
              <a:rPr lang="en-US" dirty="0"/>
              <a:t>Staff must be comfortable reporting concerns to management</a:t>
            </a:r>
          </a:p>
          <a:p>
            <a:pPr lvl="1"/>
            <a:endParaRPr lang="en-US" dirty="0"/>
          </a:p>
        </p:txBody>
      </p:sp>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810000" y="4648200"/>
            <a:ext cx="2361400" cy="1575054"/>
          </a:xfrm>
          <a:prstGeom prst="rect">
            <a:avLst/>
          </a:prstGeom>
        </p:spPr>
      </p:pic>
    </p:spTree>
    <p:extLst>
      <p:ext uri="{BB962C8B-B14F-4D97-AF65-F5344CB8AC3E}">
        <p14:creationId xmlns:p14="http://schemas.microsoft.com/office/powerpoint/2010/main" val="25791464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INFORM</a:t>
            </a:r>
          </a:p>
        </p:txBody>
      </p:sp>
      <p:sp>
        <p:nvSpPr>
          <p:cNvPr id="3" name="Content Placeholder 2"/>
          <p:cNvSpPr>
            <a:spLocks noGrp="1"/>
          </p:cNvSpPr>
          <p:nvPr>
            <p:ph idx="1"/>
          </p:nvPr>
        </p:nvSpPr>
        <p:spPr>
          <a:xfrm>
            <a:off x="457200" y="1600201"/>
            <a:ext cx="6019800" cy="4495800"/>
          </a:xfrm>
        </p:spPr>
        <p:txBody>
          <a:bodyPr>
            <a:normAutofit/>
          </a:bodyPr>
          <a:lstStyle/>
          <a:p>
            <a:r>
              <a:rPr lang="en-US" sz="2800" dirty="0"/>
              <a:t>Caregivers will be informed of current PIPs and will be involved on PIP teams as appropriate</a:t>
            </a:r>
          </a:p>
          <a:p>
            <a:r>
              <a:rPr lang="en-US" sz="2800" dirty="0"/>
              <a:t>All staff will need to inform the Interdisciplinary Team of any problems identified with the potential to impact resident’s quality of life, quality of care or safety.</a:t>
            </a:r>
          </a:p>
        </p:txBody>
      </p:sp>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781800" y="2133600"/>
            <a:ext cx="2033016" cy="3048000"/>
          </a:xfrm>
          <a:prstGeom prst="rect">
            <a:avLst/>
          </a:prstGeom>
        </p:spPr>
      </p:pic>
    </p:spTree>
    <p:extLst>
      <p:ext uri="{BB962C8B-B14F-4D97-AF65-F5344CB8AC3E}">
        <p14:creationId xmlns:p14="http://schemas.microsoft.com/office/powerpoint/2010/main" val="37817934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Limitations</a:t>
            </a:r>
          </a:p>
        </p:txBody>
      </p:sp>
      <p:sp>
        <p:nvSpPr>
          <p:cNvPr id="3" name="Content Placeholder 2"/>
          <p:cNvSpPr>
            <a:spLocks noGrp="1"/>
          </p:cNvSpPr>
          <p:nvPr>
            <p:ph idx="1"/>
          </p:nvPr>
        </p:nvSpPr>
        <p:spPr>
          <a:xfrm>
            <a:off x="457200" y="1417638"/>
            <a:ext cx="8229600" cy="4525963"/>
          </a:xfrm>
        </p:spPr>
        <p:txBody>
          <a:bodyPr/>
          <a:lstStyle/>
          <a:p>
            <a:r>
              <a:rPr lang="en-US" dirty="0"/>
              <a:t>Knowledge</a:t>
            </a:r>
          </a:p>
          <a:p>
            <a:r>
              <a:rPr lang="en-US" dirty="0"/>
              <a:t>Communication</a:t>
            </a:r>
          </a:p>
          <a:p>
            <a:r>
              <a:rPr lang="en-US" dirty="0"/>
              <a:t>Resources</a:t>
            </a:r>
          </a:p>
        </p:txBody>
      </p:sp>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048000" y="4609067"/>
            <a:ext cx="3048000" cy="1304544"/>
          </a:xfrm>
          <a:prstGeom prst="rect">
            <a:avLst/>
          </a:prstGeom>
        </p:spPr>
      </p:pic>
    </p:spTree>
    <p:extLst>
      <p:ext uri="{BB962C8B-B14F-4D97-AF65-F5344CB8AC3E}">
        <p14:creationId xmlns:p14="http://schemas.microsoft.com/office/powerpoint/2010/main" val="136021106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Monitor</a:t>
            </a:r>
          </a:p>
        </p:txBody>
      </p:sp>
      <p:sp>
        <p:nvSpPr>
          <p:cNvPr id="3" name="Content Placeholder 2"/>
          <p:cNvSpPr>
            <a:spLocks noGrp="1"/>
          </p:cNvSpPr>
          <p:nvPr>
            <p:ph idx="1"/>
          </p:nvPr>
        </p:nvSpPr>
        <p:spPr>
          <a:xfrm>
            <a:off x="420329" y="1143000"/>
            <a:ext cx="6477000" cy="4648199"/>
          </a:xfrm>
        </p:spPr>
        <p:txBody>
          <a:bodyPr>
            <a:normAutofit lnSpcReduction="10000"/>
          </a:bodyPr>
          <a:lstStyle/>
          <a:p>
            <a:pPr marL="0" indent="0">
              <a:buNone/>
            </a:pPr>
            <a:r>
              <a:rPr lang="en-US" dirty="0"/>
              <a:t>All caregivers will need to monitor for:</a:t>
            </a:r>
          </a:p>
          <a:p>
            <a:r>
              <a:rPr lang="en-US" dirty="0"/>
              <a:t>Safety concerns</a:t>
            </a:r>
          </a:p>
          <a:p>
            <a:r>
              <a:rPr lang="en-US" dirty="0"/>
              <a:t>Medical errors</a:t>
            </a:r>
          </a:p>
          <a:p>
            <a:r>
              <a:rPr lang="en-US" dirty="0"/>
              <a:t>Resources needed to meet resident needs</a:t>
            </a:r>
          </a:p>
          <a:p>
            <a:r>
              <a:rPr lang="en-US" dirty="0"/>
              <a:t>Facility systems not working</a:t>
            </a:r>
          </a:p>
          <a:p>
            <a:r>
              <a:rPr lang="en-US" dirty="0"/>
              <a:t>Resident satisfaction</a:t>
            </a:r>
          </a:p>
          <a:p>
            <a:r>
              <a:rPr lang="en-US" dirty="0"/>
              <a:t>Potential survey issues</a:t>
            </a:r>
          </a:p>
          <a:p>
            <a:endParaRPr lang="en-US" dirty="0"/>
          </a:p>
        </p:txBody>
      </p:sp>
      <p:pic>
        <p:nvPicPr>
          <p:cNvPr id="4" name="Picture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239000" y="1828800"/>
            <a:ext cx="1677238" cy="2514600"/>
          </a:xfrm>
          <a:prstGeom prst="rect">
            <a:avLst/>
          </a:prstGeom>
        </p:spPr>
      </p:pic>
    </p:spTree>
    <p:extLst>
      <p:ext uri="{BB962C8B-B14F-4D97-AF65-F5344CB8AC3E}">
        <p14:creationId xmlns:p14="http://schemas.microsoft.com/office/powerpoint/2010/main" val="428723563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SUMMARY </a:t>
            </a:r>
          </a:p>
        </p:txBody>
      </p:sp>
      <p:sp>
        <p:nvSpPr>
          <p:cNvPr id="3" name="Content Placeholder 2"/>
          <p:cNvSpPr>
            <a:spLocks noGrp="1"/>
          </p:cNvSpPr>
          <p:nvPr>
            <p:ph idx="1"/>
          </p:nvPr>
        </p:nvSpPr>
        <p:spPr>
          <a:xfrm>
            <a:off x="457200" y="1169504"/>
            <a:ext cx="6172200" cy="4621696"/>
          </a:xfrm>
        </p:spPr>
        <p:txBody>
          <a:bodyPr>
            <a:normAutofit lnSpcReduction="10000"/>
          </a:bodyPr>
          <a:lstStyle/>
          <a:p>
            <a:r>
              <a:rPr lang="en-US" sz="2800" dirty="0"/>
              <a:t>The facility must create a QAPI plan to describe how it will identify potential problems, gather data, create PIPs, and follow up to assure that the problem has been alleviated. </a:t>
            </a:r>
          </a:p>
          <a:p>
            <a:r>
              <a:rPr lang="en-US" sz="2800" dirty="0"/>
              <a:t>All staff will be involved with the QAPI plan as this is not just a management process.</a:t>
            </a:r>
          </a:p>
          <a:p>
            <a:r>
              <a:rPr lang="en-US" sz="2800" dirty="0"/>
              <a:t>The facility must show a “good faith effort” in resolving identified areas of concern. </a:t>
            </a:r>
          </a:p>
        </p:txBody>
      </p:sp>
      <p:pic>
        <p:nvPicPr>
          <p:cNvPr id="4" name="Picture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934200" y="2133600"/>
            <a:ext cx="1610944" cy="2415209"/>
          </a:xfrm>
          <a:prstGeom prst="rect">
            <a:avLst/>
          </a:prstGeom>
        </p:spPr>
      </p:pic>
    </p:spTree>
    <p:extLst>
      <p:ext uri="{BB962C8B-B14F-4D97-AF65-F5344CB8AC3E}">
        <p14:creationId xmlns:p14="http://schemas.microsoft.com/office/powerpoint/2010/main" val="144813084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Questions?</a:t>
            </a:r>
          </a:p>
        </p:txBody>
      </p:sp>
      <p:pic>
        <p:nvPicPr>
          <p:cNvPr id="4" name="Picture 2" descr="C:\Users\smlagrange\Desktop\March 3\New folder (2)\Images fro Shutterstock\question mark icon 1.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2320050" y="1905000"/>
            <a:ext cx="4503900" cy="38002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856629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anim calcmode="lin" valueType="num">
                                      <p:cBhvr>
                                        <p:cTn id="8" dur="2000" fill="hold"/>
                                        <p:tgtEl>
                                          <p:spTgt spid="4"/>
                                        </p:tgtEl>
                                        <p:attrNameLst>
                                          <p:attrName>ppt_w</p:attrName>
                                        </p:attrNameLst>
                                      </p:cBhvr>
                                      <p:tavLst>
                                        <p:tav tm="0" fmla="#ppt_w*sin(2.5*pi*$)">
                                          <p:val>
                                            <p:fltVal val="0"/>
                                          </p:val>
                                        </p:tav>
                                        <p:tav tm="100000">
                                          <p:val>
                                            <p:fltVal val="1"/>
                                          </p:val>
                                        </p:tav>
                                      </p:tavLst>
                                    </p:anim>
                                    <p:anim calcmode="lin" valueType="num">
                                      <p:cBhvr>
                                        <p:cTn id="9" dur="2000" fill="hold"/>
                                        <p:tgtEl>
                                          <p:spTgt spid="4"/>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304800"/>
            <a:ext cx="7886700" cy="4351338"/>
          </a:xfrm>
        </p:spPr>
        <p:txBody>
          <a:bodyPr/>
          <a:lstStyle/>
          <a:p>
            <a:pPr marL="0" indent="0" algn="ctr">
              <a:spcBef>
                <a:spcPts val="0"/>
              </a:spcBef>
              <a:buNone/>
            </a:pPr>
            <a:endParaRPr lang="en-US" sz="4400" b="1" cap="small" dirty="0">
              <a:ea typeface="Verdana" panose="020B0604030504040204" pitchFamily="34" charset="0"/>
              <a:cs typeface="Verdana" panose="020B0604030504040204" pitchFamily="34" charset="0"/>
            </a:endParaRPr>
          </a:p>
          <a:p>
            <a:pPr marL="0" indent="0" algn="ctr">
              <a:spcBef>
                <a:spcPts val="0"/>
              </a:spcBef>
              <a:buNone/>
            </a:pPr>
            <a:endParaRPr lang="en-US" sz="4400" b="1" cap="small" dirty="0">
              <a:ea typeface="Verdana" panose="020B0604030504040204" pitchFamily="34" charset="0"/>
              <a:cs typeface="Verdana" panose="020B0604030504040204" pitchFamily="34" charset="0"/>
            </a:endParaRPr>
          </a:p>
          <a:p>
            <a:pPr marL="0" indent="0" algn="ctr">
              <a:spcBef>
                <a:spcPts val="0"/>
              </a:spcBef>
              <a:buNone/>
            </a:pPr>
            <a:r>
              <a:rPr lang="en-US" sz="4400" b="1" cap="small" dirty="0">
                <a:ea typeface="Verdana" panose="020B0604030504040204" pitchFamily="34" charset="0"/>
                <a:cs typeface="Verdana" panose="020B0604030504040204" pitchFamily="34" charset="0"/>
              </a:rPr>
              <a:t>Thank you for participating in this education session!</a:t>
            </a:r>
          </a:p>
          <a:p>
            <a:endParaRPr lang="en-US" dirty="0"/>
          </a:p>
        </p:txBody>
      </p:sp>
      <p:pic>
        <p:nvPicPr>
          <p:cNvPr id="4" name="Picture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276600" y="3276600"/>
            <a:ext cx="2514600" cy="2514600"/>
          </a:xfrm>
          <a:prstGeom prst="rect">
            <a:avLst/>
          </a:prstGeom>
        </p:spPr>
      </p:pic>
    </p:spTree>
    <p:extLst>
      <p:ext uri="{BB962C8B-B14F-4D97-AF65-F5344CB8AC3E}">
        <p14:creationId xmlns:p14="http://schemas.microsoft.com/office/powerpoint/2010/main" val="137961599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a:t>REFERENCES</a:t>
            </a:r>
          </a:p>
        </p:txBody>
      </p:sp>
      <p:sp>
        <p:nvSpPr>
          <p:cNvPr id="3" name="Content Placeholder 2"/>
          <p:cNvSpPr>
            <a:spLocks noGrp="1"/>
          </p:cNvSpPr>
          <p:nvPr>
            <p:ph idx="1"/>
          </p:nvPr>
        </p:nvSpPr>
        <p:spPr>
          <a:xfrm>
            <a:off x="429491" y="1417638"/>
            <a:ext cx="8534400" cy="4837690"/>
          </a:xfrm>
        </p:spPr>
        <p:txBody>
          <a:bodyPr>
            <a:noAutofit/>
          </a:bodyPr>
          <a:lstStyle/>
          <a:p>
            <a:pPr marL="0" indent="0" fontAlgn="base">
              <a:buNone/>
            </a:pPr>
            <a:r>
              <a:rPr lang="en-US" sz="1600" dirty="0"/>
              <a:t> </a:t>
            </a:r>
          </a:p>
          <a:p>
            <a:pPr marL="0" indent="0" fontAlgn="base">
              <a:buNone/>
            </a:pPr>
            <a:r>
              <a:rPr lang="en-US" sz="2400" dirty="0"/>
              <a:t>CMS:  State Operations Manual Appendix PP – Guidance to Surveyors for Long-Term Care Facilities:</a:t>
            </a:r>
          </a:p>
          <a:p>
            <a:pPr marL="0" indent="0" fontAlgn="base">
              <a:buNone/>
            </a:pPr>
            <a:r>
              <a:rPr lang="en-US" sz="2400" dirty="0"/>
              <a:t> </a:t>
            </a:r>
            <a:r>
              <a:rPr lang="en-US" sz="2400" u="sng" dirty="0">
                <a:hlinkClick r:id="rId2"/>
              </a:rPr>
              <a:t>https://www.cms.gov/Medicare/Provider-Enrollment-and-Certification/GuidanceforLawsAndRegulations/Downloads/Advance-Appendix-PP-Including-Phase-2-.pdf</a:t>
            </a:r>
            <a:r>
              <a:rPr lang="en-US" sz="2400" u="sng" dirty="0"/>
              <a:t> </a:t>
            </a:r>
            <a:r>
              <a:rPr lang="en-US" sz="2400" dirty="0"/>
              <a: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7" name="Content Placeholder 9"/>
          <p:cNvSpPr>
            <a:spLocks noGrp="1"/>
          </p:cNvSpPr>
          <p:nvPr>
            <p:ph idx="1"/>
          </p:nvPr>
        </p:nvSpPr>
        <p:spPr bwMode="auto">
          <a:xfrm>
            <a:off x="381000" y="990600"/>
            <a:ext cx="8458200" cy="45259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1435" tIns="25718" rIns="51435" bIns="25718" numCol="1" rtlCol="0" anchor="t" anchorCtr="0" compatLnSpc="1">
            <a:prstTxWarp prst="textNoShape">
              <a:avLst/>
            </a:prstTxWarp>
            <a:normAutofit/>
          </a:bodyPr>
          <a:lstStyle/>
          <a:p>
            <a:pPr marL="0" indent="0">
              <a:spcAft>
                <a:spcPts val="1013"/>
              </a:spcAft>
              <a:buNone/>
            </a:pPr>
            <a:endParaRPr lang="en-US" sz="1800" i="1" dirty="0">
              <a:solidFill>
                <a:srgbClr val="FF0000"/>
              </a:solidFill>
            </a:endParaRPr>
          </a:p>
          <a:p>
            <a:pPr marL="0" indent="0">
              <a:spcAft>
                <a:spcPts val="1013"/>
              </a:spcAft>
              <a:buNone/>
            </a:pPr>
            <a:r>
              <a:rPr lang="en-US" i="1" dirty="0"/>
              <a:t>Quality Assessment &amp; Performance Improvement is a </a:t>
            </a:r>
            <a:r>
              <a:rPr lang="en-US" i="1" u="sng" dirty="0"/>
              <a:t>data driven &amp; pro-active</a:t>
            </a:r>
            <a:r>
              <a:rPr lang="en-US" i="1" dirty="0"/>
              <a:t> approach to quality improvement.</a:t>
            </a:r>
          </a:p>
        </p:txBody>
      </p:sp>
      <p:sp>
        <p:nvSpPr>
          <p:cNvPr id="47106" name="Title 7"/>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1435" tIns="25718" rIns="51435" bIns="25718" numCol="1" rtlCol="0" anchor="t" anchorCtr="0" compatLnSpc="1">
            <a:prstTxWarp prst="textNoShape">
              <a:avLst/>
            </a:prstTxWarp>
            <a:normAutofit/>
          </a:bodyPr>
          <a:lstStyle/>
          <a:p>
            <a:pPr eaLnBrk="1" hangingPunct="1"/>
            <a:r>
              <a:rPr lang="en-US" dirty="0"/>
              <a:t>QAPI Definition</a:t>
            </a:r>
          </a:p>
        </p:txBody>
      </p:sp>
      <p:sp>
        <p:nvSpPr>
          <p:cNvPr id="2" name="Slide Number Placeholder 1"/>
          <p:cNvSpPr>
            <a:spLocks noGrp="1"/>
          </p:cNvSpPr>
          <p:nvPr>
            <p:ph type="sldNum" sz="quarter" idx="10"/>
          </p:nvPr>
        </p:nvSpPr>
        <p:spPr>
          <a:prstGeom prst="rect">
            <a:avLst/>
          </a:prstGeom>
        </p:spPr>
        <p:txBody>
          <a:bodyPr/>
          <a:lstStyle/>
          <a:p>
            <a:pPr>
              <a:defRPr/>
            </a:pPr>
            <a:fld id="{F1025C0A-C7D1-448C-8A09-E0C883DF4230}" type="slidenum">
              <a:rPr lang="en-US"/>
              <a:pPr>
                <a:defRPr/>
              </a:pPr>
              <a:t>3</a:t>
            </a:fld>
            <a:endParaRPr lang="en-US" dirty="0"/>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2551113" y="3130225"/>
            <a:ext cx="4041775" cy="3099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45379529"/>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866" name="Picture 2"/>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5867400" y="2098345"/>
            <a:ext cx="2819400" cy="28148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6867" name="Content Placeholder 1"/>
          <p:cNvSpPr>
            <a:spLocks noGrp="1"/>
          </p:cNvSpPr>
          <p:nvPr>
            <p:ph idx="1"/>
          </p:nvPr>
        </p:nvSpPr>
        <p:spPr bwMode="auto">
          <a:xfrm>
            <a:off x="273485" y="1298575"/>
            <a:ext cx="6203515" cy="490378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sz="2800" dirty="0">
                <a:latin typeface="Verdana" pitchFamily="34" charset="0"/>
                <a:cs typeface="Verdana" pitchFamily="34" charset="0"/>
              </a:rPr>
              <a:t>Build on resident’s goals for health, quality of life and daily activities</a:t>
            </a:r>
          </a:p>
          <a:p>
            <a:r>
              <a:rPr lang="en-US" altLang="en-US" sz="2800" dirty="0">
                <a:latin typeface="Verdana" pitchFamily="34" charset="0"/>
                <a:cs typeface="Verdana" pitchFamily="34" charset="0"/>
              </a:rPr>
              <a:t>Bring resident and family voices into goal setting</a:t>
            </a:r>
          </a:p>
          <a:p>
            <a:r>
              <a:rPr lang="en-US" altLang="en-US" sz="2800" dirty="0">
                <a:latin typeface="Verdana" pitchFamily="34" charset="0"/>
                <a:cs typeface="Verdana" pitchFamily="34" charset="0"/>
              </a:rPr>
              <a:t>Greater involvement of all staff, residents and families</a:t>
            </a:r>
          </a:p>
          <a:p>
            <a:r>
              <a:rPr lang="en-US" altLang="en-US" sz="2800" dirty="0">
                <a:latin typeface="Verdana" pitchFamily="34" charset="0"/>
                <a:cs typeface="Verdana" pitchFamily="34" charset="0"/>
              </a:rPr>
              <a:t>Uses “projects” to try improvements </a:t>
            </a:r>
          </a:p>
          <a:p>
            <a:pPr lvl="1"/>
            <a:endParaRPr lang="en-US" altLang="en-US" dirty="0">
              <a:latin typeface="Verdana" pitchFamily="34" charset="0"/>
              <a:cs typeface="Verdana" pitchFamily="34" charset="0"/>
            </a:endParaRPr>
          </a:p>
        </p:txBody>
      </p:sp>
      <p:sp>
        <p:nvSpPr>
          <p:cNvPr id="36868" name="Title 2"/>
          <p:cNvSpPr>
            <a:spLocks noGrp="1"/>
          </p:cNvSpPr>
          <p:nvPr>
            <p:ph type="title"/>
          </p:nvPr>
        </p:nvSpPr>
        <p:spPr bwMode="auto">
          <a:xfrm>
            <a:off x="0" y="323850"/>
            <a:ext cx="9015848" cy="58578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fontScale="90000"/>
          </a:bodyPr>
          <a:lstStyle/>
          <a:p>
            <a:r>
              <a:rPr lang="en-US" altLang="en-US" dirty="0">
                <a:latin typeface="Verdana" pitchFamily="34" charset="0"/>
                <a:cs typeface="Verdana" pitchFamily="34" charset="0"/>
              </a:rPr>
              <a:t>QAPI Approach</a:t>
            </a:r>
          </a:p>
        </p:txBody>
      </p:sp>
      <p:sp>
        <p:nvSpPr>
          <p:cNvPr id="4" name="Slide Number Placeholder 3"/>
          <p:cNvSpPr>
            <a:spLocks noGrp="1"/>
          </p:cNvSpPr>
          <p:nvPr>
            <p:ph type="sldNum" sz="quarter" idx="10"/>
          </p:nvPr>
        </p:nvSpPr>
        <p:spPr/>
        <p:txBody>
          <a:bodyPr/>
          <a:lstStyle/>
          <a:p>
            <a:pPr>
              <a:defRPr/>
            </a:pPr>
            <a:fld id="{12069BBA-37B6-4606-97CD-B07552EE78F3}" type="slidenum">
              <a:rPr lang="en-US" smtClean="0"/>
              <a:pPr>
                <a:defRPr/>
              </a:pPr>
              <a:t>4</a:t>
            </a:fld>
            <a:endParaRPr lang="en-US"/>
          </a:p>
        </p:txBody>
      </p:sp>
      <p:sp>
        <p:nvSpPr>
          <p:cNvPr id="36870" name="TextBox 5"/>
          <p:cNvSpPr txBox="1">
            <a:spLocks noChangeArrowheads="1"/>
          </p:cNvSpPr>
          <p:nvPr/>
        </p:nvSpPr>
        <p:spPr bwMode="auto">
          <a:xfrm>
            <a:off x="273485" y="5712967"/>
            <a:ext cx="8742363"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itchFamily="34" charset="0"/>
              </a:defRPr>
            </a:lvl1pPr>
            <a:lvl2pPr marL="742950" indent="-285750" eaLnBrk="0" hangingPunct="0">
              <a:defRPr sz="2400">
                <a:solidFill>
                  <a:schemeClr val="tx1"/>
                </a:solidFill>
                <a:latin typeface="Arial" pitchFamily="34" charset="0"/>
              </a:defRPr>
            </a:lvl2pPr>
            <a:lvl3pPr marL="1143000" indent="-228600" eaLnBrk="0" hangingPunct="0">
              <a:defRPr sz="2400">
                <a:solidFill>
                  <a:schemeClr val="tx1"/>
                </a:solidFill>
                <a:latin typeface="Arial" pitchFamily="34" charset="0"/>
              </a:defRPr>
            </a:lvl3pPr>
            <a:lvl4pPr marL="1600200" indent="-228600" eaLnBrk="0" hangingPunct="0">
              <a:defRPr sz="2400">
                <a:solidFill>
                  <a:schemeClr val="tx1"/>
                </a:solidFill>
                <a:latin typeface="Arial" pitchFamily="34" charset="0"/>
              </a:defRPr>
            </a:lvl4pPr>
            <a:lvl5pPr marL="2057400" indent="-228600" eaLnBrk="0" hangingPunct="0">
              <a:defRPr sz="2400">
                <a:solidFill>
                  <a:schemeClr val="tx1"/>
                </a:solidFill>
                <a:latin typeface="Arial" pitchFamily="34" charset="0"/>
              </a:defRPr>
            </a:lvl5pPr>
            <a:lvl6pPr marL="2514600" indent="-228600" algn="ctr" eaLnBrk="0" fontAlgn="base" hangingPunct="0">
              <a:spcBef>
                <a:spcPct val="0"/>
              </a:spcBef>
              <a:spcAft>
                <a:spcPct val="0"/>
              </a:spcAft>
              <a:defRPr sz="2400">
                <a:solidFill>
                  <a:schemeClr val="tx1"/>
                </a:solidFill>
                <a:latin typeface="Arial" pitchFamily="34" charset="0"/>
              </a:defRPr>
            </a:lvl6pPr>
            <a:lvl7pPr marL="2971800" indent="-228600" algn="ctr" eaLnBrk="0" fontAlgn="base" hangingPunct="0">
              <a:spcBef>
                <a:spcPct val="0"/>
              </a:spcBef>
              <a:spcAft>
                <a:spcPct val="0"/>
              </a:spcAft>
              <a:defRPr sz="2400">
                <a:solidFill>
                  <a:schemeClr val="tx1"/>
                </a:solidFill>
                <a:latin typeface="Arial" pitchFamily="34" charset="0"/>
              </a:defRPr>
            </a:lvl7pPr>
            <a:lvl8pPr marL="3429000" indent="-228600" algn="ctr" eaLnBrk="0" fontAlgn="base" hangingPunct="0">
              <a:spcBef>
                <a:spcPct val="0"/>
              </a:spcBef>
              <a:spcAft>
                <a:spcPct val="0"/>
              </a:spcAft>
              <a:defRPr sz="2400">
                <a:solidFill>
                  <a:schemeClr val="tx1"/>
                </a:solidFill>
                <a:latin typeface="Arial" pitchFamily="34" charset="0"/>
              </a:defRPr>
            </a:lvl8pPr>
            <a:lvl9pPr marL="3886200" indent="-228600" algn="ctr" eaLnBrk="0" fontAlgn="base" hangingPunct="0">
              <a:spcBef>
                <a:spcPct val="0"/>
              </a:spcBef>
              <a:spcAft>
                <a:spcPct val="0"/>
              </a:spcAft>
              <a:defRPr sz="2400">
                <a:solidFill>
                  <a:schemeClr val="tx1"/>
                </a:solidFill>
                <a:latin typeface="Arial" pitchFamily="34" charset="0"/>
              </a:defRPr>
            </a:lvl9pPr>
          </a:lstStyle>
          <a:p>
            <a:pPr eaLnBrk="1" hangingPunct="1"/>
            <a:r>
              <a:rPr lang="en-US" altLang="en-US" sz="1400">
                <a:solidFill>
                  <a:srgbClr val="000099"/>
                </a:solidFill>
              </a:rPr>
              <a:t>https://www.cms.gov/Medicare/Provider-Enrollment-and-Certification/QAPI/Downloads/QAPIAtaGlance.pdf</a:t>
            </a:r>
          </a:p>
        </p:txBody>
      </p:sp>
    </p:spTree>
    <p:extLst>
      <p:ext uri="{BB962C8B-B14F-4D97-AF65-F5344CB8AC3E}">
        <p14:creationId xmlns:p14="http://schemas.microsoft.com/office/powerpoint/2010/main" val="28088595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8323"/>
            <a:ext cx="8229600" cy="1143000"/>
          </a:xfrm>
        </p:spPr>
        <p:txBody>
          <a:bodyPr/>
          <a:lstStyle/>
          <a:p>
            <a:r>
              <a:rPr lang="en-US" dirty="0"/>
              <a:t>OVERVIEW of §483.75</a:t>
            </a:r>
            <a:r>
              <a:rPr lang="en-US" b="1" dirty="0"/>
              <a:t> </a:t>
            </a:r>
            <a:endParaRPr lang="en-US" dirty="0"/>
          </a:p>
        </p:txBody>
      </p:sp>
      <p:sp>
        <p:nvSpPr>
          <p:cNvPr id="3" name="Content Placeholder 2"/>
          <p:cNvSpPr>
            <a:spLocks noGrp="1"/>
          </p:cNvSpPr>
          <p:nvPr>
            <p:ph idx="1"/>
          </p:nvPr>
        </p:nvSpPr>
        <p:spPr>
          <a:xfrm>
            <a:off x="152400" y="1066800"/>
            <a:ext cx="5791200" cy="4953000"/>
          </a:xfrm>
        </p:spPr>
        <p:txBody>
          <a:bodyPr>
            <a:normAutofit fontScale="92500" lnSpcReduction="10000"/>
          </a:bodyPr>
          <a:lstStyle/>
          <a:p>
            <a:pPr marL="0" indent="0">
              <a:buNone/>
            </a:pPr>
            <a:r>
              <a:rPr lang="en-US" b="1" dirty="0"/>
              <a:t>§483.75 </a:t>
            </a:r>
            <a:r>
              <a:rPr lang="en-US" dirty="0"/>
              <a:t>The facility must develop a plan that describes the process for conducting QAPI/QAA activities, such as identifying and correcting quality deficiencies as well as opportunities for improvement, which will lead to improvement in the lives of nursing home residents, through continuous attention to quality of care, quality of life, and resident safety. </a:t>
            </a:r>
          </a:p>
        </p:txBody>
      </p:sp>
      <p:pic>
        <p:nvPicPr>
          <p:cNvPr id="4" name="Picture 3"/>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5943600" y="2209800"/>
            <a:ext cx="2971800" cy="1976247"/>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a:t>Regulation-Guidance</a:t>
            </a:r>
          </a:p>
        </p:txBody>
      </p:sp>
      <p:sp>
        <p:nvSpPr>
          <p:cNvPr id="3" name="Content Placeholder 2"/>
          <p:cNvSpPr>
            <a:spLocks noGrp="1"/>
          </p:cNvSpPr>
          <p:nvPr>
            <p:ph idx="1"/>
          </p:nvPr>
        </p:nvSpPr>
        <p:spPr>
          <a:xfrm>
            <a:off x="304800" y="1143000"/>
            <a:ext cx="8534400" cy="5029200"/>
          </a:xfrm>
        </p:spPr>
        <p:txBody>
          <a:bodyPr>
            <a:normAutofit fontScale="77500" lnSpcReduction="20000"/>
          </a:bodyPr>
          <a:lstStyle/>
          <a:p>
            <a:pPr marL="0" indent="0">
              <a:buNone/>
            </a:pPr>
            <a:r>
              <a:rPr lang="en-US" b="1" i="1" dirty="0"/>
              <a:t>GUIDANCE §483.75 F865</a:t>
            </a:r>
          </a:p>
          <a:p>
            <a:pPr marL="0" indent="0">
              <a:buNone/>
            </a:pPr>
            <a:r>
              <a:rPr lang="en-US" i="1" dirty="0"/>
              <a:t>A QAPI plan is written describing how the facility will conduct its QAPI and QAA committee functions. Key components include:</a:t>
            </a:r>
          </a:p>
          <a:p>
            <a:pPr lvl="1">
              <a:buFont typeface="Arial" panose="020B0604020202020204" pitchFamily="34" charset="0"/>
              <a:buChar char="•"/>
            </a:pPr>
            <a:r>
              <a:rPr lang="en-US" sz="3100" i="1" dirty="0"/>
              <a:t>Tracking and measure performance; </a:t>
            </a:r>
          </a:p>
          <a:p>
            <a:pPr lvl="1">
              <a:buFont typeface="Arial" panose="020B0604020202020204" pitchFamily="34" charset="0"/>
              <a:buChar char="•"/>
            </a:pPr>
            <a:r>
              <a:rPr lang="en-US" sz="3100" i="1" dirty="0"/>
              <a:t>Establishing goals and thresholds for performance measurement; </a:t>
            </a:r>
          </a:p>
          <a:p>
            <a:pPr lvl="1">
              <a:buFont typeface="Arial" panose="020B0604020202020204" pitchFamily="34" charset="0"/>
              <a:buChar char="•"/>
            </a:pPr>
            <a:r>
              <a:rPr lang="en-US" sz="3100" i="1" dirty="0"/>
              <a:t>Identifying and prioritizing quality deficiencies; </a:t>
            </a:r>
          </a:p>
          <a:p>
            <a:pPr lvl="1">
              <a:buFont typeface="Arial" panose="020B0604020202020204" pitchFamily="34" charset="0"/>
              <a:buChar char="•"/>
            </a:pPr>
            <a:r>
              <a:rPr lang="en-US" sz="3100" i="1" dirty="0"/>
              <a:t>Systematically analyzing underlying causes of systemic quality deficiencies; </a:t>
            </a:r>
          </a:p>
          <a:p>
            <a:pPr lvl="1">
              <a:buFont typeface="Arial" panose="020B0604020202020204" pitchFamily="34" charset="0"/>
              <a:buChar char="•"/>
            </a:pPr>
            <a:r>
              <a:rPr lang="en-US" sz="3100" i="1" dirty="0"/>
              <a:t>Developing and implementing corrective action or performance improvement activities; and </a:t>
            </a:r>
          </a:p>
          <a:p>
            <a:pPr lvl="1">
              <a:buFont typeface="Arial" panose="020B0604020202020204" pitchFamily="34" charset="0"/>
              <a:buChar char="•"/>
            </a:pPr>
            <a:r>
              <a:rPr lang="en-US" sz="3100" i="1" dirty="0"/>
              <a:t>Monitoring or evaluating the effectiveness of corrective action/performance improvement activities, and revising as needed. </a:t>
            </a:r>
          </a:p>
        </p:txBody>
      </p:sp>
    </p:spTree>
    <p:extLst>
      <p:ext uri="{BB962C8B-B14F-4D97-AF65-F5344CB8AC3E}">
        <p14:creationId xmlns:p14="http://schemas.microsoft.com/office/powerpoint/2010/main" val="25947045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Regulation-Guidance</a:t>
            </a:r>
          </a:p>
        </p:txBody>
      </p:sp>
      <p:sp>
        <p:nvSpPr>
          <p:cNvPr id="3" name="Content Placeholder 2"/>
          <p:cNvSpPr>
            <a:spLocks noGrp="1"/>
          </p:cNvSpPr>
          <p:nvPr>
            <p:ph idx="1"/>
          </p:nvPr>
        </p:nvSpPr>
        <p:spPr/>
        <p:txBody>
          <a:bodyPr>
            <a:normAutofit fontScale="92500" lnSpcReduction="10000"/>
          </a:bodyPr>
          <a:lstStyle/>
          <a:p>
            <a:pPr marL="0" indent="0">
              <a:buNone/>
            </a:pPr>
            <a:r>
              <a:rPr lang="en-US" b="1" i="1" dirty="0"/>
              <a:t>GUIDANCE §483.75 F866</a:t>
            </a:r>
          </a:p>
          <a:p>
            <a:pPr marL="0" indent="0">
              <a:buNone/>
            </a:pPr>
            <a:r>
              <a:rPr lang="en-US" i="1" dirty="0"/>
              <a:t>Program feedback, data systems and monitoring</a:t>
            </a:r>
          </a:p>
          <a:p>
            <a:r>
              <a:rPr lang="en-US" i="1" dirty="0"/>
              <a:t>Facility maintenance of systems to:</a:t>
            </a:r>
          </a:p>
          <a:p>
            <a:pPr lvl="1"/>
            <a:r>
              <a:rPr lang="en-US" i="1" dirty="0"/>
              <a:t> obtain input from direct care staff, other staff, residents and resident representatives.</a:t>
            </a:r>
          </a:p>
          <a:p>
            <a:pPr lvl="1"/>
            <a:r>
              <a:rPr lang="en-US" i="1" dirty="0"/>
              <a:t>Identify, collect, and use data and information from all departments.</a:t>
            </a:r>
          </a:p>
          <a:p>
            <a:r>
              <a:rPr lang="en-US" i="1" dirty="0"/>
              <a:t>Adverse event monitoring to identify, report, track, investigate, analyze and use data to prevent adverse events.</a:t>
            </a:r>
          </a:p>
          <a:p>
            <a:endParaRPr lang="en-US" i="1" dirty="0"/>
          </a:p>
          <a:p>
            <a:endParaRPr lang="en-US" dirty="0"/>
          </a:p>
        </p:txBody>
      </p:sp>
    </p:spTree>
    <p:extLst>
      <p:ext uri="{BB962C8B-B14F-4D97-AF65-F5344CB8AC3E}">
        <p14:creationId xmlns:p14="http://schemas.microsoft.com/office/powerpoint/2010/main" val="31885159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Regulation-Guidance</a:t>
            </a:r>
          </a:p>
        </p:txBody>
      </p:sp>
      <p:sp>
        <p:nvSpPr>
          <p:cNvPr id="3" name="Content Placeholder 2"/>
          <p:cNvSpPr>
            <a:spLocks noGrp="1"/>
          </p:cNvSpPr>
          <p:nvPr>
            <p:ph idx="1"/>
          </p:nvPr>
        </p:nvSpPr>
        <p:spPr>
          <a:xfrm>
            <a:off x="457200" y="1143000"/>
            <a:ext cx="8382000" cy="4953000"/>
          </a:xfrm>
        </p:spPr>
        <p:txBody>
          <a:bodyPr>
            <a:normAutofit fontScale="92500" lnSpcReduction="20000"/>
          </a:bodyPr>
          <a:lstStyle/>
          <a:p>
            <a:pPr marL="0" indent="0">
              <a:buNone/>
            </a:pPr>
            <a:r>
              <a:rPr lang="en-US" b="1" i="1" dirty="0"/>
              <a:t>GUIDANCE §483.75 F867</a:t>
            </a:r>
          </a:p>
          <a:p>
            <a:pPr marL="0" indent="0">
              <a:buNone/>
            </a:pPr>
            <a:r>
              <a:rPr lang="en-US" i="1" dirty="0"/>
              <a:t>Program systematic analysis and systemic action</a:t>
            </a:r>
          </a:p>
          <a:p>
            <a:r>
              <a:rPr lang="en-US" i="1" dirty="0"/>
              <a:t>The facility must take actions aimed at performance improvement and, after implementing those actions, measure its success, and track performance to ensure that improvements are realized and sustained. </a:t>
            </a:r>
          </a:p>
          <a:p>
            <a:r>
              <a:rPr lang="en-US" i="1" dirty="0"/>
              <a:t>The facility must set priorities for its performance improvement activities that focus on high-risk, high-volume, or problem-prone areas.</a:t>
            </a:r>
          </a:p>
          <a:p>
            <a:r>
              <a:rPr lang="en-US" i="1" dirty="0"/>
              <a:t>The facility must conduct performance improvement projects. </a:t>
            </a:r>
          </a:p>
        </p:txBody>
      </p:sp>
    </p:spTree>
    <p:extLst>
      <p:ext uri="{BB962C8B-B14F-4D97-AF65-F5344CB8AC3E}">
        <p14:creationId xmlns:p14="http://schemas.microsoft.com/office/powerpoint/2010/main" val="10951900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DEFINITIONS §483.75(g)(2)(ii)-(iii) </a:t>
            </a:r>
          </a:p>
        </p:txBody>
      </p:sp>
      <p:sp>
        <p:nvSpPr>
          <p:cNvPr id="3" name="Content Placeholder 2"/>
          <p:cNvSpPr>
            <a:spLocks noGrp="1"/>
          </p:cNvSpPr>
          <p:nvPr>
            <p:ph idx="1"/>
          </p:nvPr>
        </p:nvSpPr>
        <p:spPr>
          <a:xfrm>
            <a:off x="462116" y="1524000"/>
            <a:ext cx="8229600" cy="4525963"/>
          </a:xfrm>
        </p:spPr>
        <p:txBody>
          <a:bodyPr>
            <a:normAutofit lnSpcReduction="10000"/>
          </a:bodyPr>
          <a:lstStyle/>
          <a:p>
            <a:pPr marL="0" indent="0">
              <a:buNone/>
            </a:pPr>
            <a:r>
              <a:rPr lang="en-US" i="1" dirty="0"/>
              <a:t>“</a:t>
            </a:r>
            <a:r>
              <a:rPr lang="en-US" b="1" i="1" dirty="0"/>
              <a:t>Adverse Events</a:t>
            </a:r>
            <a:r>
              <a:rPr lang="en-US" i="1" dirty="0"/>
              <a:t>”: An adverse event is defined as an untoward, undesirable, and usually unanticipated event that causes death or serious injury, or the risk thereof, which includes near misses. </a:t>
            </a:r>
          </a:p>
          <a:p>
            <a:pPr marL="0" indent="0">
              <a:buNone/>
            </a:pPr>
            <a:r>
              <a:rPr lang="en-US" i="1" dirty="0"/>
              <a:t>“</a:t>
            </a:r>
            <a:r>
              <a:rPr lang="en-US" b="1" i="1" dirty="0"/>
              <a:t>Corrective Action</a:t>
            </a:r>
            <a:r>
              <a:rPr lang="en-US" i="1" dirty="0"/>
              <a:t>”: A written and implemented plan of action for correcting or improving performance in response to an identified quality deficiency. </a:t>
            </a:r>
          </a:p>
        </p:txBody>
      </p:sp>
    </p:spTree>
    <p:extLst>
      <p:ext uri="{BB962C8B-B14F-4D97-AF65-F5344CB8AC3E}">
        <p14:creationId xmlns:p14="http://schemas.microsoft.com/office/powerpoint/2010/main" val="2664210351"/>
      </p:ext>
    </p:extLst>
  </p:cSld>
  <p:clrMapOvr>
    <a:masterClrMapping/>
  </p:clrMapOvr>
</p:sld>
</file>

<file path=ppt/theme/theme1.xml><?xml version="1.0" encoding="utf-8"?>
<a:theme xmlns:a="http://schemas.openxmlformats.org/drawingml/2006/main" name="1_2012LeadingAge_gray2PP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2012LeadingAge_gray2PP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3_2012LeadingAge_gray2PP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LeadingAge National - Abuse Prevention Education for Leadership</Template>
  <TotalTime>1319</TotalTime>
  <Words>1755</Words>
  <Application>Microsoft Office PowerPoint</Application>
  <PresentationFormat>On-screen Show (4:3)</PresentationFormat>
  <Paragraphs>192</Paragraphs>
  <Slides>28</Slides>
  <Notes>23</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28</vt:i4>
      </vt:variant>
    </vt:vector>
  </HeadingPairs>
  <TitlesOfParts>
    <vt:vector size="34" baseType="lpstr">
      <vt:lpstr>Arial</vt:lpstr>
      <vt:lpstr>Calibri</vt:lpstr>
      <vt:lpstr>Verdana</vt:lpstr>
      <vt:lpstr>1_2012LeadingAge_gray2PPT</vt:lpstr>
      <vt:lpstr>2_2012LeadingAge_gray2PPT</vt:lpstr>
      <vt:lpstr>3_2012LeadingAge_gray2PPT</vt:lpstr>
      <vt:lpstr>Quality Assurance and Performance Improvement - QAPI</vt:lpstr>
      <vt:lpstr>OBJECTIVES </vt:lpstr>
      <vt:lpstr>QAPI Definition</vt:lpstr>
      <vt:lpstr>QAPI Approach</vt:lpstr>
      <vt:lpstr>OVERVIEW of §483.75 </vt:lpstr>
      <vt:lpstr>Regulation-Guidance</vt:lpstr>
      <vt:lpstr>Regulation-Guidance</vt:lpstr>
      <vt:lpstr>Regulation-Guidance</vt:lpstr>
      <vt:lpstr>DEFINITIONS §483.75(g)(2)(ii)-(iii) </vt:lpstr>
      <vt:lpstr>DEFINITIONS §483.75(g)(2)(ii)-(iii) </vt:lpstr>
      <vt:lpstr>DEFINITIONS §483.75(g)(2)(ii)-(iii) </vt:lpstr>
      <vt:lpstr>F868- Quality Assessment and Assurance (QAA) Committee – required members</vt:lpstr>
      <vt:lpstr>Focused Team Approach</vt:lpstr>
      <vt:lpstr>POLICY</vt:lpstr>
      <vt:lpstr>PROCEDURE</vt:lpstr>
      <vt:lpstr>PROCEDURE</vt:lpstr>
      <vt:lpstr>PROCEDURE</vt:lpstr>
      <vt:lpstr>PROCEDURE</vt:lpstr>
      <vt:lpstr>PROCEDURE</vt:lpstr>
      <vt:lpstr>Facility Response</vt:lpstr>
      <vt:lpstr>Understand</vt:lpstr>
      <vt:lpstr>INFORM</vt:lpstr>
      <vt:lpstr>Limitations</vt:lpstr>
      <vt:lpstr>Monitor</vt:lpstr>
      <vt:lpstr>SUMMARY </vt:lpstr>
      <vt:lpstr>Questions?</vt:lpstr>
      <vt:lpstr>PowerPoint Presentation</vt:lpstr>
      <vt:lpstr>REFERENCES</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Notification of Changes</dc:title>
  <dc:creator>Susie Avery</dc:creator>
  <cp:lastModifiedBy>Ruta Prasauskas</cp:lastModifiedBy>
  <cp:revision>88</cp:revision>
  <dcterms:created xsi:type="dcterms:W3CDTF">2017-01-12T23:03:08Z</dcterms:created>
  <dcterms:modified xsi:type="dcterms:W3CDTF">2017-10-26T19:55:38Z</dcterms:modified>
</cp:coreProperties>
</file>