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3"/>
  </p:notesMasterIdLst>
  <p:sldIdLst>
    <p:sldId id="282" r:id="rId4"/>
    <p:sldId id="258" r:id="rId5"/>
    <p:sldId id="276" r:id="rId6"/>
    <p:sldId id="319" r:id="rId7"/>
    <p:sldId id="321" r:id="rId8"/>
    <p:sldId id="371" r:id="rId9"/>
    <p:sldId id="372" r:id="rId10"/>
    <p:sldId id="356" r:id="rId11"/>
    <p:sldId id="373" r:id="rId12"/>
    <p:sldId id="374" r:id="rId13"/>
    <p:sldId id="375" r:id="rId14"/>
    <p:sldId id="328" r:id="rId15"/>
    <p:sldId id="329" r:id="rId16"/>
    <p:sldId id="366" r:id="rId17"/>
    <p:sldId id="367" r:id="rId18"/>
    <p:sldId id="376" r:id="rId19"/>
    <p:sldId id="377" r:id="rId20"/>
    <p:sldId id="378" r:id="rId21"/>
    <p:sldId id="379" r:id="rId22"/>
    <p:sldId id="339" r:id="rId23"/>
    <p:sldId id="299" r:id="rId24"/>
    <p:sldId id="340" r:id="rId25"/>
    <p:sldId id="341" r:id="rId26"/>
    <p:sldId id="302" r:id="rId27"/>
    <p:sldId id="336" r:id="rId28"/>
    <p:sldId id="380" r:id="rId29"/>
    <p:sldId id="337" r:id="rId30"/>
    <p:sldId id="287" r:id="rId31"/>
    <p:sldId id="27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28" d="100"/>
          <a:sy n="28" d="100"/>
        </p:scale>
        <p:origin x="174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3 new Phase 2 updates for Resident Rights to include:</a:t>
            </a:r>
          </a:p>
          <a:p>
            <a:r>
              <a:rPr lang="en-US" sz="1200" b="1" dirty="0">
                <a:solidFill>
                  <a:schemeClr val="bg1"/>
                </a:solidFill>
              </a:rPr>
              <a:t>Accommodation of Resident Needs and Preferences</a:t>
            </a:r>
            <a:br>
              <a:rPr lang="en-US" sz="1200" b="1" dirty="0">
                <a:solidFill>
                  <a:schemeClr val="bg1"/>
                </a:solidFill>
              </a:rPr>
            </a:br>
            <a:r>
              <a:rPr lang="en-US" sz="1200" b="1" dirty="0">
                <a:solidFill>
                  <a:schemeClr val="bg1"/>
                </a:solidFill>
              </a:rPr>
              <a:t>Homelike Environment</a:t>
            </a:r>
            <a:br>
              <a:rPr lang="en-US" sz="1200" b="1" dirty="0">
                <a:solidFill>
                  <a:schemeClr val="bg1"/>
                </a:solidFill>
              </a:rPr>
            </a:br>
            <a:r>
              <a:rPr lang="en-US" sz="1200" b="1" dirty="0">
                <a:solidFill>
                  <a:schemeClr val="bg1"/>
                </a:solidFill>
              </a:rPr>
              <a:t>Resident and Family Groups</a:t>
            </a:r>
            <a:endParaRPr lang="en-US" baseline="0"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next slide</a:t>
            </a:r>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3096622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next slide</a:t>
            </a:r>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714158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the changes in Resident Rights – Accommodations of Resident Needs and Preferences, Homelike environment and Resident/family groups.  Todays training will walked us through the changes and our roles and responsibilities. </a:t>
            </a:r>
          </a:p>
          <a:p>
            <a:r>
              <a:rPr lang="en-US" baseline="0" dirty="0"/>
              <a:t>Inform –  ALL staff will be informed of new updates in order to ensure we are including resident preferences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20</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Residents have the right to retain and use personal possessions to promotes a homelike environment and to supports each resident in maintaining their independence. The facility will provide a safe, clean, comfortable, and homelike environment, allowing the resident to use his or her personal belongings to the extent possible.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25</a:t>
            </a:fld>
            <a:endParaRPr lang="en-US"/>
          </a:p>
        </p:txBody>
      </p:sp>
    </p:spTree>
    <p:extLst>
      <p:ext uri="{BB962C8B-B14F-4D97-AF65-F5344CB8AC3E}">
        <p14:creationId xmlns:p14="http://schemas.microsoft.com/office/powerpoint/2010/main" val="2069684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2405335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3143219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187296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5</a:t>
            </a:fld>
            <a:endParaRPr lang="en-US"/>
          </a:p>
        </p:txBody>
      </p:sp>
    </p:spTree>
    <p:extLst>
      <p:ext uri="{BB962C8B-B14F-4D97-AF65-F5344CB8AC3E}">
        <p14:creationId xmlns:p14="http://schemas.microsoft.com/office/powerpoint/2010/main" val="277462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6</a:t>
            </a:fld>
            <a:endParaRPr lang="en-US"/>
          </a:p>
        </p:txBody>
      </p:sp>
    </p:spTree>
    <p:extLst>
      <p:ext uri="{BB962C8B-B14F-4D97-AF65-F5344CB8AC3E}">
        <p14:creationId xmlns:p14="http://schemas.microsoft.com/office/powerpoint/2010/main" val="3919949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7</a:t>
            </a:fld>
            <a:endParaRPr lang="en-US"/>
          </a:p>
        </p:txBody>
      </p:sp>
    </p:spTree>
    <p:extLst>
      <p:ext uri="{BB962C8B-B14F-4D97-AF65-F5344CB8AC3E}">
        <p14:creationId xmlns:p14="http://schemas.microsoft.com/office/powerpoint/2010/main" val="3545901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2512020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1261300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76200" y="457200"/>
            <a:ext cx="9067800" cy="1847850"/>
          </a:xfrm>
        </p:spPr>
        <p:txBody>
          <a:bodyPr>
            <a:noAutofit/>
          </a:bodyPr>
          <a:lstStyle/>
          <a:p>
            <a:r>
              <a:rPr lang="en-US" sz="3200" b="1" dirty="0">
                <a:solidFill>
                  <a:schemeClr val="bg1"/>
                </a:solidFill>
              </a:rPr>
              <a:t>Resident Rights:</a:t>
            </a:r>
            <a:br>
              <a:rPr lang="en-US" sz="3200" b="1" dirty="0">
                <a:solidFill>
                  <a:schemeClr val="bg1"/>
                </a:solidFill>
              </a:rPr>
            </a:br>
            <a:r>
              <a:rPr lang="en-US" sz="3200" b="1" dirty="0">
                <a:solidFill>
                  <a:schemeClr val="bg1"/>
                </a:solidFill>
              </a:rPr>
              <a:t>Accommodation of Resident Needs and Preferences</a:t>
            </a:r>
            <a:br>
              <a:rPr lang="en-US" sz="3200" b="1" dirty="0">
                <a:solidFill>
                  <a:schemeClr val="bg1"/>
                </a:solidFill>
              </a:rPr>
            </a:br>
            <a:r>
              <a:rPr lang="en-US" sz="3200" b="1" dirty="0">
                <a:solidFill>
                  <a:schemeClr val="bg1"/>
                </a:solidFill>
              </a:rPr>
              <a:t>Homelike Environment</a:t>
            </a:r>
            <a:br>
              <a:rPr lang="en-US" sz="3200" b="1" dirty="0">
                <a:solidFill>
                  <a:schemeClr val="bg1"/>
                </a:solidFill>
              </a:rPr>
            </a:br>
            <a:r>
              <a:rPr lang="en-US" sz="3200" b="1" dirty="0">
                <a:solidFill>
                  <a:schemeClr val="bg1"/>
                </a:solidFill>
              </a:rPr>
              <a:t>Resident and Family Groups</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 Rights</a:t>
            </a:r>
          </a:p>
        </p:txBody>
      </p:sp>
      <p:sp>
        <p:nvSpPr>
          <p:cNvPr id="3" name="Content Placeholder 2"/>
          <p:cNvSpPr>
            <a:spLocks noGrp="1"/>
          </p:cNvSpPr>
          <p:nvPr>
            <p:ph idx="1"/>
          </p:nvPr>
        </p:nvSpPr>
        <p:spPr>
          <a:xfrm>
            <a:off x="228600" y="990600"/>
            <a:ext cx="8686800" cy="5409655"/>
          </a:xfrm>
        </p:spPr>
        <p:txBody>
          <a:bodyPr>
            <a:normAutofit fontScale="55000" lnSpcReduction="20000"/>
          </a:bodyPr>
          <a:lstStyle/>
          <a:p>
            <a:pPr marL="0" indent="0">
              <a:buNone/>
            </a:pPr>
            <a:r>
              <a:rPr lang="en-US" sz="4500" b="1" dirty="0"/>
              <a:t>Definitions </a:t>
            </a:r>
            <a:endParaRPr lang="en-US" sz="3500" b="1" dirty="0"/>
          </a:p>
          <a:p>
            <a:r>
              <a:rPr lang="en-US" sz="3600" dirty="0"/>
              <a:t>“</a:t>
            </a:r>
            <a:r>
              <a:rPr lang="en-US" sz="3600" b="1" dirty="0"/>
              <a:t>Comfortable sound levels”</a:t>
            </a:r>
            <a:r>
              <a:rPr lang="en-US" sz="3600" dirty="0"/>
              <a:t> do not interfere with resident’s hearing and enhance privacy when privacy is desired, and encourage interaction when social participation is desired. Of particular concern to comfortable sound levels is the resident’s control over unwanted noise. </a:t>
            </a:r>
          </a:p>
          <a:p>
            <a:r>
              <a:rPr lang="en-US" sz="3600" dirty="0"/>
              <a:t> </a:t>
            </a:r>
          </a:p>
          <a:p>
            <a:r>
              <a:rPr lang="en-US" sz="3600" b="1" dirty="0"/>
              <a:t>“Environment”</a:t>
            </a:r>
            <a:r>
              <a:rPr lang="en-US" sz="3600" dirty="0"/>
              <a:t> refers to any environment in the facility that is frequented by residents, including (but not limited to) the residents’ rooms, bathrooms, hallways, dining areas, lobby, outdoor patios, therapy areas and activity areas.</a:t>
            </a:r>
          </a:p>
          <a:p>
            <a:r>
              <a:rPr lang="en-US" sz="3600" dirty="0"/>
              <a:t> </a:t>
            </a:r>
          </a:p>
          <a:p>
            <a:r>
              <a:rPr lang="en-US" sz="3600" dirty="0"/>
              <a:t> </a:t>
            </a:r>
            <a:r>
              <a:rPr lang="en-US" sz="3600" b="1" dirty="0"/>
              <a:t>A “homelike environment</a:t>
            </a:r>
            <a:r>
              <a:rPr lang="en-US" sz="3600" dirty="0"/>
              <a:t>” is one that de-emphasizes the institutional character of the setting, to the extent possible, and allows the resident to use those personal belongings that support a homelike environment. A determination of “homelike” should include the resident’s opinion of the living environment. </a:t>
            </a:r>
          </a:p>
          <a:p>
            <a:r>
              <a:rPr lang="en-US" sz="3600" dirty="0"/>
              <a:t> </a:t>
            </a:r>
          </a:p>
          <a:p>
            <a:r>
              <a:rPr lang="en-US" sz="3600" b="1" dirty="0"/>
              <a:t>“Orderly”</a:t>
            </a:r>
            <a:r>
              <a:rPr lang="en-US" sz="3600" dirty="0"/>
              <a:t> is defined as an uncluttered physical environment that is neat and well-kept.</a:t>
            </a:r>
          </a:p>
        </p:txBody>
      </p:sp>
    </p:spTree>
    <p:extLst>
      <p:ext uri="{BB962C8B-B14F-4D97-AF65-F5344CB8AC3E}">
        <p14:creationId xmlns:p14="http://schemas.microsoft.com/office/powerpoint/2010/main" val="1637589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 Rights-Definitions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“A resident or family group</a:t>
            </a:r>
            <a:r>
              <a:rPr lang="en-US" dirty="0"/>
              <a:t>” is defined as a group of residents or residents’ family members that meets regularly to: </a:t>
            </a:r>
          </a:p>
          <a:p>
            <a:r>
              <a:rPr lang="en-US" dirty="0"/>
              <a:t> Discuss and offer suggestions about facility policies and procedures affecting residents’ care, treatment, and quality of life; </a:t>
            </a:r>
          </a:p>
          <a:p>
            <a:r>
              <a:rPr lang="en-US" dirty="0"/>
              <a:t> Support each other; </a:t>
            </a:r>
          </a:p>
          <a:p>
            <a:r>
              <a:rPr lang="en-US" dirty="0"/>
              <a:t> Plan resident and family activities; </a:t>
            </a:r>
          </a:p>
          <a:p>
            <a:r>
              <a:rPr lang="en-US" dirty="0"/>
              <a:t> Participate in educational activities; or </a:t>
            </a:r>
          </a:p>
          <a:p>
            <a:r>
              <a:rPr lang="en-US" dirty="0"/>
              <a:t> For any other purpose.</a:t>
            </a:r>
          </a:p>
          <a:p>
            <a:endParaRPr lang="en-US" dirty="0"/>
          </a:p>
        </p:txBody>
      </p:sp>
    </p:spTree>
    <p:extLst>
      <p:ext uri="{BB962C8B-B14F-4D97-AF65-F5344CB8AC3E}">
        <p14:creationId xmlns:p14="http://schemas.microsoft.com/office/powerpoint/2010/main" val="3076573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493" y="866633"/>
            <a:ext cx="8229600" cy="1143000"/>
          </a:xfrm>
        </p:spPr>
        <p:txBody>
          <a:bodyPr>
            <a:normAutofit fontScale="90000"/>
          </a:bodyPr>
          <a:lstStyle/>
          <a:p>
            <a:r>
              <a:rPr lang="en-US" b="1" dirty="0"/>
              <a:t>Accommodation of Needs and Preferences and Homelike Environment Policy</a:t>
            </a:r>
            <a:r>
              <a:rPr lang="en-US" dirty="0"/>
              <a:t/>
            </a:r>
            <a:br>
              <a:rPr lang="en-US" dirty="0"/>
            </a:br>
            <a:endParaRPr lang="en-US" dirty="0"/>
          </a:p>
        </p:txBody>
      </p:sp>
      <p:sp>
        <p:nvSpPr>
          <p:cNvPr id="3" name="Content Placeholder 2"/>
          <p:cNvSpPr>
            <a:spLocks noGrp="1"/>
          </p:cNvSpPr>
          <p:nvPr>
            <p:ph idx="1"/>
          </p:nvPr>
        </p:nvSpPr>
        <p:spPr>
          <a:xfrm>
            <a:off x="427630" y="1981200"/>
            <a:ext cx="8229600" cy="4525963"/>
          </a:xfrm>
        </p:spPr>
        <p:txBody>
          <a:bodyPr>
            <a:normAutofit fontScale="85000" lnSpcReduction="20000"/>
          </a:bodyPr>
          <a:lstStyle/>
          <a:p>
            <a:r>
              <a:rPr lang="en-US" b="1" cap="all" dirty="0"/>
              <a:t>Policy </a:t>
            </a:r>
            <a:endParaRPr lang="en-US" dirty="0"/>
          </a:p>
          <a:p>
            <a:r>
              <a:rPr lang="en-US" dirty="0"/>
              <a:t>It is the policy of the facility to identify and provide reasonable accommodation of resident needs and preferences except when to do so would endanger the health or safety of the resident or other residents. Residents have the right to retain and use personal possessions to promotes a homelike environment and to supports each resident in maintaining their independence. The facility will provide a safe, clean, comfortable, and homelike environment, allowing the resident to use his or her personal belongings to the extent possible.</a:t>
            </a:r>
          </a:p>
          <a:p>
            <a:pPr marL="0" indent="0">
              <a:buNone/>
            </a:pPr>
            <a:endParaRPr lang="en-US" dirty="0"/>
          </a:p>
        </p:txBody>
      </p:sp>
    </p:spTree>
    <p:extLst>
      <p:ext uri="{BB962C8B-B14F-4D97-AF65-F5344CB8AC3E}">
        <p14:creationId xmlns:p14="http://schemas.microsoft.com/office/powerpoint/2010/main" val="1237886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 </a:t>
            </a:r>
            <a:endParaRPr lang="en-US" sz="4400" dirty="0"/>
          </a:p>
          <a:p>
            <a:pPr marL="0" indent="0">
              <a:buNone/>
            </a:pPr>
            <a:r>
              <a:rPr lang="en-US" b="1" dirty="0"/>
              <a:t>1.  The facility will assess and interview resident for the need to make reasonable accommodations such as:</a:t>
            </a:r>
            <a:endParaRPr lang="en-US" sz="4400" dirty="0"/>
          </a:p>
          <a:p>
            <a:pPr lvl="0"/>
            <a:r>
              <a:rPr lang="en-US" b="1" dirty="0"/>
              <a:t>Room set-up</a:t>
            </a:r>
            <a:endParaRPr lang="en-US" sz="4400" dirty="0"/>
          </a:p>
          <a:p>
            <a:pPr lvl="0"/>
            <a:r>
              <a:rPr lang="en-US" b="1" dirty="0"/>
              <a:t>Placement of personal items and supplies</a:t>
            </a:r>
            <a:endParaRPr lang="en-US" sz="4400" dirty="0"/>
          </a:p>
          <a:p>
            <a:pPr lvl="0"/>
            <a:r>
              <a:rPr lang="en-US" b="1" dirty="0"/>
              <a:t>Protection of resident’s personal items and supplies from loss or theft</a:t>
            </a:r>
            <a:endParaRPr lang="en-US" sz="4400" dirty="0"/>
          </a:p>
          <a:p>
            <a:pPr lvl="0"/>
            <a:r>
              <a:rPr lang="en-US" b="1" dirty="0"/>
              <a:t>Call light in reach for room and bathroom and the correct type for resident use</a:t>
            </a:r>
            <a:endParaRPr lang="en-US" sz="4400" dirty="0"/>
          </a:p>
          <a:p>
            <a:pPr lvl="0"/>
            <a:r>
              <a:rPr lang="en-US" b="1" dirty="0"/>
              <a:t>Resident lighting to meet the resident’s needs</a:t>
            </a:r>
            <a:endParaRPr lang="en-US" sz="4400" dirty="0"/>
          </a:p>
          <a:p>
            <a:pPr lvl="0"/>
            <a:r>
              <a:rPr lang="en-US" b="1" dirty="0"/>
              <a:t>Adaptive devices necessary to maintain/restore resident at their highest level of functioning</a:t>
            </a:r>
            <a:endParaRPr lang="en-US" sz="4400" dirty="0"/>
          </a:p>
          <a:p>
            <a:pPr marL="457200" lvl="1"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29400" y="274638"/>
            <a:ext cx="2421346" cy="1363218"/>
          </a:xfrm>
          <a:prstGeom prst="rect">
            <a:avLst/>
          </a:prstGeom>
        </p:spPr>
      </p:pic>
    </p:spTree>
    <p:extLst>
      <p:ext uri="{BB962C8B-B14F-4D97-AF65-F5344CB8AC3E}">
        <p14:creationId xmlns:p14="http://schemas.microsoft.com/office/powerpoint/2010/main" val="724655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normAutofit fontScale="85000" lnSpcReduction="10000"/>
          </a:bodyPr>
          <a:lstStyle/>
          <a:p>
            <a:pPr marL="0" indent="0">
              <a:buNone/>
            </a:pPr>
            <a:r>
              <a:rPr lang="en-US" b="1" dirty="0"/>
              <a:t>2.  The facility will assist the resident in attendance of family gatherings or community events of the resident choosing when possible</a:t>
            </a:r>
            <a:endParaRPr lang="en-US" dirty="0"/>
          </a:p>
          <a:p>
            <a:pPr marL="0" indent="0">
              <a:buNone/>
            </a:pPr>
            <a:r>
              <a:rPr lang="en-US" dirty="0"/>
              <a:t> </a:t>
            </a:r>
          </a:p>
          <a:p>
            <a:pPr marL="0" indent="0">
              <a:buNone/>
            </a:pPr>
            <a:r>
              <a:rPr lang="en-US" b="1" dirty="0"/>
              <a:t>3.  Resident preferences will be included when planning therapy scheduling whenever possible to meet the individualized needs and requests of the resident</a:t>
            </a:r>
            <a:endParaRPr lang="en-US" dirty="0"/>
          </a:p>
          <a:p>
            <a:pPr marL="0" indent="0">
              <a:buNone/>
            </a:pPr>
            <a:r>
              <a:rPr lang="en-US" dirty="0"/>
              <a:t> </a:t>
            </a:r>
          </a:p>
          <a:p>
            <a:pPr marL="0" indent="0">
              <a:buNone/>
            </a:pPr>
            <a:r>
              <a:rPr lang="en-US" b="1" dirty="0"/>
              <a:t>4.  Resident preferences will be included when planning bath schedules for the resident whenever possible.</a:t>
            </a:r>
            <a:endParaRPr lang="en-US" dirty="0"/>
          </a:p>
          <a:p>
            <a:endParaRPr lang="en-US" dirty="0"/>
          </a:p>
        </p:txBody>
      </p:sp>
    </p:spTree>
    <p:extLst>
      <p:ext uri="{BB962C8B-B14F-4D97-AF65-F5344CB8AC3E}">
        <p14:creationId xmlns:p14="http://schemas.microsoft.com/office/powerpoint/2010/main" val="2561797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lstStyle/>
          <a:p>
            <a:pPr marL="0" indent="0">
              <a:buNone/>
            </a:pPr>
            <a:r>
              <a:rPr lang="en-US" b="1" dirty="0"/>
              <a:t>5.  Resident will be provided access to use a telephone in a private area not overheard by others</a:t>
            </a:r>
            <a:endParaRPr lang="en-US" dirty="0"/>
          </a:p>
          <a:p>
            <a:pPr marL="0" indent="0">
              <a:buNone/>
            </a:pPr>
            <a:r>
              <a:rPr lang="en-US" dirty="0"/>
              <a:t> </a:t>
            </a:r>
          </a:p>
          <a:p>
            <a:pPr marL="0" indent="0">
              <a:buNone/>
            </a:pPr>
            <a:r>
              <a:rPr lang="en-US" b="1" dirty="0"/>
              <a:t>6.  Resident preferences for routines with daily cares will be included in the individualized care plan process whenever possible </a:t>
            </a:r>
            <a:endParaRPr lang="en-US" dirty="0"/>
          </a:p>
          <a:p>
            <a:pPr lvl="0"/>
            <a:endParaRPr lang="en-US" dirty="0"/>
          </a:p>
        </p:txBody>
      </p:sp>
    </p:spTree>
    <p:extLst>
      <p:ext uri="{BB962C8B-B14F-4D97-AF65-F5344CB8AC3E}">
        <p14:creationId xmlns:p14="http://schemas.microsoft.com/office/powerpoint/2010/main" val="2017654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 continued</a:t>
            </a:r>
          </a:p>
        </p:txBody>
      </p:sp>
      <p:sp>
        <p:nvSpPr>
          <p:cNvPr id="3" name="Content Placeholder 2"/>
          <p:cNvSpPr>
            <a:spLocks noGrp="1"/>
          </p:cNvSpPr>
          <p:nvPr>
            <p:ph idx="1"/>
          </p:nvPr>
        </p:nvSpPr>
        <p:spPr/>
        <p:txBody>
          <a:bodyPr>
            <a:normAutofit lnSpcReduction="10000"/>
          </a:bodyPr>
          <a:lstStyle/>
          <a:p>
            <a:pPr marL="0" indent="0">
              <a:buNone/>
            </a:pPr>
            <a:r>
              <a:rPr lang="en-US" b="1" dirty="0"/>
              <a:t>7.  The resident’s environment will be maintained in a homelike manner to ensure:</a:t>
            </a:r>
            <a:endParaRPr lang="en-US" dirty="0"/>
          </a:p>
          <a:p>
            <a:pPr lvl="0"/>
            <a:r>
              <a:rPr lang="en-US" b="1" dirty="0"/>
              <a:t>Appropriate housekeeping</a:t>
            </a:r>
            <a:endParaRPr lang="en-US" dirty="0"/>
          </a:p>
          <a:p>
            <a:pPr lvl="0"/>
            <a:r>
              <a:rPr lang="en-US" b="1" dirty="0"/>
              <a:t>Clean linens in good repair</a:t>
            </a:r>
            <a:endParaRPr lang="en-US" dirty="0"/>
          </a:p>
          <a:p>
            <a:pPr lvl="0"/>
            <a:r>
              <a:rPr lang="en-US" b="1" dirty="0"/>
              <a:t>Private closet space for each resident</a:t>
            </a:r>
            <a:endParaRPr lang="en-US" dirty="0"/>
          </a:p>
          <a:p>
            <a:pPr lvl="0"/>
            <a:r>
              <a:rPr lang="en-US" b="1" dirty="0"/>
              <a:t>Adequate and comfortable lighting</a:t>
            </a:r>
            <a:endParaRPr lang="en-US" dirty="0"/>
          </a:p>
          <a:p>
            <a:pPr lvl="0"/>
            <a:r>
              <a:rPr lang="en-US" b="1" dirty="0"/>
              <a:t>Comfortable and safe temperatures</a:t>
            </a:r>
            <a:endParaRPr lang="en-US" dirty="0"/>
          </a:p>
          <a:p>
            <a:pPr lvl="0"/>
            <a:r>
              <a:rPr lang="en-US" b="1" dirty="0"/>
              <a:t>Comfortable sound levels</a:t>
            </a:r>
            <a:endParaRPr lang="en-US" dirty="0"/>
          </a:p>
          <a:p>
            <a:pPr lvl="0"/>
            <a:endParaRPr lang="en-US" dirty="0"/>
          </a:p>
        </p:txBody>
      </p:sp>
    </p:spTree>
    <p:extLst>
      <p:ext uri="{BB962C8B-B14F-4D97-AF65-F5344CB8AC3E}">
        <p14:creationId xmlns:p14="http://schemas.microsoft.com/office/powerpoint/2010/main" val="2768429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a:t>Resident and Family Groups Policy</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It is the policy of the facility to provide the opportunity and space for residents and/or families to organize and participate in resident and/or groups in the facility.  The facility will provide a private space and take reasonable steps to make residents and family members aware of meetings in a timely manner with approval of the group.  Staff, visitors and other guests may only attend the group meetings upon the invitation of the group.  A staff member, approved by the group, will provide assistance and respond to written requests from the group meeting(s).</a:t>
            </a:r>
          </a:p>
          <a:p>
            <a:endParaRPr lang="en-US" dirty="0"/>
          </a:p>
        </p:txBody>
      </p:sp>
    </p:spTree>
    <p:extLst>
      <p:ext uri="{BB962C8B-B14F-4D97-AF65-F5344CB8AC3E}">
        <p14:creationId xmlns:p14="http://schemas.microsoft.com/office/powerpoint/2010/main" val="1408976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marL="0" indent="0">
              <a:buNone/>
            </a:pPr>
            <a:r>
              <a:rPr lang="en-US" dirty="0"/>
              <a:t>1.  Any resident or family may request to organize and participate in a group.</a:t>
            </a:r>
          </a:p>
          <a:p>
            <a:pPr marL="0" indent="0">
              <a:buNone/>
            </a:pPr>
            <a:r>
              <a:rPr lang="en-US" dirty="0"/>
              <a:t>2.  The facility will provide a private space for the group to meet.</a:t>
            </a:r>
          </a:p>
          <a:p>
            <a:pPr marL="0" indent="0">
              <a:buNone/>
            </a:pPr>
            <a:r>
              <a:rPr lang="en-US" dirty="0"/>
              <a:t>3.  The facility will, upon request, make residents and family members aware of the group meetings.</a:t>
            </a:r>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29000" y="4783694"/>
            <a:ext cx="2057400" cy="1372286"/>
          </a:xfrm>
          <a:prstGeom prst="rect">
            <a:avLst/>
          </a:prstGeom>
        </p:spPr>
      </p:pic>
    </p:spTree>
    <p:extLst>
      <p:ext uri="{BB962C8B-B14F-4D97-AF65-F5344CB8AC3E}">
        <p14:creationId xmlns:p14="http://schemas.microsoft.com/office/powerpoint/2010/main" val="2236712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Procedure-continued</a:t>
            </a:r>
          </a:p>
        </p:txBody>
      </p:sp>
      <p:sp>
        <p:nvSpPr>
          <p:cNvPr id="3" name="Content Placeholder 2"/>
          <p:cNvSpPr>
            <a:spLocks noGrp="1"/>
          </p:cNvSpPr>
          <p:nvPr>
            <p:ph idx="1"/>
          </p:nvPr>
        </p:nvSpPr>
        <p:spPr/>
        <p:txBody>
          <a:bodyPr/>
          <a:lstStyle/>
          <a:p>
            <a:pPr marL="0" indent="0">
              <a:buNone/>
            </a:pPr>
            <a:r>
              <a:rPr lang="en-US" dirty="0"/>
              <a:t>4.  Staff, visitors and other guests may only attend the meeting upon invitation.</a:t>
            </a:r>
          </a:p>
          <a:p>
            <a:pPr marL="0" indent="0">
              <a:buNone/>
            </a:pPr>
            <a:r>
              <a:rPr lang="en-US" dirty="0"/>
              <a:t> </a:t>
            </a:r>
          </a:p>
          <a:p>
            <a:pPr marL="0" indent="0">
              <a:buNone/>
            </a:pPr>
            <a:r>
              <a:rPr lang="en-US" dirty="0"/>
              <a:t>5.  A staff member, approved by the group, will be identified if requested, to provide assistance as needed and will provide written response to the group requests.</a:t>
            </a:r>
          </a:p>
          <a:p>
            <a:endParaRPr lang="en-US" dirty="0"/>
          </a:p>
        </p:txBody>
      </p:sp>
    </p:spTree>
    <p:extLst>
      <p:ext uri="{BB962C8B-B14F-4D97-AF65-F5344CB8AC3E}">
        <p14:creationId xmlns:p14="http://schemas.microsoft.com/office/powerpoint/2010/main" val="2330116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1"/>
            <a:ext cx="6400800" cy="4114800"/>
          </a:xfrm>
        </p:spPr>
        <p:txBody>
          <a:bodyPr>
            <a:normAutofit lnSpcReduction="10000"/>
          </a:bodyPr>
          <a:lstStyle/>
          <a:p>
            <a:pPr marL="0" indent="0">
              <a:buNone/>
            </a:pPr>
            <a:r>
              <a:rPr lang="en-US" sz="4400" b="1" dirty="0"/>
              <a:t>Objective:</a:t>
            </a:r>
          </a:p>
          <a:p>
            <a:pPr marL="514350" indent="-514350">
              <a:buAutoNum type="arabicPeriod"/>
            </a:pPr>
            <a:r>
              <a:rPr lang="en-US" sz="2800" dirty="0"/>
              <a:t>Obtain a basic understanding of the requirements for accommodation of the resident’s needs and preferences</a:t>
            </a:r>
          </a:p>
          <a:p>
            <a:pPr marL="514350" indent="-514350">
              <a:buAutoNum type="arabicPeriod"/>
            </a:pPr>
            <a:r>
              <a:rPr lang="en-US" sz="2800" dirty="0"/>
              <a:t>Learn the components necessary for a homelike environment</a:t>
            </a:r>
          </a:p>
          <a:p>
            <a:pPr marL="514350" indent="-514350">
              <a:buAutoNum type="arabicPeriod"/>
            </a:pPr>
            <a:r>
              <a:rPr lang="en-US" sz="2800" dirty="0"/>
              <a:t>Obtain an understanding of the requirement for resident and family groups</a:t>
            </a:r>
          </a:p>
          <a:p>
            <a:pPr lvl="1">
              <a:buFont typeface="Arial" panose="020B0604020202020204" pitchFamily="34" charset="0"/>
              <a:buChar char="•"/>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69954" y="1676400"/>
            <a:ext cx="1987349" cy="132556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lvl="1">
              <a:buFont typeface="Arial" panose="020B0604020202020204" pitchFamily="34" charset="0"/>
              <a:buChar char="•"/>
            </a:pPr>
            <a:r>
              <a:rPr lang="en-US" dirty="0"/>
              <a:t>All staff need to understand the importance of including the resident/resident representative choices and preferences when planning for a homelike environment</a:t>
            </a:r>
          </a:p>
          <a:p>
            <a:pPr lvl="1">
              <a:buFont typeface="Arial" panose="020B0604020202020204" pitchFamily="34" charset="0"/>
              <a:buChar char="•"/>
            </a:pPr>
            <a:r>
              <a:rPr lang="en-US" dirty="0"/>
              <a:t>It is also important to understand that both residents and families have the right to organize and have private meetings.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648200"/>
            <a:ext cx="2247157" cy="14988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381000" y="1752600"/>
            <a:ext cx="5791200" cy="4648199"/>
          </a:xfrm>
        </p:spPr>
        <p:txBody>
          <a:bodyPr>
            <a:normAutofit/>
          </a:bodyPr>
          <a:lstStyle/>
          <a:p>
            <a:r>
              <a:rPr lang="en-US" dirty="0"/>
              <a:t>The facility will provide a private space and take reasonable steps to make residents and family members aware of meetings in a timely manner with approval of the group. </a:t>
            </a:r>
            <a:endParaRPr lang="en-US" sz="28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9812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There may be times when the requests of the resident may interfere with the safety or homelike environment of others.  In this instance, the facility will meet with the resident and make accommodations when possible and provide good information of limitations</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779875"/>
            <a:ext cx="1752600" cy="1163726"/>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r>
              <a:rPr lang="en-US" dirty="0"/>
              <a:t>The facility will monitor the resident’s environment to ensure that residents preferences are included in accommodating for a homelike environment whenever possible.</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417638"/>
            <a:ext cx="5943600" cy="4525961"/>
          </a:xfrm>
        </p:spPr>
        <p:txBody>
          <a:bodyPr>
            <a:normAutofit lnSpcReduction="10000"/>
          </a:bodyPr>
          <a:lstStyle/>
          <a:p>
            <a:r>
              <a:rPr lang="en-US" dirty="0"/>
              <a:t>The objective of the accommodation of resident needs and preferences is to create an individualized, home-like environment to maintain and/or achieving independent functioning, dignity, and well-being to the extent possible in accordance with the resident’s own needs and preference.  </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fontScale="92500" lnSpcReduction="20000"/>
          </a:bodyPr>
          <a:lstStyle/>
          <a:p>
            <a:r>
              <a:rPr lang="en-US" dirty="0"/>
              <a:t>The facility will provide the opportunity and space for residents and/or families to organize and participate in resident and/or groups in the facility.  The facility will provide a private space and take reasonable steps to make residents and family members aware of meetings in a timely manner with approval of the group.  Staff, visitors and other guests may only attend the group meetings upon the invitation of the group.  A staff member, approved by the group, will provide assistance and respond to written requests from the group meeting(s).</a:t>
            </a:r>
          </a:p>
        </p:txBody>
      </p:sp>
    </p:spTree>
    <p:extLst>
      <p:ext uri="{BB962C8B-B14F-4D97-AF65-F5344CB8AC3E}">
        <p14:creationId xmlns:p14="http://schemas.microsoft.com/office/powerpoint/2010/main" val="156950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a:xfrm>
            <a:off x="228600" y="1219200"/>
            <a:ext cx="8686800" cy="4572000"/>
          </a:xfrm>
        </p:spPr>
        <p:txBody>
          <a:bodyPr>
            <a:normAutofit/>
          </a:bodyPr>
          <a:lstStyle/>
          <a:p>
            <a:pPr marL="0" indent="0">
              <a:buNone/>
            </a:pPr>
            <a:r>
              <a:rPr lang="en-US" b="1" dirty="0"/>
              <a:t>(The Resident has):</a:t>
            </a:r>
          </a:p>
          <a:p>
            <a:r>
              <a:rPr lang="en-US" b="1" dirty="0"/>
              <a:t>§483.10(e)(3)</a:t>
            </a:r>
            <a:r>
              <a:rPr lang="en-US" dirty="0"/>
              <a:t> The right to reside and receive services in the facility with reasonable accommodation of resident needs and preferences except when to do so would endanger the health or safety of the resident or other residents.</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86200" y="5486400"/>
            <a:ext cx="1219200" cy="81076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600201"/>
            <a:ext cx="7543800" cy="4343400"/>
          </a:xfrm>
        </p:spPr>
        <p:txBody>
          <a:bodyPr>
            <a:normAutofit/>
          </a:bodyPr>
          <a:lstStyle/>
          <a:p>
            <a:pPr marL="0" indent="0">
              <a:buNone/>
            </a:pPr>
            <a:r>
              <a:rPr lang="en-US" b="1" dirty="0"/>
              <a:t>INTENT §483.10(e)(3) </a:t>
            </a:r>
          </a:p>
          <a:p>
            <a:pPr marL="0" indent="0">
              <a:buNone/>
            </a:pPr>
            <a:r>
              <a:rPr lang="en-US" dirty="0"/>
              <a:t>The accommodation of resident needs and preferences is essential to creating an individualized, home-like environment.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3927150"/>
            <a:ext cx="3048000" cy="2033016"/>
          </a:xfrm>
          <a:prstGeom prst="rect">
            <a:avLst/>
          </a:prstGeom>
        </p:spPr>
      </p:pic>
    </p:spTree>
    <p:extLst>
      <p:ext uri="{BB962C8B-B14F-4D97-AF65-F5344CB8AC3E}">
        <p14:creationId xmlns:p14="http://schemas.microsoft.com/office/powerpoint/2010/main" val="259470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Regulatory Guidance</a:t>
            </a:r>
          </a:p>
        </p:txBody>
      </p:sp>
      <p:sp>
        <p:nvSpPr>
          <p:cNvPr id="3" name="Content Placeholder 2"/>
          <p:cNvSpPr>
            <a:spLocks noGrp="1"/>
          </p:cNvSpPr>
          <p:nvPr>
            <p:ph idx="1"/>
          </p:nvPr>
        </p:nvSpPr>
        <p:spPr>
          <a:xfrm>
            <a:off x="228600" y="1295400"/>
            <a:ext cx="6858000" cy="5181600"/>
          </a:xfrm>
        </p:spPr>
        <p:txBody>
          <a:bodyPr>
            <a:normAutofit fontScale="92500" lnSpcReduction="10000"/>
          </a:bodyPr>
          <a:lstStyle/>
          <a:p>
            <a:pPr marL="0" indent="0">
              <a:buNone/>
            </a:pPr>
            <a:r>
              <a:rPr lang="en-US" b="1" dirty="0"/>
              <a:t>Reasonable accommodation(s) of resident needs and preferences </a:t>
            </a:r>
            <a:r>
              <a:rPr lang="en-US" dirty="0"/>
              <a:t>includes, but is not limited to, individualizing the physical environment of the resident’s bedroom and bathroom, as well as individualizing common living areas as much as feasible. These reasonable accommodations may be directed toward assisting the resident in maintaining and/or achieving independent functioning, dignity, and well-being to the extent possible in accordance with the resident’s own needs and preferences. </a:t>
            </a:r>
            <a:endParaRPr lang="en-US" sz="2400"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67600" y="3048000"/>
            <a:ext cx="1473937" cy="2209800"/>
          </a:xfrm>
          <a:prstGeom prst="rect">
            <a:avLst/>
          </a:prstGeom>
        </p:spPr>
      </p:pic>
    </p:spTree>
    <p:extLst>
      <p:ext uri="{BB962C8B-B14F-4D97-AF65-F5344CB8AC3E}">
        <p14:creationId xmlns:p14="http://schemas.microsoft.com/office/powerpoint/2010/main" val="321597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Regulatory Guidance</a:t>
            </a:r>
          </a:p>
        </p:txBody>
      </p:sp>
      <p:sp>
        <p:nvSpPr>
          <p:cNvPr id="3" name="Content Placeholder 2"/>
          <p:cNvSpPr>
            <a:spLocks noGrp="1"/>
          </p:cNvSpPr>
          <p:nvPr>
            <p:ph idx="1"/>
          </p:nvPr>
        </p:nvSpPr>
        <p:spPr>
          <a:xfrm>
            <a:off x="228600" y="1295400"/>
            <a:ext cx="6858000" cy="5181600"/>
          </a:xfrm>
        </p:spPr>
        <p:txBody>
          <a:bodyPr>
            <a:normAutofit/>
          </a:bodyPr>
          <a:lstStyle/>
          <a:p>
            <a:pPr marL="0" indent="0">
              <a:buNone/>
            </a:pPr>
            <a:r>
              <a:rPr lang="en-US" dirty="0"/>
              <a:t>The environment must reflect the unique needs and preferences of each resident to the extent reasonable and does not endanger the health or safety of individuals or other residents. </a:t>
            </a:r>
            <a:endParaRPr lang="en-US" sz="2400"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67600" y="3048000"/>
            <a:ext cx="1473937" cy="2209800"/>
          </a:xfrm>
          <a:prstGeom prst="rect">
            <a:avLst/>
          </a:prstGeom>
        </p:spPr>
      </p:pic>
    </p:spTree>
    <p:extLst>
      <p:ext uri="{BB962C8B-B14F-4D97-AF65-F5344CB8AC3E}">
        <p14:creationId xmlns:p14="http://schemas.microsoft.com/office/powerpoint/2010/main" val="369201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Regulatory Guidance</a:t>
            </a:r>
          </a:p>
        </p:txBody>
      </p:sp>
      <p:sp>
        <p:nvSpPr>
          <p:cNvPr id="3" name="Content Placeholder 2"/>
          <p:cNvSpPr>
            <a:spLocks noGrp="1"/>
          </p:cNvSpPr>
          <p:nvPr>
            <p:ph idx="1"/>
          </p:nvPr>
        </p:nvSpPr>
        <p:spPr>
          <a:xfrm>
            <a:off x="223493" y="1460310"/>
            <a:ext cx="7467600" cy="5410200"/>
          </a:xfrm>
        </p:spPr>
        <p:txBody>
          <a:bodyPr>
            <a:normAutofit/>
          </a:bodyPr>
          <a:lstStyle/>
          <a:p>
            <a:pPr marL="0" indent="0">
              <a:buNone/>
            </a:pPr>
            <a:r>
              <a:rPr lang="en-US" sz="2800" dirty="0"/>
              <a:t>Common areas frequented by residents should accommodate residents’ physical limitations. Furnishings in common areas may enhance residents’ abilities to maintain their independence. Resident seating should have appropriate seat height, depth, firmness, and with arms that assist residents to independently rise to a standing position. Functional furniture must be arranged to accommodate residents’ needs and preferences. </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41463" y="571500"/>
            <a:ext cx="1473937" cy="2209800"/>
          </a:xfrm>
          <a:prstGeom prst="rect">
            <a:avLst/>
          </a:prstGeom>
        </p:spPr>
      </p:pic>
    </p:spTree>
    <p:extLst>
      <p:ext uri="{BB962C8B-B14F-4D97-AF65-F5344CB8AC3E}">
        <p14:creationId xmlns:p14="http://schemas.microsoft.com/office/powerpoint/2010/main" val="4647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 Rights</a:t>
            </a:r>
          </a:p>
        </p:txBody>
      </p:sp>
      <p:sp>
        <p:nvSpPr>
          <p:cNvPr id="3" name="Content Placeholder 2"/>
          <p:cNvSpPr>
            <a:spLocks noGrp="1"/>
          </p:cNvSpPr>
          <p:nvPr>
            <p:ph idx="1"/>
          </p:nvPr>
        </p:nvSpPr>
        <p:spPr>
          <a:xfrm>
            <a:off x="304800" y="1295400"/>
            <a:ext cx="8534400" cy="4830763"/>
          </a:xfrm>
        </p:spPr>
        <p:txBody>
          <a:bodyPr>
            <a:normAutofit/>
          </a:bodyPr>
          <a:lstStyle/>
          <a:p>
            <a:pPr marL="0" indent="0">
              <a:buNone/>
            </a:pPr>
            <a:r>
              <a:rPr lang="en-US" sz="4500" b="1" dirty="0"/>
              <a:t>Definitions </a:t>
            </a:r>
            <a:endParaRPr lang="en-US" sz="3500" b="1" dirty="0"/>
          </a:p>
          <a:p>
            <a:r>
              <a:rPr lang="en-US" dirty="0"/>
              <a:t>“</a:t>
            </a:r>
            <a:r>
              <a:rPr lang="en-US" b="1" dirty="0"/>
              <a:t>Reasonable accommodation of resident needs and preferences” </a:t>
            </a:r>
            <a:r>
              <a:rPr lang="en-US" dirty="0"/>
              <a:t>means the facility’s efforts to individualize the resident’s physical environment.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81400" y="4191000"/>
            <a:ext cx="2148590" cy="1572768"/>
          </a:xfrm>
          <a:prstGeom prst="rect">
            <a:avLst/>
          </a:prstGeom>
        </p:spPr>
      </p:pic>
    </p:spTree>
    <p:extLst>
      <p:ext uri="{BB962C8B-B14F-4D97-AF65-F5344CB8AC3E}">
        <p14:creationId xmlns:p14="http://schemas.microsoft.com/office/powerpoint/2010/main" val="613840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 Rights</a:t>
            </a:r>
          </a:p>
        </p:txBody>
      </p:sp>
      <p:sp>
        <p:nvSpPr>
          <p:cNvPr id="3" name="Content Placeholder 2"/>
          <p:cNvSpPr>
            <a:spLocks noGrp="1"/>
          </p:cNvSpPr>
          <p:nvPr>
            <p:ph idx="1"/>
          </p:nvPr>
        </p:nvSpPr>
        <p:spPr>
          <a:xfrm>
            <a:off x="304800" y="1448345"/>
            <a:ext cx="8534400" cy="4876800"/>
          </a:xfrm>
        </p:spPr>
        <p:txBody>
          <a:bodyPr>
            <a:normAutofit fontScale="70000" lnSpcReduction="20000"/>
          </a:bodyPr>
          <a:lstStyle/>
          <a:p>
            <a:pPr marL="0" indent="0">
              <a:buNone/>
            </a:pPr>
            <a:r>
              <a:rPr lang="en-US" sz="4500" b="1" dirty="0"/>
              <a:t>Definitions </a:t>
            </a:r>
            <a:endParaRPr lang="en-US" sz="3500" b="1" dirty="0"/>
          </a:p>
          <a:p>
            <a:r>
              <a:rPr lang="en-US" sz="3100" b="1" dirty="0"/>
              <a:t>“Adequate lighting</a:t>
            </a:r>
            <a:r>
              <a:rPr lang="en-US" sz="3100" dirty="0"/>
              <a:t>” means levels of illumination suitable to tasks the resident chooses to perform or the facility staff must perform. </a:t>
            </a:r>
          </a:p>
          <a:p>
            <a:r>
              <a:rPr lang="en-US" sz="3100" dirty="0"/>
              <a:t> </a:t>
            </a:r>
          </a:p>
          <a:p>
            <a:r>
              <a:rPr lang="en-US" sz="3100" b="1" dirty="0"/>
              <a:t>“Comfortable lighting” </a:t>
            </a:r>
            <a:r>
              <a:rPr lang="en-US" sz="3100" dirty="0"/>
              <a:t>means lighting that minimizes glare and provides maximum resident control, where feasible, over the intensity, location, and direction of lighting to meet their needs or enhance independent functioning. </a:t>
            </a:r>
          </a:p>
          <a:p>
            <a:r>
              <a:rPr lang="en-US" sz="3100" dirty="0"/>
              <a:t> </a:t>
            </a:r>
          </a:p>
          <a:p>
            <a:r>
              <a:rPr lang="en-US" sz="3100" b="1" dirty="0"/>
              <a:t>“Comfortable and safe temperature levels”</a:t>
            </a:r>
            <a:r>
              <a:rPr lang="en-US" sz="3100" dirty="0"/>
              <a:t> means that the ambient temperature should be in a relatively narrow range that minimizes residents’ susceptibility to loss of body heat and risk of hypothermia, or hyperthermia, or and is comfortable for the residents. </a:t>
            </a:r>
          </a:p>
        </p:txBody>
      </p:sp>
    </p:spTree>
    <p:extLst>
      <p:ext uri="{BB962C8B-B14F-4D97-AF65-F5344CB8AC3E}">
        <p14:creationId xmlns:p14="http://schemas.microsoft.com/office/powerpoint/2010/main" val="135003844"/>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1429</TotalTime>
  <Words>1330</Words>
  <Application>Microsoft Office PowerPoint</Application>
  <PresentationFormat>On-screen Show (4:3)</PresentationFormat>
  <Paragraphs>144</Paragraphs>
  <Slides>29</Slides>
  <Notes>17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29</vt:i4>
      </vt:variant>
    </vt:vector>
  </HeadingPairs>
  <TitlesOfParts>
    <vt:vector size="35" baseType="lpstr">
      <vt:lpstr>Arial</vt:lpstr>
      <vt:lpstr>Calibri</vt:lpstr>
      <vt:lpstr>Verdana</vt:lpstr>
      <vt:lpstr>1_2012LeadingAge_gray2PPT</vt:lpstr>
      <vt:lpstr>2_2012LeadingAge_gray2PPT</vt:lpstr>
      <vt:lpstr>3_2012LeadingAge_gray2PPT</vt:lpstr>
      <vt:lpstr>Resident Rights: Accommodation of Resident Needs and Preferences Homelike Environment Resident and Family Groups</vt:lpstr>
      <vt:lpstr>OBJECTIVES </vt:lpstr>
      <vt:lpstr>OVERVIEW</vt:lpstr>
      <vt:lpstr>Regulation-Guidance</vt:lpstr>
      <vt:lpstr>Regulatory Guidance</vt:lpstr>
      <vt:lpstr>Regulatory Guidance</vt:lpstr>
      <vt:lpstr>Regulatory Guidance</vt:lpstr>
      <vt:lpstr>Residents Rights</vt:lpstr>
      <vt:lpstr>Residents Rights</vt:lpstr>
      <vt:lpstr>Residents Rights</vt:lpstr>
      <vt:lpstr>Resident Rights-Definitions</vt:lpstr>
      <vt:lpstr>Accommodation of Needs and Preferences and Homelike Environment Policy </vt:lpstr>
      <vt:lpstr>PROCEDURE</vt:lpstr>
      <vt:lpstr>Procedure - continued</vt:lpstr>
      <vt:lpstr>Procedure - continued</vt:lpstr>
      <vt:lpstr>Procedure - continued</vt:lpstr>
      <vt:lpstr>Resident and Family Groups Policy </vt:lpstr>
      <vt:lpstr>Procedure</vt:lpstr>
      <vt:lpstr>Procedure-continued</vt:lpstr>
      <vt:lpstr>Facility Response</vt:lpstr>
      <vt:lpstr>Understand</vt:lpstr>
      <vt:lpstr>INFORM</vt:lpstr>
      <vt:lpstr>Limitations</vt:lpstr>
      <vt:lpstr>Monitor</vt:lpstr>
      <vt:lpstr>SUMMARY </vt:lpstr>
      <vt:lpstr>Summary</vt:lpstr>
      <vt:lpstr>Questions?</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88</cp:revision>
  <dcterms:created xsi:type="dcterms:W3CDTF">2017-01-12T23:03:08Z</dcterms:created>
  <dcterms:modified xsi:type="dcterms:W3CDTF">2017-10-26T20:02:11Z</dcterms:modified>
</cp:coreProperties>
</file>