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8"/>
  </p:notesMasterIdLst>
  <p:sldIdLst>
    <p:sldId id="282" r:id="rId4"/>
    <p:sldId id="258" r:id="rId5"/>
    <p:sldId id="276" r:id="rId6"/>
    <p:sldId id="284" r:id="rId7"/>
    <p:sldId id="293" r:id="rId8"/>
    <p:sldId id="288" r:id="rId9"/>
    <p:sldId id="292" r:id="rId10"/>
    <p:sldId id="291" r:id="rId11"/>
    <p:sldId id="290" r:id="rId12"/>
    <p:sldId id="294" r:id="rId13"/>
    <p:sldId id="289" r:id="rId14"/>
    <p:sldId id="295" r:id="rId15"/>
    <p:sldId id="296" r:id="rId16"/>
    <p:sldId id="277" r:id="rId17"/>
    <p:sldId id="308" r:id="rId18"/>
    <p:sldId id="309" r:id="rId19"/>
    <p:sldId id="311" r:id="rId20"/>
    <p:sldId id="312" r:id="rId21"/>
    <p:sldId id="297" r:id="rId22"/>
    <p:sldId id="303" r:id="rId23"/>
    <p:sldId id="304" r:id="rId24"/>
    <p:sldId id="305" r:id="rId25"/>
    <p:sldId id="306" r:id="rId26"/>
    <p:sldId id="307" r:id="rId27"/>
    <p:sldId id="298" r:id="rId28"/>
    <p:sldId id="299" r:id="rId29"/>
    <p:sldId id="300" r:id="rId30"/>
    <p:sldId id="301" r:id="rId31"/>
    <p:sldId id="302" r:id="rId32"/>
    <p:sldId id="310" r:id="rId33"/>
    <p:sldId id="272" r:id="rId34"/>
    <p:sldId id="285" r:id="rId35"/>
    <p:sldId id="275"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31" d="100"/>
          <a:sy n="31" d="100"/>
        </p:scale>
        <p:origin x="1650"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with an overview of the staff competency requirements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a:t>
            </a:r>
            <a:r>
              <a:rPr lang="en-US" baseline="0" dirty="0"/>
              <a:t> supervisor completes the performance evaluations, the areas that need improvement will need to be included in the CNA training (with documentation of evidence of training and follow up competency evaluation)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11</a:t>
            </a:fld>
            <a:endParaRPr lang="en-US"/>
          </a:p>
        </p:txBody>
      </p:sp>
    </p:spTree>
    <p:extLst>
      <p:ext uri="{BB962C8B-B14F-4D97-AF65-F5344CB8AC3E}">
        <p14:creationId xmlns:p14="http://schemas.microsoft.com/office/powerpoint/2010/main" val="852484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evaluating facility’s resources for competency for the Facility Assessment the requirements indicate: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(iv) All personnel, including managers, staff (both employees and those who provide services under contract), and volunteers, as well as their education and/or training and any competencies related to resident care;</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19816049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competencies and skills sets include but are not limited to, knowledge of and appropriate training and supervision for:  § 483.40(a)(1) Caring for residents with a mental and psychosocial disorders, as well as residents with a history of trauma and/or post-traumatic stress disorder, that have been identified in the facility </a:t>
            </a:r>
          </a:p>
          <a:p>
            <a:pPr marL="171450" indent="-171450">
              <a:buFont typeface="Wingdings" panose="05000000000000000000" pitchFamily="2" charset="2"/>
              <a:buChar char="§"/>
            </a:pPr>
            <a:r>
              <a:rPr lang="en-US" sz="1200" kern="1200" dirty="0">
                <a:solidFill>
                  <a:schemeClr val="tx1"/>
                </a:solidFill>
                <a:effectLst/>
                <a:latin typeface="+mn-lt"/>
                <a:ea typeface="+mn-ea"/>
                <a:cs typeface="+mn-cs"/>
              </a:rPr>
              <a:t>Includes ALL staff providing care and services to the residents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42497352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24288061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staff will all need to be sensitive to any language or communication barriers, and provide interpreter if necessary.</a:t>
            </a:r>
          </a:p>
          <a:p>
            <a:r>
              <a:rPr lang="en-US" baseline="0" dirty="0"/>
              <a:t>Family and significant others can be helpful in planning for the care needs of the resident to be able to include cultural beliefs and goals into the daily care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201897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system are you using?  INTERACT® 4.0 tools and resources?</a:t>
            </a:r>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903662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Job specific competencies</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18</a:t>
            </a:fld>
            <a:endParaRPr lang="en-US"/>
          </a:p>
        </p:txBody>
      </p:sp>
    </p:spTree>
    <p:extLst>
      <p:ext uri="{BB962C8B-B14F-4D97-AF65-F5344CB8AC3E}">
        <p14:creationId xmlns:p14="http://schemas.microsoft.com/office/powerpoint/2010/main" val="10391493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a:t>
            </a:r>
            <a:r>
              <a:rPr lang="en-US" baseline="0" dirty="0"/>
              <a:t> facilities have other departments complete the verification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19</a:t>
            </a:fld>
            <a:endParaRPr lang="en-US"/>
          </a:p>
        </p:txBody>
      </p:sp>
    </p:spTree>
    <p:extLst>
      <p:ext uri="{BB962C8B-B14F-4D97-AF65-F5344CB8AC3E}">
        <p14:creationId xmlns:p14="http://schemas.microsoft.com/office/powerpoint/2010/main" val="32668503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3948394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a:solidFill>
                  <a:schemeClr val="tx1"/>
                </a:solidFill>
                <a:effectLst/>
                <a:latin typeface="+mn-lt"/>
                <a:ea typeface="+mn-ea"/>
                <a:cs typeface="+mn-cs"/>
              </a:rPr>
              <a:t> Areas for education and evaluation can include, but not limited to:</a:t>
            </a:r>
          </a:p>
          <a:p>
            <a:pPr lvl="0"/>
            <a:r>
              <a:rPr lang="en-US" sz="1200" kern="1200" dirty="0">
                <a:solidFill>
                  <a:schemeClr val="tx1"/>
                </a:solidFill>
                <a:effectLst/>
                <a:latin typeface="+mn-lt"/>
                <a:ea typeface="+mn-ea"/>
                <a:cs typeface="+mn-cs"/>
              </a:rPr>
              <a:t>Abuse</a:t>
            </a:r>
          </a:p>
          <a:p>
            <a:pPr lvl="0"/>
            <a:r>
              <a:rPr lang="en-US" sz="1200" kern="1200" dirty="0">
                <a:solidFill>
                  <a:schemeClr val="tx1"/>
                </a:solidFill>
                <a:effectLst/>
                <a:latin typeface="+mn-lt"/>
                <a:ea typeface="+mn-ea"/>
                <a:cs typeface="+mn-cs"/>
              </a:rPr>
              <a:t>Resident’s Rights and Dignity</a:t>
            </a:r>
          </a:p>
          <a:p>
            <a:pPr lvl="0"/>
            <a:r>
              <a:rPr lang="en-US" sz="1200" kern="1200" dirty="0">
                <a:solidFill>
                  <a:schemeClr val="tx1"/>
                </a:solidFill>
                <a:effectLst/>
                <a:latin typeface="+mn-lt"/>
                <a:ea typeface="+mn-ea"/>
                <a:cs typeface="+mn-cs"/>
              </a:rPr>
              <a:t>Fire Safety</a:t>
            </a:r>
          </a:p>
          <a:p>
            <a:pPr lvl="0"/>
            <a:r>
              <a:rPr lang="en-US" sz="1200" kern="1200" dirty="0">
                <a:solidFill>
                  <a:schemeClr val="tx1"/>
                </a:solidFill>
                <a:effectLst/>
                <a:latin typeface="+mn-lt"/>
                <a:ea typeface="+mn-ea"/>
                <a:cs typeface="+mn-cs"/>
              </a:rPr>
              <a:t>Quality Assurance and Quality Assurance and Performance Improvement (</a:t>
            </a:r>
            <a:r>
              <a:rPr lang="en-US" sz="1200" kern="1200" dirty="0" err="1">
                <a:solidFill>
                  <a:schemeClr val="tx1"/>
                </a:solidFill>
                <a:effectLst/>
                <a:latin typeface="+mn-lt"/>
                <a:ea typeface="+mn-ea"/>
                <a:cs typeface="+mn-cs"/>
              </a:rPr>
              <a:t>QAPI</a:t>
            </a:r>
            <a:r>
              <a:rPr lang="en-US" sz="1200" kern="1200" dirty="0">
                <a:solidFill>
                  <a:schemeClr val="tx1"/>
                </a:solidFill>
                <a:effectLst/>
                <a:latin typeface="+mn-lt"/>
                <a:ea typeface="+mn-ea"/>
                <a:cs typeface="+mn-cs"/>
              </a:rPr>
              <a:t>)</a:t>
            </a:r>
          </a:p>
          <a:p>
            <a:pPr lvl="0"/>
            <a:r>
              <a:rPr lang="en-US" sz="1200" kern="1200" dirty="0">
                <a:solidFill>
                  <a:schemeClr val="tx1"/>
                </a:solidFill>
                <a:effectLst/>
                <a:latin typeface="+mn-lt"/>
                <a:ea typeface="+mn-ea"/>
                <a:cs typeface="+mn-cs"/>
              </a:rPr>
              <a:t>Dementia Care</a:t>
            </a:r>
          </a:p>
          <a:p>
            <a:pPr lvl="0"/>
            <a:r>
              <a:rPr lang="en-US" sz="1200" kern="1200" dirty="0">
                <a:solidFill>
                  <a:schemeClr val="tx1"/>
                </a:solidFill>
                <a:effectLst/>
                <a:latin typeface="+mn-lt"/>
                <a:ea typeface="+mn-ea"/>
                <a:cs typeface="+mn-cs"/>
              </a:rPr>
              <a:t>Infection Prevention and Control</a:t>
            </a:r>
          </a:p>
          <a:p>
            <a:pPr lvl="0"/>
            <a:r>
              <a:rPr lang="en-US" sz="1200" kern="1200" dirty="0">
                <a:solidFill>
                  <a:schemeClr val="tx1"/>
                </a:solidFill>
                <a:effectLst/>
                <a:latin typeface="+mn-lt"/>
                <a:ea typeface="+mn-ea"/>
                <a:cs typeface="+mn-cs"/>
              </a:rPr>
              <a:t>Fall Prevention and Resident Safety</a:t>
            </a:r>
          </a:p>
          <a:p>
            <a:pPr lvl="0"/>
            <a:r>
              <a:rPr lang="en-US" sz="1200" kern="1200" dirty="0">
                <a:solidFill>
                  <a:schemeClr val="tx1"/>
                </a:solidFill>
                <a:effectLst/>
                <a:latin typeface="+mn-lt"/>
                <a:ea typeface="+mn-ea"/>
                <a:cs typeface="+mn-cs"/>
              </a:rPr>
              <a:t>HIPAA</a:t>
            </a:r>
          </a:p>
          <a:p>
            <a:pPr lvl="0"/>
            <a:r>
              <a:rPr lang="en-US" sz="1200" kern="1200" dirty="0">
                <a:solidFill>
                  <a:schemeClr val="tx1"/>
                </a:solidFill>
                <a:effectLst/>
                <a:latin typeface="+mn-lt"/>
                <a:ea typeface="+mn-ea"/>
                <a:cs typeface="+mn-cs"/>
              </a:rPr>
              <a:t>Resident Mood and Behavior</a:t>
            </a:r>
          </a:p>
          <a:p>
            <a:pPr lvl="0"/>
            <a:r>
              <a:rPr lang="en-US" sz="1200" kern="1200" dirty="0">
                <a:solidFill>
                  <a:schemeClr val="tx1"/>
                </a:solidFill>
                <a:effectLst/>
                <a:latin typeface="+mn-lt"/>
                <a:ea typeface="+mn-ea"/>
                <a:cs typeface="+mn-cs"/>
              </a:rPr>
              <a:t>ADL’s</a:t>
            </a:r>
          </a:p>
          <a:p>
            <a:pPr lvl="0"/>
            <a:r>
              <a:rPr lang="en-US" sz="1200" kern="1200" dirty="0">
                <a:solidFill>
                  <a:schemeClr val="tx1"/>
                </a:solidFill>
                <a:effectLst/>
                <a:latin typeface="+mn-lt"/>
                <a:ea typeface="+mn-ea"/>
                <a:cs typeface="+mn-cs"/>
              </a:rPr>
              <a:t>Employee Safety</a:t>
            </a:r>
          </a:p>
          <a:p>
            <a:pPr lvl="0"/>
            <a:r>
              <a:rPr lang="en-US" sz="1200" kern="1200" dirty="0">
                <a:solidFill>
                  <a:schemeClr val="tx1"/>
                </a:solidFill>
                <a:effectLst/>
                <a:latin typeface="+mn-lt"/>
                <a:ea typeface="+mn-ea"/>
                <a:cs typeface="+mn-cs"/>
              </a:rPr>
              <a:t>MSDS</a:t>
            </a:r>
          </a:p>
          <a:p>
            <a:pPr lvl="0"/>
            <a:r>
              <a:rPr lang="en-US" sz="1200" kern="1200" dirty="0">
                <a:solidFill>
                  <a:schemeClr val="tx1"/>
                </a:solidFill>
                <a:effectLst/>
                <a:latin typeface="+mn-lt"/>
                <a:ea typeface="+mn-ea"/>
                <a:cs typeface="+mn-cs"/>
              </a:rPr>
              <a:t>Restraints</a:t>
            </a:r>
          </a:p>
          <a:p>
            <a:pPr lvl="0"/>
            <a:r>
              <a:rPr lang="en-US" sz="1200" kern="1200" dirty="0">
                <a:solidFill>
                  <a:schemeClr val="tx1"/>
                </a:solidFill>
                <a:effectLst/>
                <a:latin typeface="+mn-lt"/>
                <a:ea typeface="+mn-ea"/>
                <a:cs typeface="+mn-cs"/>
              </a:rPr>
              <a:t>Resident Change in Condition</a:t>
            </a:r>
          </a:p>
          <a:p>
            <a:pPr lvl="0"/>
            <a:r>
              <a:rPr lang="en-US" sz="1200" kern="1200" dirty="0">
                <a:solidFill>
                  <a:schemeClr val="tx1"/>
                </a:solidFill>
                <a:effectLst/>
                <a:latin typeface="+mn-lt"/>
                <a:ea typeface="+mn-ea"/>
                <a:cs typeface="+mn-cs"/>
              </a:rPr>
              <a:t>Nutrition, Hydration, Weight Management</a:t>
            </a:r>
          </a:p>
          <a:p>
            <a:pPr lvl="0"/>
            <a:r>
              <a:rPr lang="en-US" sz="1200" kern="1200" dirty="0">
                <a:solidFill>
                  <a:schemeClr val="tx1"/>
                </a:solidFill>
                <a:effectLst/>
                <a:latin typeface="+mn-lt"/>
                <a:ea typeface="+mn-ea"/>
                <a:cs typeface="+mn-cs"/>
              </a:rPr>
              <a:t>Wound Care and Prevention</a:t>
            </a:r>
          </a:p>
          <a:p>
            <a:pPr lvl="0"/>
            <a:r>
              <a:rPr lang="en-US" sz="1200" kern="1200" dirty="0">
                <a:solidFill>
                  <a:schemeClr val="tx1"/>
                </a:solidFill>
                <a:effectLst/>
                <a:latin typeface="+mn-lt"/>
                <a:ea typeface="+mn-ea"/>
                <a:cs typeface="+mn-cs"/>
              </a:rPr>
              <a:t>Pain Management</a:t>
            </a:r>
          </a:p>
          <a:p>
            <a:pPr lvl="0"/>
            <a:r>
              <a:rPr lang="en-US" sz="1200" kern="1200" dirty="0">
                <a:solidFill>
                  <a:schemeClr val="tx1"/>
                </a:solidFill>
                <a:effectLst/>
                <a:latin typeface="+mn-lt"/>
                <a:ea typeface="+mn-ea"/>
                <a:cs typeface="+mn-cs"/>
              </a:rPr>
              <a:t>Incontinence</a:t>
            </a:r>
          </a:p>
          <a:p>
            <a:pPr lvl="0"/>
            <a:r>
              <a:rPr lang="en-US" sz="1200" kern="1200" dirty="0">
                <a:solidFill>
                  <a:schemeClr val="tx1"/>
                </a:solidFill>
                <a:effectLst/>
                <a:latin typeface="+mn-lt"/>
                <a:ea typeface="+mn-ea"/>
                <a:cs typeface="+mn-cs"/>
              </a:rPr>
              <a:t>ADL Care and Restorative Nursing</a:t>
            </a:r>
          </a:p>
          <a:p>
            <a:pPr lvl="0"/>
            <a:r>
              <a:rPr lang="en-US" sz="1200" kern="1200" dirty="0">
                <a:solidFill>
                  <a:schemeClr val="tx1"/>
                </a:solidFill>
                <a:effectLst/>
                <a:latin typeface="+mn-lt"/>
                <a:ea typeface="+mn-ea"/>
                <a:cs typeface="+mn-cs"/>
              </a:rPr>
              <a:t>Medication Management and Pharmacy Services</a:t>
            </a:r>
          </a:p>
          <a:p>
            <a:pPr lvl="0"/>
            <a:r>
              <a:rPr lang="en-US" sz="1200" kern="1200" dirty="0">
                <a:solidFill>
                  <a:schemeClr val="tx1"/>
                </a:solidFill>
                <a:effectLst/>
                <a:latin typeface="+mn-lt"/>
                <a:ea typeface="+mn-ea"/>
                <a:cs typeface="+mn-cs"/>
              </a:rPr>
              <a:t>Oxygen Use and Storage</a:t>
            </a:r>
          </a:p>
          <a:p>
            <a:pPr lvl="0"/>
            <a:r>
              <a:rPr lang="en-US" sz="1200" kern="1200" dirty="0">
                <a:solidFill>
                  <a:schemeClr val="tx1"/>
                </a:solidFill>
                <a:effectLst/>
                <a:latin typeface="+mn-lt"/>
                <a:ea typeface="+mn-ea"/>
                <a:cs typeface="+mn-cs"/>
              </a:rPr>
              <a:t>Lab and Radiology Services</a:t>
            </a:r>
          </a:p>
          <a:p>
            <a:pPr lvl="0"/>
            <a:r>
              <a:rPr lang="en-US" sz="1200" kern="1200" dirty="0">
                <a:solidFill>
                  <a:schemeClr val="tx1"/>
                </a:solidFill>
                <a:effectLst/>
                <a:latin typeface="+mn-lt"/>
                <a:ea typeface="+mn-ea"/>
                <a:cs typeface="+mn-cs"/>
              </a:rPr>
              <a:t>Documentation</a:t>
            </a:r>
          </a:p>
          <a:p>
            <a:pPr lvl="0"/>
            <a:r>
              <a:rPr lang="en-US" sz="1200" kern="1200" dirty="0">
                <a:solidFill>
                  <a:schemeClr val="tx1"/>
                </a:solidFill>
                <a:effectLst/>
                <a:latin typeface="+mn-lt"/>
                <a:ea typeface="+mn-ea"/>
                <a:cs typeface="+mn-cs"/>
              </a:rPr>
              <a:t>Financial Reimbursement</a:t>
            </a:r>
          </a:p>
          <a:p>
            <a:pPr lvl="0"/>
            <a:r>
              <a:rPr lang="en-US" sz="1200" kern="1200" dirty="0">
                <a:solidFill>
                  <a:schemeClr val="tx1"/>
                </a:solidFill>
                <a:effectLst/>
                <a:latin typeface="+mn-lt"/>
                <a:ea typeface="+mn-ea"/>
                <a:cs typeface="+mn-cs"/>
              </a:rPr>
              <a:t>New and Updated Policies and Procedures</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43114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a:t>
            </a:r>
            <a:r>
              <a:rPr lang="en-US" dirty="0"/>
              <a:t>Discuss the process for hiring, education, verification</a:t>
            </a:r>
            <a:r>
              <a:rPr lang="en-US" baseline="0" dirty="0"/>
              <a:t> and evaluation of competency</a:t>
            </a:r>
            <a:r>
              <a:rPr lang="en-US" dirty="0"/>
              <a:t>.  </a:t>
            </a:r>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24105654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Topics for education include:</a:t>
            </a:r>
          </a:p>
          <a:p>
            <a:pPr lvl="0"/>
            <a:r>
              <a:rPr lang="en-US" sz="1200" kern="1200" dirty="0">
                <a:solidFill>
                  <a:schemeClr val="tx1"/>
                </a:solidFill>
                <a:effectLst/>
                <a:latin typeface="+mn-lt"/>
                <a:ea typeface="+mn-ea"/>
                <a:cs typeface="+mn-cs"/>
              </a:rPr>
              <a:t>Activities of Daily living and function</a:t>
            </a:r>
          </a:p>
          <a:p>
            <a:pPr lvl="0"/>
            <a:r>
              <a:rPr lang="en-US" sz="1200" kern="1200" dirty="0">
                <a:solidFill>
                  <a:schemeClr val="tx1"/>
                </a:solidFill>
                <a:effectLst/>
                <a:latin typeface="+mn-lt"/>
                <a:ea typeface="+mn-ea"/>
                <a:cs typeface="+mn-cs"/>
              </a:rPr>
              <a:t>Resident Rights</a:t>
            </a:r>
          </a:p>
          <a:p>
            <a:pPr lvl="0"/>
            <a:r>
              <a:rPr lang="en-US" sz="1200" kern="1200" dirty="0">
                <a:solidFill>
                  <a:schemeClr val="tx1"/>
                </a:solidFill>
                <a:effectLst/>
                <a:latin typeface="+mn-lt"/>
                <a:ea typeface="+mn-ea"/>
                <a:cs typeface="+mn-cs"/>
              </a:rPr>
              <a:t>Resident behaviors</a:t>
            </a:r>
          </a:p>
          <a:p>
            <a:pPr lvl="0"/>
            <a:r>
              <a:rPr lang="en-US" sz="1200" kern="1200" dirty="0">
                <a:solidFill>
                  <a:schemeClr val="tx1"/>
                </a:solidFill>
                <a:effectLst/>
                <a:latin typeface="+mn-lt"/>
                <a:ea typeface="+mn-ea"/>
                <a:cs typeface="+mn-cs"/>
              </a:rPr>
              <a:t>Following facility policies and procedures</a:t>
            </a:r>
          </a:p>
          <a:p>
            <a:pPr lvl="0"/>
            <a:r>
              <a:rPr lang="en-US" sz="1200" kern="1200" dirty="0">
                <a:solidFill>
                  <a:schemeClr val="tx1"/>
                </a:solidFill>
                <a:effectLst/>
                <a:latin typeface="+mn-lt"/>
                <a:ea typeface="+mn-ea"/>
                <a:cs typeface="+mn-cs"/>
              </a:rPr>
              <a:t>Change of Resident Condition</a:t>
            </a:r>
          </a:p>
          <a:p>
            <a:pPr lvl="0"/>
            <a:r>
              <a:rPr lang="en-US" sz="1200" kern="1200" dirty="0">
                <a:solidFill>
                  <a:schemeClr val="tx1"/>
                </a:solidFill>
                <a:effectLst/>
                <a:latin typeface="+mn-lt"/>
                <a:ea typeface="+mn-ea"/>
                <a:cs typeface="+mn-cs"/>
              </a:rPr>
              <a:t>Infection Prevention and Control</a:t>
            </a:r>
          </a:p>
          <a:p>
            <a:pPr lvl="0"/>
            <a:r>
              <a:rPr lang="en-US" sz="1200" kern="1200" dirty="0">
                <a:solidFill>
                  <a:schemeClr val="tx1"/>
                </a:solidFill>
                <a:effectLst/>
                <a:latin typeface="+mn-lt"/>
                <a:ea typeface="+mn-ea"/>
                <a:cs typeface="+mn-cs"/>
              </a:rPr>
              <a:t>Safety Procedures</a:t>
            </a:r>
          </a:p>
          <a:p>
            <a:r>
              <a:rPr lang="en-US" sz="1200" kern="1200" dirty="0">
                <a:solidFill>
                  <a:schemeClr val="tx1"/>
                </a:solidFill>
                <a:effectLst/>
                <a:latin typeface="+mn-lt"/>
                <a:ea typeface="+mn-ea"/>
                <a:cs typeface="+mn-cs"/>
              </a:rPr>
              <a:t>Additional topics required include:</a:t>
            </a:r>
          </a:p>
          <a:p>
            <a:pPr lvl="0"/>
            <a:r>
              <a:rPr lang="en-US" sz="1200" kern="1200" dirty="0">
                <a:solidFill>
                  <a:schemeClr val="tx1"/>
                </a:solidFill>
                <a:effectLst/>
                <a:latin typeface="+mn-lt"/>
                <a:ea typeface="+mn-ea"/>
                <a:cs typeface="+mn-cs"/>
              </a:rPr>
              <a:t>Dementia management </a:t>
            </a:r>
          </a:p>
          <a:p>
            <a:pPr lvl="0"/>
            <a:r>
              <a:rPr lang="en-US" sz="1200" kern="1200" dirty="0">
                <a:solidFill>
                  <a:schemeClr val="tx1"/>
                </a:solidFill>
                <a:effectLst/>
                <a:latin typeface="+mn-lt"/>
                <a:ea typeface="+mn-ea"/>
                <a:cs typeface="+mn-cs"/>
              </a:rPr>
              <a:t>Resident Abuse Training</a:t>
            </a:r>
          </a:p>
          <a:p>
            <a:pPr lvl="0"/>
            <a:r>
              <a:rPr lang="en-US" sz="1200" kern="1200" dirty="0">
                <a:solidFill>
                  <a:schemeClr val="tx1"/>
                </a:solidFill>
                <a:effectLst/>
                <a:latin typeface="+mn-lt"/>
                <a:ea typeface="+mn-ea"/>
                <a:cs typeface="+mn-cs"/>
              </a:rPr>
              <a:t>Care of the resident who is cognitively impaired (for staff caring for cognitively impaired residents</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38566637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facility</a:t>
            </a:r>
            <a:r>
              <a:rPr lang="en-US" baseline="0" dirty="0"/>
              <a:t> uses agency staff, there needs to be a system to verify licensure or certification</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23</a:t>
            </a:fld>
            <a:endParaRPr lang="en-US"/>
          </a:p>
        </p:txBody>
      </p:sp>
    </p:spTree>
    <p:extLst>
      <p:ext uri="{BB962C8B-B14F-4D97-AF65-F5344CB8AC3E}">
        <p14:creationId xmlns:p14="http://schemas.microsoft.com/office/powerpoint/2010/main" val="17821477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Nursing Services Competency Evaluations.  Todays training will walk us through the changes and our roles and responsibilities. </a:t>
            </a:r>
          </a:p>
          <a:p>
            <a:r>
              <a:rPr lang="en-US" baseline="0" dirty="0"/>
              <a:t>Inform – staff will be informed of new education and competency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25</a:t>
            </a:fld>
            <a:endParaRPr lang="en-US"/>
          </a:p>
        </p:txBody>
      </p:sp>
    </p:spTree>
    <p:extLst>
      <p:ext uri="{BB962C8B-B14F-4D97-AF65-F5344CB8AC3E}">
        <p14:creationId xmlns:p14="http://schemas.microsoft.com/office/powerpoint/2010/main" val="2515648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DON and Nurse Managers will communicate</a:t>
            </a:r>
            <a:r>
              <a:rPr lang="en-US" baseline="0" dirty="0"/>
              <a:t> new policies, procedures, new protocols, new resident needs and any updates in standards of practice.  </a:t>
            </a:r>
          </a:p>
          <a:p>
            <a:pPr marL="628650" lvl="1" indent="-171450">
              <a:buFont typeface="Arial" panose="020B0604020202020204" pitchFamily="34" charset="0"/>
              <a:buChar char="•"/>
            </a:pPr>
            <a:r>
              <a:rPr lang="en-US" b="1" dirty="0"/>
              <a:t>Performance Evaluations</a:t>
            </a:r>
            <a:r>
              <a:rPr lang="en-US" dirty="0"/>
              <a:t>—Staff</a:t>
            </a:r>
            <a:r>
              <a:rPr lang="en-US" baseline="0" dirty="0"/>
              <a:t> will be informed where there are opportunities for improvement and education and competency needs will be planned</a:t>
            </a:r>
            <a:endParaRPr lang="en-US" dirty="0"/>
          </a:p>
          <a:p>
            <a:pPr marL="628650" lvl="1" indent="-171450">
              <a:buFont typeface="Arial" panose="020B0604020202020204" pitchFamily="34" charset="0"/>
              <a:buChar char="•"/>
            </a:pPr>
            <a:r>
              <a:rPr lang="en-US" b="1" dirty="0"/>
              <a:t>Education Posting</a:t>
            </a:r>
            <a:r>
              <a:rPr lang="en-US" dirty="0"/>
              <a:t>-Whenever there is required education, this will be communicated in posting and verbal communication</a:t>
            </a:r>
          </a:p>
          <a:p>
            <a:pPr lvl="1"/>
            <a:r>
              <a:rPr lang="en-US" b="1" dirty="0"/>
              <a:t>New Regulations </a:t>
            </a:r>
            <a:r>
              <a:rPr lang="en-US" b="0" dirty="0"/>
              <a:t>–Education</a:t>
            </a:r>
            <a:r>
              <a:rPr lang="en-US" b="0" baseline="0" dirty="0"/>
              <a:t> and follow up evaluation requirements will be communicated to staff with postings and verbal communications as well</a:t>
            </a:r>
            <a:endParaRPr lang="en-US" b="1" dirty="0"/>
          </a:p>
          <a:p>
            <a:pPr lvl="1"/>
            <a:r>
              <a:rPr lang="en-US" b="1" dirty="0"/>
              <a:t>New Policies</a:t>
            </a:r>
          </a:p>
          <a:p>
            <a:pPr lvl="1"/>
            <a:r>
              <a:rPr lang="en-US" b="1" dirty="0"/>
              <a:t>New Procedures</a:t>
            </a:r>
          </a:p>
          <a:p>
            <a:pPr lvl="1"/>
            <a:r>
              <a:rPr lang="en-US" b="1" dirty="0"/>
              <a:t>Updated Standards</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26</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New admissions</a:t>
            </a:r>
            <a:r>
              <a:rPr lang="en-US" baseline="0" dirty="0"/>
              <a:t> with new treatments or procedural needs for training and return demonstration</a:t>
            </a:r>
          </a:p>
          <a:p>
            <a:pPr marL="171450" indent="-171450">
              <a:buFont typeface="Arial" panose="020B0604020202020204" pitchFamily="34" charset="0"/>
              <a:buChar char="•"/>
            </a:pPr>
            <a:r>
              <a:rPr lang="en-US" baseline="0" dirty="0"/>
              <a:t>Yearly planned staff evaluation will be communicated directly to staff</a:t>
            </a:r>
          </a:p>
          <a:p>
            <a:pPr marL="171450" indent="-171450">
              <a:buFont typeface="Arial" panose="020B0604020202020204" pitchFamily="34" charset="0"/>
              <a:buChar char="•"/>
            </a:pPr>
            <a:r>
              <a:rPr lang="en-US" baseline="0" dirty="0"/>
              <a:t>Nurses will be reminded in advance of licensure renewal requirements by the DON and nurse managers</a:t>
            </a:r>
          </a:p>
          <a:p>
            <a:pPr marL="171450" indent="-171450">
              <a:buFont typeface="Arial" panose="020B0604020202020204" pitchFamily="34" charset="0"/>
              <a:buChar char="•"/>
            </a:pPr>
            <a:r>
              <a:rPr lang="en-US" baseline="0" dirty="0"/>
              <a:t>New regulatory changes will be communicated directly to staff during nursing meetings</a:t>
            </a:r>
          </a:p>
          <a:p>
            <a:pPr marL="171450" indent="-171450">
              <a:buFont typeface="Arial" panose="020B0604020202020204" pitchFamily="34" charset="0"/>
              <a:buChar char="•"/>
            </a:pPr>
            <a:r>
              <a:rPr lang="en-US" baseline="0" dirty="0"/>
              <a:t>Education will be communicated to all staff for new changes or updates in standards of practice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27</a:t>
            </a:fld>
            <a:endParaRPr lang="en-US"/>
          </a:p>
        </p:txBody>
      </p:sp>
    </p:spTree>
    <p:extLst>
      <p:ext uri="{BB962C8B-B14F-4D97-AF65-F5344CB8AC3E}">
        <p14:creationId xmlns:p14="http://schemas.microsoft.com/office/powerpoint/2010/main" val="19816015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it is important for all performance reviews to capture both</a:t>
            </a:r>
            <a:r>
              <a:rPr lang="en-US" baseline="0" dirty="0"/>
              <a:t> great performance and opportunities for improvement</a:t>
            </a:r>
          </a:p>
          <a:p>
            <a:endParaRPr lang="en-US" baseline="0" dirty="0"/>
          </a:p>
          <a:p>
            <a:r>
              <a:rPr lang="en-US" baseline="0" dirty="0"/>
              <a:t>Staff will also be reminded on their personal accountability to attend in-service education (Discuss facility policy for staff who do not comply)</a:t>
            </a:r>
          </a:p>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28</a:t>
            </a:fld>
            <a:endParaRPr lang="en-US"/>
          </a:p>
        </p:txBody>
      </p:sp>
    </p:spTree>
    <p:extLst>
      <p:ext uri="{BB962C8B-B14F-4D97-AF65-F5344CB8AC3E}">
        <p14:creationId xmlns:p14="http://schemas.microsoft.com/office/powerpoint/2010/main" val="13351928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Surveyors will be evaluating</a:t>
            </a:r>
            <a:r>
              <a:rPr lang="en-US" baseline="0" dirty="0"/>
              <a:t> if the facility has sufficient and competent nursing staff</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29</a:t>
            </a:fld>
            <a:endParaRPr lang="en-US"/>
          </a:p>
        </p:txBody>
      </p:sp>
    </p:spTree>
    <p:extLst>
      <p:ext uri="{BB962C8B-B14F-4D97-AF65-F5344CB8AC3E}">
        <p14:creationId xmlns:p14="http://schemas.microsoft.com/office/powerpoint/2010/main" val="1953506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Surveyors may observe</a:t>
            </a:r>
            <a:r>
              <a:rPr lang="en-US" baseline="0" dirty="0"/>
              <a:t> residents and ask some of these questions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30</a:t>
            </a:fld>
            <a:endParaRPr lang="en-US"/>
          </a:p>
        </p:txBody>
      </p:sp>
    </p:spTree>
    <p:extLst>
      <p:ext uri="{BB962C8B-B14F-4D97-AF65-F5344CB8AC3E}">
        <p14:creationId xmlns:p14="http://schemas.microsoft.com/office/powerpoint/2010/main" val="2156641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31</a:t>
            </a:fld>
            <a:endParaRPr lang="en-US"/>
          </a:p>
        </p:txBody>
      </p:sp>
    </p:spTree>
    <p:extLst>
      <p:ext uri="{BB962C8B-B14F-4D97-AF65-F5344CB8AC3E}">
        <p14:creationId xmlns:p14="http://schemas.microsoft.com/office/powerpoint/2010/main" val="1226950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Facilities will need to determine nursing</a:t>
            </a:r>
            <a:r>
              <a:rPr lang="en-US" baseline="0" dirty="0"/>
              <a:t> services competencies—and how do they do that?</a:t>
            </a:r>
          </a:p>
          <a:p>
            <a:pPr marL="228600" indent="-228600">
              <a:buAutoNum type="arabicPeriod"/>
            </a:pPr>
            <a:r>
              <a:rPr lang="en-US" baseline="0" dirty="0"/>
              <a:t>Ensure that the individual has had appropriate educational preparation</a:t>
            </a:r>
          </a:p>
          <a:p>
            <a:pPr marL="228600" indent="-228600">
              <a:buAutoNum type="arabicPeriod"/>
            </a:pPr>
            <a:r>
              <a:rPr lang="en-US" baseline="0" dirty="0"/>
              <a:t>Verify certification, registration or licensure from the State Registry or Professional Board</a:t>
            </a:r>
          </a:p>
          <a:p>
            <a:pPr marL="228600" indent="-228600">
              <a:buAutoNum type="arabicPeriod"/>
            </a:pPr>
            <a:r>
              <a:rPr lang="en-US" baseline="0" dirty="0"/>
              <a:t>Ensure new staff meet a level of competency by verifying skills</a:t>
            </a:r>
          </a:p>
          <a:p>
            <a:pPr marL="228600" indent="-228600">
              <a:buAutoNum type="arabicPeriod"/>
            </a:pPr>
            <a:r>
              <a:rPr lang="en-US" baseline="0" dirty="0"/>
              <a:t>Ongoing education based on facility assessment, staff need, new regulations, </a:t>
            </a:r>
            <a:r>
              <a:rPr lang="en-US" baseline="0" dirty="0" err="1"/>
              <a:t>etc</a:t>
            </a:r>
            <a:endParaRPr lang="en-US" baseline="0" dirty="0"/>
          </a:p>
          <a:p>
            <a:pPr marL="228600" indent="-228600">
              <a:buAutoNum type="arabicPeriod"/>
            </a:pPr>
            <a:r>
              <a:rPr lang="en-US" baseline="0" dirty="0"/>
              <a:t>Return verification of competency</a:t>
            </a:r>
          </a:p>
          <a:p>
            <a:pPr marL="685800" lvl="1" indent="-228600">
              <a:buAutoNum type="arabicPeriod"/>
            </a:pPr>
            <a:r>
              <a:rPr lang="en-US" baseline="0" dirty="0"/>
              <a:t>Post tests</a:t>
            </a:r>
          </a:p>
          <a:p>
            <a:pPr marL="685800" lvl="1" indent="-228600">
              <a:buAutoNum type="arabicPeriod"/>
            </a:pPr>
            <a:r>
              <a:rPr lang="en-US" baseline="0" dirty="0"/>
              <a:t>Return demonstration</a:t>
            </a:r>
          </a:p>
          <a:p>
            <a:pPr marL="685800" lvl="1" indent="-228600">
              <a:buAutoNum type="arabicPeriod"/>
            </a:pPr>
            <a:r>
              <a:rPr lang="en-US" baseline="0" dirty="0"/>
              <a:t>Skills check lists</a:t>
            </a:r>
          </a:p>
          <a:p>
            <a:pPr marL="685800" lvl="1" indent="-228600">
              <a:buAutoNum type="arabicPeriod"/>
            </a:pPr>
            <a:r>
              <a:rPr lang="en-US" baseline="0" dirty="0"/>
              <a:t>Etc.</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3871395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361361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Facilities have to ensure that the</a:t>
            </a:r>
            <a:r>
              <a:rPr lang="en-US" baseline="0" dirty="0"/>
              <a:t> staff are adequately prepared to provide care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5</a:t>
            </a:fld>
            <a:endParaRPr lang="en-US"/>
          </a:p>
        </p:txBody>
      </p:sp>
    </p:spTree>
    <p:extLst>
      <p:ext uri="{BB962C8B-B14F-4D97-AF65-F5344CB8AC3E}">
        <p14:creationId xmlns:p14="http://schemas.microsoft.com/office/powerpoint/2010/main" val="1745540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unless the individual –</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Is a full-time employee in a State-approved training and competency evaluation program;</a:t>
            </a:r>
          </a:p>
          <a:p>
            <a:r>
              <a:rPr lang="en-US" sz="1200" kern="1200" dirty="0">
                <a:solidFill>
                  <a:schemeClr val="tx1"/>
                </a:solidFill>
                <a:effectLst/>
                <a:latin typeface="+mn-lt"/>
                <a:ea typeface="+mn-ea"/>
                <a:cs typeface="+mn-cs"/>
              </a:rPr>
              <a:t>(ii) Has demonstrated competence through satisfactory participation in a State-approved nurse aide training and competency evaluation program or competency evaluation program; or</a:t>
            </a:r>
          </a:p>
          <a:p>
            <a:r>
              <a:rPr lang="en-US" sz="1200" kern="1200" dirty="0">
                <a:solidFill>
                  <a:schemeClr val="tx1"/>
                </a:solidFill>
                <a:effectLst/>
                <a:latin typeface="+mn-lt"/>
                <a:ea typeface="+mn-ea"/>
                <a:cs typeface="+mn-cs"/>
              </a:rPr>
              <a:t>(iii) Has been deemed or determined competent as provided in 483.150(a) and (b).</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6</a:t>
            </a:fld>
            <a:endParaRPr lang="en-US"/>
          </a:p>
        </p:txBody>
      </p:sp>
    </p:spTree>
    <p:extLst>
      <p:ext uri="{BB962C8B-B14F-4D97-AF65-F5344CB8AC3E}">
        <p14:creationId xmlns:p14="http://schemas.microsoft.com/office/powerpoint/2010/main" val="3445491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unless – </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)The individual is a full-time employee in a training and competency evaluation program approved by the State; or</a:t>
            </a:r>
          </a:p>
          <a:p>
            <a:r>
              <a:rPr lang="en-US" sz="1200" kern="1200" dirty="0">
                <a:solidFill>
                  <a:schemeClr val="tx1"/>
                </a:solidFill>
                <a:effectLst/>
                <a:latin typeface="+mn-lt"/>
                <a:ea typeface="+mn-ea"/>
                <a:cs typeface="+mn-cs"/>
              </a:rPr>
              <a:t>(ii)The individual can prove that he or she has recently successfully completed a training and competency evaluation program or competency evaluation program approved by the State and has not yet been included in the registry.  Facilities must follow up to ensure that such an individual actually becomes registered</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7</a:t>
            </a:fld>
            <a:endParaRPr lang="en-US"/>
          </a:p>
        </p:txBody>
      </p:sp>
    </p:spTree>
    <p:extLst>
      <p:ext uri="{BB962C8B-B14F-4D97-AF65-F5344CB8AC3E}">
        <p14:creationId xmlns:p14="http://schemas.microsoft.com/office/powerpoint/2010/main" val="474021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Therefore, if a</a:t>
            </a:r>
            <a:r>
              <a:rPr lang="en-US" baseline="0" dirty="0"/>
              <a:t> CNA decides to take some time off, if they are not working for a consecutive 24 months in which they are not paid to perform nursing or nursing-related services, they will need to complete either new training or new competency evaluation program</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8</a:t>
            </a:fld>
            <a:endParaRPr lang="en-US"/>
          </a:p>
        </p:txBody>
      </p:sp>
    </p:spTree>
    <p:extLst>
      <p:ext uri="{BB962C8B-B14F-4D97-AF65-F5344CB8AC3E}">
        <p14:creationId xmlns:p14="http://schemas.microsoft.com/office/powerpoint/2010/main" val="1265534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a:t>
            </a:r>
            <a:r>
              <a:rPr lang="en-US" dirty="0" err="1"/>
              <a:t>C.N.A.’s</a:t>
            </a:r>
            <a:r>
              <a:rPr lang="en-US" dirty="0"/>
              <a:t> need to keep track of their own hours—the facility will as well, but staff need to be accountable for their own educational</a:t>
            </a:r>
            <a:r>
              <a:rPr lang="en-US" baseline="0" dirty="0"/>
              <a:t> requirements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9</a:t>
            </a:fld>
            <a:endParaRPr lang="en-US"/>
          </a:p>
        </p:txBody>
      </p:sp>
    </p:spTree>
    <p:extLst>
      <p:ext uri="{BB962C8B-B14F-4D97-AF65-F5344CB8AC3E}">
        <p14:creationId xmlns:p14="http://schemas.microsoft.com/office/powerpoint/2010/main" val="1977290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10/26/2017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10/26/2017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2.xml"/><Relationship Id="rId1" Type="http://schemas.openxmlformats.org/officeDocument/2006/relationships/slideLayout" Target="../slideLayouts/slideLayout2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sz="5400" b="1" dirty="0">
                <a:solidFill>
                  <a:schemeClr val="bg1"/>
                </a:solidFill>
              </a:rPr>
              <a:t>Nursing Services and the Interdisciplinary Team</a:t>
            </a:r>
            <a:r>
              <a:rPr lang="en-US" b="1" dirty="0">
                <a:solidFill>
                  <a:schemeClr val="bg1"/>
                </a:solidFill>
              </a:rPr>
              <a:t/>
            </a:r>
            <a:br>
              <a:rPr lang="en-US" b="1" dirty="0">
                <a:solidFill>
                  <a:schemeClr val="bg1"/>
                </a:solidFill>
              </a:rPr>
            </a:br>
            <a:r>
              <a:rPr lang="en-US" b="1" dirty="0">
                <a:solidFill>
                  <a:schemeClr val="bg1"/>
                </a:solidFill>
              </a:rPr>
              <a:t>Building Competency Evaluations</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lstStyle/>
          <a:p>
            <a:pPr marL="0" indent="0">
              <a:buNone/>
            </a:pPr>
            <a:r>
              <a:rPr lang="en-US" dirty="0"/>
              <a:t>(CNA In-service requirements – continued)</a:t>
            </a:r>
          </a:p>
          <a:p>
            <a:r>
              <a:rPr lang="en-US" b="1" dirty="0"/>
              <a:t>§ 483.95(g)(1):  </a:t>
            </a:r>
            <a:r>
              <a:rPr lang="en-US" dirty="0"/>
              <a:t>Be sufficient to ensure the continuing competence of nurse aides, but must be no less than 12 hours per year</a:t>
            </a:r>
          </a:p>
          <a:p>
            <a:r>
              <a:rPr lang="en-US" b="1" dirty="0"/>
              <a:t>§ 483.95(g)(2):</a:t>
            </a:r>
            <a:r>
              <a:rPr lang="en-US" dirty="0"/>
              <a:t> Include dementia management training and resident abuse prevention training</a:t>
            </a:r>
          </a:p>
          <a:p>
            <a:pPr marL="0" indent="0">
              <a:buNone/>
            </a:pPr>
            <a:endParaRPr lang="en-US" dirty="0"/>
          </a:p>
        </p:txBody>
      </p:sp>
    </p:spTree>
    <p:extLst>
      <p:ext uri="{BB962C8B-B14F-4D97-AF65-F5344CB8AC3E}">
        <p14:creationId xmlns:p14="http://schemas.microsoft.com/office/powerpoint/2010/main" val="3206445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normAutofit fontScale="92500"/>
          </a:bodyPr>
          <a:lstStyle/>
          <a:p>
            <a:pPr marL="0" indent="0">
              <a:buNone/>
            </a:pPr>
            <a:r>
              <a:rPr lang="en-US" dirty="0"/>
              <a:t>(CNA In-service requirements – continued)</a:t>
            </a:r>
          </a:p>
          <a:p>
            <a:r>
              <a:rPr lang="en-US" b="1" dirty="0"/>
              <a:t>§ 483.95(g)(3): </a:t>
            </a:r>
            <a:r>
              <a:rPr lang="en-US" dirty="0"/>
              <a:t>Address areas of weakness as determined in nurse aides’ performance reviews and facility assessment at § 483.70(e) and may address the special needs of residents as determined by the facility staff</a:t>
            </a:r>
          </a:p>
          <a:p>
            <a:r>
              <a:rPr lang="en-US" b="1" dirty="0"/>
              <a:t>§ 483.95(g)(4):  </a:t>
            </a:r>
            <a:r>
              <a:rPr lang="en-US" dirty="0"/>
              <a:t>For nurse aides providing services to individuals with cognitive impairments, also address the care of the cognitively impaired</a:t>
            </a:r>
          </a:p>
        </p:txBody>
      </p:sp>
    </p:spTree>
    <p:extLst>
      <p:ext uri="{BB962C8B-B14F-4D97-AF65-F5344CB8AC3E}">
        <p14:creationId xmlns:p14="http://schemas.microsoft.com/office/powerpoint/2010/main" val="789739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483.70(e) Facility Assessment</a:t>
            </a:r>
            <a:r>
              <a:rPr lang="en-US" dirty="0"/>
              <a:t/>
            </a:r>
            <a:br>
              <a:rPr lang="en-US" dirty="0"/>
            </a:br>
            <a:endParaRPr lang="en-US" dirty="0"/>
          </a:p>
        </p:txBody>
      </p:sp>
      <p:sp>
        <p:nvSpPr>
          <p:cNvPr id="3" name="Content Placeholder 2"/>
          <p:cNvSpPr>
            <a:spLocks noGrp="1"/>
          </p:cNvSpPr>
          <p:nvPr>
            <p:ph idx="1"/>
          </p:nvPr>
        </p:nvSpPr>
        <p:spPr>
          <a:xfrm>
            <a:off x="457200" y="1600201"/>
            <a:ext cx="5486400" cy="4419600"/>
          </a:xfrm>
        </p:spPr>
        <p:txBody>
          <a:bodyPr>
            <a:normAutofit fontScale="92500"/>
          </a:bodyPr>
          <a:lstStyle/>
          <a:p>
            <a:r>
              <a:rPr lang="en-US" dirty="0"/>
              <a:t>The facility must conduct and document a facility-wide assessment to determine what resources are necessary to care for its residents </a:t>
            </a:r>
            <a:r>
              <a:rPr lang="en-US" b="1" dirty="0"/>
              <a:t>competently</a:t>
            </a:r>
            <a:r>
              <a:rPr lang="en-US" dirty="0"/>
              <a:t> during both day-to-day operations and emergencies. </a:t>
            </a:r>
          </a:p>
          <a:p>
            <a:r>
              <a:rPr lang="en-US" dirty="0"/>
              <a:t>This includes all members of the interdisciplinary team </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3200" y="2286001"/>
            <a:ext cx="2036064" cy="3048000"/>
          </a:xfrm>
          <a:prstGeom prst="rect">
            <a:avLst/>
          </a:prstGeom>
        </p:spPr>
      </p:pic>
    </p:spTree>
    <p:extLst>
      <p:ext uri="{BB962C8B-B14F-4D97-AF65-F5344CB8AC3E}">
        <p14:creationId xmlns:p14="http://schemas.microsoft.com/office/powerpoint/2010/main" val="4105302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483.40 Behavioral health services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 483.40(a) The facility must have sufficient staff who provide direct services to residents with the appropriate </a:t>
            </a:r>
            <a:r>
              <a:rPr lang="en-US" b="1" dirty="0"/>
              <a:t>competencies and skills sets </a:t>
            </a:r>
            <a:r>
              <a:rPr lang="en-US" dirty="0"/>
              <a:t>to provide nursing and related services to assure resident safety and attain or maintain the highest practicable physical, mental and psychosocial well-being of each resident, as determined by resident assessments and individual plans of care and considering the number, acuity and diagnoses of the facility’s resident population </a:t>
            </a:r>
          </a:p>
        </p:txBody>
      </p:sp>
    </p:spTree>
    <p:extLst>
      <p:ext uri="{BB962C8B-B14F-4D97-AF65-F5344CB8AC3E}">
        <p14:creationId xmlns:p14="http://schemas.microsoft.com/office/powerpoint/2010/main" val="4192545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a:t>
            </a:r>
          </a:p>
        </p:txBody>
      </p:sp>
      <p:sp>
        <p:nvSpPr>
          <p:cNvPr id="3" name="Content Placeholder 2"/>
          <p:cNvSpPr>
            <a:spLocks noGrp="1"/>
          </p:cNvSpPr>
          <p:nvPr>
            <p:ph idx="1"/>
          </p:nvPr>
        </p:nvSpPr>
        <p:spPr>
          <a:xfrm>
            <a:off x="457200" y="1371600"/>
            <a:ext cx="8229600" cy="4754563"/>
          </a:xfrm>
        </p:spPr>
        <p:txBody>
          <a:bodyPr>
            <a:normAutofit/>
          </a:bodyPr>
          <a:lstStyle/>
          <a:p>
            <a:pPr marL="0" indent="0">
              <a:buNone/>
            </a:pPr>
            <a:r>
              <a:rPr lang="en-US" b="1" dirty="0"/>
              <a:t>Competency</a:t>
            </a:r>
            <a:r>
              <a:rPr lang="en-US" dirty="0"/>
              <a:t> (</a:t>
            </a:r>
            <a:r>
              <a:rPr lang="en-US" dirty="0" err="1"/>
              <a:t>F498</a:t>
            </a:r>
            <a:r>
              <a:rPr lang="en-US" dirty="0"/>
              <a:t> - § 483.35(c) Proficiency of nurse aides) in skills and techniques necessary to care for residents’ needs includes competencies in areas such as communication and personal skills, basic nursing skills, personal care skills, mental health and social service needs, basic restorative services and resident rights</a:t>
            </a:r>
          </a:p>
          <a:p>
            <a:pPr marL="0" indent="0">
              <a:buNone/>
            </a:pP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962400" y="4953000"/>
            <a:ext cx="1524000" cy="1016508"/>
          </a:xfrm>
          <a:prstGeom prst="rect">
            <a:avLst/>
          </a:prstGeom>
        </p:spPr>
      </p:pic>
    </p:spTree>
    <p:extLst>
      <p:ext uri="{BB962C8B-B14F-4D97-AF65-F5344CB8AC3E}">
        <p14:creationId xmlns:p14="http://schemas.microsoft.com/office/powerpoint/2010/main" val="421129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a:xfrm>
            <a:off x="304800" y="1295400"/>
            <a:ext cx="8382000" cy="4876800"/>
          </a:xfrm>
        </p:spPr>
        <p:txBody>
          <a:bodyPr>
            <a:normAutofit fontScale="77500" lnSpcReduction="20000"/>
          </a:bodyPr>
          <a:lstStyle/>
          <a:p>
            <a:r>
              <a:rPr lang="en-US" sz="3600" b="1" dirty="0"/>
              <a:t>Cultural Competencies </a:t>
            </a:r>
            <a:r>
              <a:rPr lang="en-US" sz="3600" dirty="0"/>
              <a:t>include</a:t>
            </a:r>
            <a:r>
              <a:rPr lang="en-US" sz="3600" b="1" dirty="0"/>
              <a:t> </a:t>
            </a:r>
            <a:r>
              <a:rPr lang="en-US" sz="3600" dirty="0"/>
              <a:t>approaches to</a:t>
            </a:r>
            <a:r>
              <a:rPr lang="en-US" sz="3600" b="1" dirty="0"/>
              <a:t> </a:t>
            </a:r>
            <a:r>
              <a:rPr lang="en-US" sz="3600" dirty="0"/>
              <a:t>help staff to communicate effectively with residents and their families to assist in the provision of care and services appropriate to the culture and the individual. The term cultural competence (also known as cultural responsiveness, cultural awareness, and cultural sensitivity) refers to a person’s ability to interact effectively with persons of cultures different from his/her own. With regard to health care, cultural competence is a set of behaviors and attitudes held by clinicians that allows them to communicate effectively with individuals of various cultural backgrounds and to plan for and provide care that is appropriate to the culture and to the individual.</a:t>
            </a:r>
          </a:p>
          <a:p>
            <a:endParaRPr lang="en-US" dirty="0"/>
          </a:p>
        </p:txBody>
      </p:sp>
    </p:spTree>
    <p:extLst>
      <p:ext uri="{BB962C8B-B14F-4D97-AF65-F5344CB8AC3E}">
        <p14:creationId xmlns:p14="http://schemas.microsoft.com/office/powerpoint/2010/main" val="2014324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of Condition-All Staff</a:t>
            </a:r>
          </a:p>
        </p:txBody>
      </p:sp>
      <p:sp>
        <p:nvSpPr>
          <p:cNvPr id="3" name="Content Placeholder 2"/>
          <p:cNvSpPr>
            <a:spLocks noGrp="1"/>
          </p:cNvSpPr>
          <p:nvPr>
            <p:ph idx="1"/>
          </p:nvPr>
        </p:nvSpPr>
        <p:spPr/>
        <p:txBody>
          <a:bodyPr/>
          <a:lstStyle/>
          <a:p>
            <a:r>
              <a:rPr lang="en-US" dirty="0"/>
              <a:t>All staff will need to be aware of the facility protocol for identification and communication of a resident with an early, acute change of condition in order for the nurse to evaluate and provide approaches to prevent resident decline or hospitalization whenever possible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804703"/>
            <a:ext cx="1981200" cy="1321460"/>
          </a:xfrm>
          <a:prstGeom prst="rect">
            <a:avLst/>
          </a:prstGeom>
        </p:spPr>
      </p:pic>
    </p:spTree>
    <p:extLst>
      <p:ext uri="{BB962C8B-B14F-4D97-AF65-F5344CB8AC3E}">
        <p14:creationId xmlns:p14="http://schemas.microsoft.com/office/powerpoint/2010/main" val="1526927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Staff Competencies</a:t>
            </a:r>
          </a:p>
        </p:txBody>
      </p:sp>
      <p:sp>
        <p:nvSpPr>
          <p:cNvPr id="3" name="Content Placeholder 2"/>
          <p:cNvSpPr>
            <a:spLocks noGrp="1"/>
          </p:cNvSpPr>
          <p:nvPr>
            <p:ph idx="1"/>
          </p:nvPr>
        </p:nvSpPr>
        <p:spPr/>
        <p:txBody>
          <a:bodyPr>
            <a:normAutofit fontScale="92500" lnSpcReduction="20000"/>
          </a:bodyPr>
          <a:lstStyle/>
          <a:p>
            <a:pPr lvl="0" fontAlgn="base"/>
            <a:r>
              <a:rPr lang="en-US" dirty="0"/>
              <a:t>Abuse, neglect, exploitation, and misappropriation of resident property,</a:t>
            </a:r>
          </a:p>
          <a:p>
            <a:pPr lvl="0" fontAlgn="base"/>
            <a:r>
              <a:rPr lang="en-US" dirty="0"/>
              <a:t>Dementia management and </a:t>
            </a:r>
          </a:p>
          <a:p>
            <a:pPr lvl="0" fontAlgn="base"/>
            <a:r>
              <a:rPr lang="en-US" dirty="0"/>
              <a:t>Infection control </a:t>
            </a:r>
          </a:p>
          <a:p>
            <a:pPr lvl="0" fontAlgn="base"/>
            <a:r>
              <a:rPr lang="en-US" dirty="0"/>
              <a:t>Cultural Competency</a:t>
            </a:r>
          </a:p>
          <a:p>
            <a:pPr lvl="0" fontAlgn="base"/>
            <a:r>
              <a:rPr lang="en-US" dirty="0"/>
              <a:t>Other areas as identified through the Facility Assessment </a:t>
            </a:r>
          </a:p>
          <a:p>
            <a:pPr lvl="0" fontAlgn="base"/>
            <a:r>
              <a:rPr lang="en-US" dirty="0" err="1"/>
              <a:t>HIPPA</a:t>
            </a:r>
            <a:endParaRPr lang="en-US" dirty="0"/>
          </a:p>
          <a:p>
            <a:pPr lvl="0" fontAlgn="base"/>
            <a:r>
              <a:rPr lang="en-US" dirty="0" err="1"/>
              <a:t>QAPI</a:t>
            </a:r>
            <a:endParaRPr lang="en-US" dirty="0"/>
          </a:p>
          <a:p>
            <a:pPr lvl="0" fontAlgn="base"/>
            <a:r>
              <a:rPr lang="en-US" dirty="0"/>
              <a:t>Emergency response (Fires, etc.)</a:t>
            </a:r>
          </a:p>
        </p:txBody>
      </p:sp>
    </p:spTree>
    <p:extLst>
      <p:ext uri="{BB962C8B-B14F-4D97-AF65-F5344CB8AC3E}">
        <p14:creationId xmlns:p14="http://schemas.microsoft.com/office/powerpoint/2010/main" val="3061906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Environmental Services, Plant Operations, Volunteers, Therapy</a:t>
            </a:r>
          </a:p>
        </p:txBody>
      </p:sp>
      <p:sp>
        <p:nvSpPr>
          <p:cNvPr id="3" name="Content Placeholder 2"/>
          <p:cNvSpPr>
            <a:spLocks noGrp="1"/>
          </p:cNvSpPr>
          <p:nvPr>
            <p:ph idx="1"/>
          </p:nvPr>
        </p:nvSpPr>
        <p:spPr/>
        <p:txBody>
          <a:bodyPr>
            <a:normAutofit/>
          </a:bodyPr>
          <a:lstStyle/>
          <a:p>
            <a:pPr lvl="0" fontAlgn="base"/>
            <a:r>
              <a:rPr lang="en-US" dirty="0"/>
              <a:t>Communication</a:t>
            </a:r>
          </a:p>
          <a:p>
            <a:pPr lvl="0" fontAlgn="base"/>
            <a:r>
              <a:rPr lang="en-US" dirty="0"/>
              <a:t>Fall Prevention</a:t>
            </a:r>
          </a:p>
          <a:p>
            <a:pPr lvl="0" fontAlgn="base"/>
            <a:r>
              <a:rPr lang="en-US" dirty="0"/>
              <a:t>Operation of exit alarms</a:t>
            </a:r>
          </a:p>
          <a:p>
            <a:pPr lvl="0" fontAlgn="base"/>
            <a:r>
              <a:rPr lang="en-US" dirty="0"/>
              <a:t>Transmission-based precautions</a:t>
            </a:r>
          </a:p>
          <a:p>
            <a:pPr lvl="0" fontAlgn="base"/>
            <a:r>
              <a:rPr lang="en-US" dirty="0"/>
              <a:t>Reporting changes in residents conditions</a:t>
            </a:r>
          </a:p>
          <a:p>
            <a:pPr lvl="0" fontAlgn="base"/>
            <a:r>
              <a:rPr lang="en-US" dirty="0"/>
              <a:t>Competencies identified by the assessment of residents’ needs </a:t>
            </a:r>
          </a:p>
          <a:p>
            <a:endParaRPr lang="en-US" dirty="0"/>
          </a:p>
        </p:txBody>
      </p:sp>
    </p:spTree>
    <p:extLst>
      <p:ext uri="{BB962C8B-B14F-4D97-AF65-F5344CB8AC3E}">
        <p14:creationId xmlns:p14="http://schemas.microsoft.com/office/powerpoint/2010/main" val="4228489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indent="0">
              <a:buNone/>
            </a:pPr>
            <a:r>
              <a:rPr lang="en-US" dirty="0"/>
              <a:t>1.  Prior to hire, Human Resources will verify from the registry that the nurse aide has completed the training and competency evaluation program approved by the State.</a:t>
            </a:r>
          </a:p>
          <a:p>
            <a:pPr marL="0" indent="0">
              <a:buNone/>
            </a:pPr>
            <a:r>
              <a:rPr lang="en-US" dirty="0"/>
              <a:t>2.  Prior to work, Human Resources will seek information from every State registry that the facility believes will include information about the individual</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75136" y="5333999"/>
            <a:ext cx="792163" cy="792163"/>
          </a:xfrm>
          <a:prstGeom prst="rect">
            <a:avLst/>
          </a:prstGeom>
        </p:spPr>
      </p:pic>
    </p:spTree>
    <p:extLst>
      <p:ext uri="{BB962C8B-B14F-4D97-AF65-F5344CB8AC3E}">
        <p14:creationId xmlns:p14="http://schemas.microsoft.com/office/powerpoint/2010/main" val="4218176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a:bodyPr>
          <a:lstStyle/>
          <a:p>
            <a:pPr marL="0" indent="0">
              <a:buNone/>
            </a:pPr>
            <a:r>
              <a:rPr lang="en-US" sz="3500" dirty="0"/>
              <a:t>Participants will:</a:t>
            </a:r>
          </a:p>
          <a:p>
            <a:r>
              <a:rPr lang="en-US" dirty="0"/>
              <a:t>Identify requirements for hiring, training and evaluation to ensure staff competency</a:t>
            </a:r>
          </a:p>
          <a:p>
            <a:pPr marL="0" indent="0">
              <a:buNone/>
            </a:pPr>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371595"/>
            <a:ext cx="2590800" cy="172806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a:xfrm>
            <a:off x="457200" y="1524000"/>
            <a:ext cx="6629400" cy="4648200"/>
          </a:xfrm>
        </p:spPr>
        <p:txBody>
          <a:bodyPr/>
          <a:lstStyle/>
          <a:p>
            <a:pPr marL="0" indent="0">
              <a:buNone/>
            </a:pPr>
            <a:r>
              <a:rPr lang="en-US" dirty="0"/>
              <a:t>3.  If the individual has had a continuous period of 24 consecutive months in which no nursing or nursing-related services for monetary compensation was completed, the individual must complete a new training and competency evaluation or a new competency evaluation program</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86600" y="1417638"/>
            <a:ext cx="2033016" cy="3048000"/>
          </a:xfrm>
          <a:prstGeom prst="rect">
            <a:avLst/>
          </a:prstGeom>
        </p:spPr>
      </p:pic>
    </p:spTree>
    <p:extLst>
      <p:ext uri="{BB962C8B-B14F-4D97-AF65-F5344CB8AC3E}">
        <p14:creationId xmlns:p14="http://schemas.microsoft.com/office/powerpoint/2010/main" val="35938361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indent="0">
              <a:buNone/>
            </a:pPr>
            <a:r>
              <a:rPr lang="en-US" dirty="0"/>
              <a:t>New Employee Orientation, in-service education and verification of skills will be completed upon hire for all nursing services personnel.  Follow up evaluation of understanding and competency will be obtained with post-test, skills check list, etc., as necessary.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638981"/>
            <a:ext cx="2209800" cy="1460678"/>
          </a:xfrm>
          <a:prstGeom prst="rect">
            <a:avLst/>
          </a:prstGeom>
        </p:spPr>
      </p:pic>
    </p:spTree>
    <p:extLst>
      <p:ext uri="{BB962C8B-B14F-4D97-AF65-F5344CB8AC3E}">
        <p14:creationId xmlns:p14="http://schemas.microsoft.com/office/powerpoint/2010/main" val="465186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0" indent="0">
              <a:buNone/>
            </a:pPr>
            <a:r>
              <a:rPr lang="en-US" dirty="0"/>
              <a:t>5.  The facility will complete a performance review of every nurse aide at least once every 12 months and provide regular in-service education based on the outcome of these reviews.  Required in-service training, specific to nurse aides, will include at least 12 hours per year.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4648200"/>
            <a:ext cx="1752600" cy="1195273"/>
          </a:xfrm>
          <a:prstGeom prst="rect">
            <a:avLst/>
          </a:prstGeom>
        </p:spPr>
      </p:pic>
    </p:spTree>
    <p:extLst>
      <p:ext uri="{BB962C8B-B14F-4D97-AF65-F5344CB8AC3E}">
        <p14:creationId xmlns:p14="http://schemas.microsoft.com/office/powerpoint/2010/main" val="4271133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marL="514350" indent="-514350">
              <a:buAutoNum type="arabicPeriod" startAt="6"/>
            </a:pPr>
            <a:r>
              <a:rPr lang="en-US" dirty="0"/>
              <a:t>Human Resources will verify prior to working a unit, staff qualifications for professional staff.  Verification of Licensure, Certification and/or Registration in accordance with State law will be verified.</a:t>
            </a:r>
          </a:p>
          <a:p>
            <a:pPr marL="514350" indent="-514350">
              <a:buFont typeface="Arial" pitchFamily="34" charset="0"/>
              <a:buAutoNum type="arabicPeriod" startAt="6"/>
            </a:pPr>
            <a:r>
              <a:rPr lang="en-US" dirty="0"/>
              <a:t>The facility Director of Nursing will verify licensure for temporary or agency personnel with the professional licensing board.</a:t>
            </a:r>
          </a:p>
          <a:p>
            <a:pPr marL="514350" indent="-514350">
              <a:buAutoNum type="arabicPeriod" startAt="6"/>
            </a:pPr>
            <a:endParaRPr lang="en-US" dirty="0"/>
          </a:p>
          <a:p>
            <a:endParaRPr lang="en-US" dirty="0"/>
          </a:p>
        </p:txBody>
      </p:sp>
    </p:spTree>
    <p:extLst>
      <p:ext uri="{BB962C8B-B14F-4D97-AF65-F5344CB8AC3E}">
        <p14:creationId xmlns:p14="http://schemas.microsoft.com/office/powerpoint/2010/main" val="4205551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lnSpcReduction="10000"/>
          </a:bodyPr>
          <a:lstStyle/>
          <a:p>
            <a:pPr marL="0" indent="0">
              <a:buNone/>
            </a:pPr>
            <a:r>
              <a:rPr lang="en-US" dirty="0"/>
              <a:t>8.  The Director of Nursing, in collaboration will plan and provide education and evaluation for the licensed nurses based upon the Facility Resource Assessment, outlining resident population needs, standards of practice, regulatory requirements, facility policies and procedures, nursing skills and systems and any new procedures or requirements.  Skill competency will be evaluated at hire, annually and with identified need.</a:t>
            </a:r>
          </a:p>
          <a:p>
            <a:pPr marL="0" indent="0">
              <a:buNone/>
            </a:pPr>
            <a:endParaRPr lang="en-US" dirty="0"/>
          </a:p>
        </p:txBody>
      </p:sp>
    </p:spTree>
    <p:extLst>
      <p:ext uri="{BB962C8B-B14F-4D97-AF65-F5344CB8AC3E}">
        <p14:creationId xmlns:p14="http://schemas.microsoft.com/office/powerpoint/2010/main" val="345231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8320185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p:txBody>
          <a:bodyPr/>
          <a:lstStyle/>
          <a:p>
            <a:r>
              <a:rPr lang="en-US" dirty="0"/>
              <a:t>How will all nursing staff understand the education and competency requirements?</a:t>
            </a:r>
          </a:p>
          <a:p>
            <a:pPr lvl="1"/>
            <a:r>
              <a:rPr lang="en-US" dirty="0"/>
              <a:t>Performance Evaluations</a:t>
            </a:r>
          </a:p>
          <a:p>
            <a:pPr lvl="1"/>
            <a:r>
              <a:rPr lang="en-US" dirty="0"/>
              <a:t>Education Posting</a:t>
            </a:r>
          </a:p>
          <a:p>
            <a:pPr lvl="1"/>
            <a:r>
              <a:rPr lang="en-US" dirty="0"/>
              <a:t>New Regulations</a:t>
            </a:r>
          </a:p>
          <a:p>
            <a:pPr lvl="1"/>
            <a:r>
              <a:rPr lang="en-US" dirty="0"/>
              <a:t>New Policies</a:t>
            </a:r>
          </a:p>
          <a:p>
            <a:pPr lvl="1"/>
            <a:r>
              <a:rPr lang="en-US" dirty="0"/>
              <a:t>New Procedures</a:t>
            </a:r>
          </a:p>
          <a:p>
            <a:pPr lvl="1"/>
            <a:r>
              <a:rPr lang="en-US" dirty="0"/>
              <a:t>Updated Standards</a:t>
            </a:r>
          </a:p>
          <a:p>
            <a:pPr marL="457200" lvl="1" indent="0">
              <a:buNone/>
            </a:pP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15000" y="3352800"/>
            <a:ext cx="2512088" cy="1828800"/>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p:txBody>
          <a:bodyPr/>
          <a:lstStyle/>
          <a:p>
            <a:r>
              <a:rPr lang="en-US" dirty="0"/>
              <a:t>When will staff be informed of education and follow up evaluations?</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3352800"/>
            <a:ext cx="3048000" cy="2033016"/>
          </a:xfrm>
          <a:prstGeom prst="rect">
            <a:avLst/>
          </a:prstGeom>
        </p:spPr>
      </p:pic>
    </p:spTree>
    <p:extLst>
      <p:ext uri="{BB962C8B-B14F-4D97-AF65-F5344CB8AC3E}">
        <p14:creationId xmlns:p14="http://schemas.microsoft.com/office/powerpoint/2010/main" val="38547604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Performance reviews do not identify individualized staff need for education and evaluation</a:t>
            </a:r>
          </a:p>
          <a:p>
            <a:r>
              <a:rPr lang="en-US" dirty="0"/>
              <a:t>Staff do not attend all required in-services</a:t>
            </a:r>
          </a:p>
          <a:p>
            <a:r>
              <a:rPr lang="en-US" dirty="0"/>
              <a:t>Documentation will need to be complete to ensure compliance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0" y="4609067"/>
            <a:ext cx="3048000" cy="1304544"/>
          </a:xfrm>
          <a:prstGeom prst="rect">
            <a:avLst/>
          </a:prstGeom>
        </p:spPr>
      </p:pic>
    </p:spTree>
    <p:extLst>
      <p:ext uri="{BB962C8B-B14F-4D97-AF65-F5344CB8AC3E}">
        <p14:creationId xmlns:p14="http://schemas.microsoft.com/office/powerpoint/2010/main" val="19708512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p:txBody>
          <a:bodyPr/>
          <a:lstStyle/>
          <a:p>
            <a:r>
              <a:rPr lang="en-US" dirty="0"/>
              <a:t>Nurses and Nurse managers will need to monitor nursing staff for competence</a:t>
            </a:r>
          </a:p>
          <a:p>
            <a:r>
              <a:rPr lang="en-US" dirty="0"/>
              <a:t>Human Resources and DON will need to monitor renewal of licensure </a:t>
            </a:r>
          </a:p>
          <a:p>
            <a:r>
              <a:rPr lang="en-US" dirty="0"/>
              <a:t>Not only does the facility need to monitor hours, but ALL CNA’s will need to monitor their OWN hours as well to ensure at least 12 hours of education each year</a:t>
            </a:r>
          </a:p>
        </p:txBody>
      </p:sp>
    </p:spTree>
    <p:extLst>
      <p:ext uri="{BB962C8B-B14F-4D97-AF65-F5344CB8AC3E}">
        <p14:creationId xmlns:p14="http://schemas.microsoft.com/office/powerpoint/2010/main" val="428723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r>
              <a:rPr lang="en-US" b="1" dirty="0"/>
              <a:t> </a:t>
            </a:r>
            <a:endParaRPr lang="en-US" dirty="0"/>
          </a:p>
        </p:txBody>
      </p:sp>
      <p:sp>
        <p:nvSpPr>
          <p:cNvPr id="3" name="Content Placeholder 2"/>
          <p:cNvSpPr>
            <a:spLocks noGrp="1"/>
          </p:cNvSpPr>
          <p:nvPr>
            <p:ph idx="1"/>
          </p:nvPr>
        </p:nvSpPr>
        <p:spPr>
          <a:xfrm>
            <a:off x="228600" y="1219200"/>
            <a:ext cx="8686800" cy="4572000"/>
          </a:xfrm>
        </p:spPr>
        <p:txBody>
          <a:bodyPr>
            <a:normAutofit fontScale="92500" lnSpcReduction="20000"/>
          </a:bodyPr>
          <a:lstStyle/>
          <a:p>
            <a:r>
              <a:rPr lang="en-US" b="1" dirty="0"/>
              <a:t>§ 483.35 Nursing Services</a:t>
            </a:r>
            <a:endParaRPr lang="en-US" dirty="0"/>
          </a:p>
          <a:p>
            <a:r>
              <a:rPr lang="en-US" dirty="0"/>
              <a:t>The facility must have sufficient nursing staff with the appropriate competencies and skills sets to provide nursing and related services to assure resident safety and attain or maintain the highest practicable physical, mental, and psychosocial well-being of each resident as determined by resident assessments and individual plans of care and considering the number, acuity and diagnoses of facility’s resident population in accordance with the facility assessment required at § 483.70(e).</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43400" y="5638800"/>
            <a:ext cx="813564" cy="54102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Observations for Competent Staff</a:t>
            </a:r>
          </a:p>
        </p:txBody>
      </p:sp>
      <p:sp>
        <p:nvSpPr>
          <p:cNvPr id="3" name="Content Placeholder 2"/>
          <p:cNvSpPr>
            <a:spLocks noGrp="1"/>
          </p:cNvSpPr>
          <p:nvPr>
            <p:ph idx="1"/>
          </p:nvPr>
        </p:nvSpPr>
        <p:spPr/>
        <p:txBody>
          <a:bodyPr>
            <a:normAutofit fontScale="92500" lnSpcReduction="10000"/>
          </a:bodyPr>
          <a:lstStyle/>
          <a:p>
            <a:r>
              <a:rPr lang="en-US" dirty="0"/>
              <a:t>Do skills match up with resident need/acuity?</a:t>
            </a:r>
          </a:p>
          <a:p>
            <a:r>
              <a:rPr lang="en-US" dirty="0"/>
              <a:t>Were staff able to identify early changes of condition?</a:t>
            </a:r>
          </a:p>
          <a:p>
            <a:r>
              <a:rPr lang="en-US" dirty="0"/>
              <a:t>Residents may be asked if the staff is experienced and knowledgeable when providing care?</a:t>
            </a:r>
          </a:p>
          <a:p>
            <a:r>
              <a:rPr lang="en-US" dirty="0"/>
              <a:t>How are you aware of the care and services that the residents require?</a:t>
            </a:r>
          </a:p>
          <a:p>
            <a:r>
              <a:rPr lang="en-US" dirty="0"/>
              <a:t>How often do you send residents to the hospital?</a:t>
            </a:r>
          </a:p>
          <a:p>
            <a:r>
              <a:rPr lang="en-US" dirty="0"/>
              <a:t>How often do you receive training?</a:t>
            </a:r>
          </a:p>
          <a:p>
            <a:endParaRPr lang="en-US" dirty="0"/>
          </a:p>
        </p:txBody>
      </p:sp>
    </p:spTree>
    <p:extLst>
      <p:ext uri="{BB962C8B-B14F-4D97-AF65-F5344CB8AC3E}">
        <p14:creationId xmlns:p14="http://schemas.microsoft.com/office/powerpoint/2010/main" val="2577141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CONCLUSION</a:t>
            </a:r>
          </a:p>
        </p:txBody>
      </p:sp>
      <p:sp>
        <p:nvSpPr>
          <p:cNvPr id="3" name="Content Placeholder 2"/>
          <p:cNvSpPr>
            <a:spLocks noGrp="1"/>
          </p:cNvSpPr>
          <p:nvPr>
            <p:ph idx="1"/>
          </p:nvPr>
        </p:nvSpPr>
        <p:spPr>
          <a:xfrm>
            <a:off x="457200" y="1447800"/>
            <a:ext cx="6019800" cy="4800600"/>
          </a:xfrm>
        </p:spPr>
        <p:txBody>
          <a:bodyPr>
            <a:normAutofit/>
          </a:bodyPr>
          <a:lstStyle/>
          <a:p>
            <a:pPr>
              <a:buNone/>
            </a:pPr>
            <a:r>
              <a:rPr lang="en-US" dirty="0"/>
              <a:t>The requirements expect facilities will have nursing services that are adequately prepared with evidence of preparation, registry or licensure, ongoing education, evaluation and monitoring for competence!</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3048000" y="2596737"/>
            <a:ext cx="3048000" cy="2532888"/>
          </a:xfrm>
        </p:spPr>
      </p:pic>
    </p:spTree>
    <p:extLst>
      <p:ext uri="{BB962C8B-B14F-4D97-AF65-F5344CB8AC3E}">
        <p14:creationId xmlns:p14="http://schemas.microsoft.com/office/powerpoint/2010/main" val="40057560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p:txBody>
          <a:bodyPr>
            <a:normAutofit lnSpcReduction="10000"/>
          </a:bodyPr>
          <a:lstStyle/>
          <a:p>
            <a:pPr marL="0" indent="0" fontAlgn="base">
              <a:buNone/>
            </a:pPr>
            <a:r>
              <a:rPr lang="en-US" b="1" dirty="0"/>
              <a:t>Reference</a:t>
            </a:r>
            <a:r>
              <a:rPr lang="en-US" dirty="0"/>
              <a:t> </a:t>
            </a:r>
          </a:p>
          <a:p>
            <a:r>
              <a:rPr lang="en-US" dirty="0"/>
              <a:t> CMS State Operations Manual, Appendix PP – Guidance to Surveyors for Long Term Care Facilities:  </a:t>
            </a:r>
          </a:p>
          <a:p>
            <a:pPr lvl="0" fontAlgn="base" hangingPunct="0"/>
            <a:r>
              <a:rPr lang="en-US" u="sng" dirty="0">
                <a:hlinkClick r:id="rId2"/>
              </a:rPr>
              <a:t>https://www.cms.gov/Medicare/Provider-Enrollment-and-Certification/GuidanceforLawsAndRegulations/Downloads/Advance-Appendix-PP-Including-Phase-2-.pdf</a:t>
            </a:r>
            <a:r>
              <a:rPr lang="en-US" dirty="0"/>
              <a:t> </a:t>
            </a:r>
          </a:p>
          <a:p>
            <a:pPr marL="0" indent="0">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84542"/>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spTree>
    <p:extLst>
      <p:ext uri="{BB962C8B-B14F-4D97-AF65-F5344CB8AC3E}">
        <p14:creationId xmlns:p14="http://schemas.microsoft.com/office/powerpoint/2010/main" val="1379615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a:xfrm>
            <a:off x="457200" y="1219200"/>
            <a:ext cx="8229600" cy="4906963"/>
          </a:xfrm>
        </p:spPr>
        <p:txBody>
          <a:bodyPr>
            <a:normAutofit lnSpcReduction="10000"/>
          </a:bodyPr>
          <a:lstStyle/>
          <a:p>
            <a:pPr fontAlgn="base"/>
            <a:r>
              <a:rPr lang="en-US" dirty="0"/>
              <a:t>§ 483.35(a)(3) The facility must ensure that licensed nurses have the specific competencies and skill sets necessary to care for residents’ needs, as identified through resident assessments, and described in the plan of care.</a:t>
            </a:r>
          </a:p>
          <a:p>
            <a:pPr fontAlgn="base"/>
            <a:r>
              <a:rPr lang="en-US" dirty="0"/>
              <a:t>§ 483.35(a)(4) Providing care includes but is not limited to assessing, evaluating, planning and implementing resident care plans and responding to resident’s needs.</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5486400"/>
            <a:ext cx="813564" cy="541020"/>
          </a:xfrm>
          <a:prstGeom prst="rect">
            <a:avLst/>
          </a:prstGeom>
        </p:spPr>
      </p:pic>
    </p:spTree>
    <p:extLst>
      <p:ext uri="{BB962C8B-B14F-4D97-AF65-F5344CB8AC3E}">
        <p14:creationId xmlns:p14="http://schemas.microsoft.com/office/powerpoint/2010/main" val="3293156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a:xfrm>
            <a:off x="342900" y="1219200"/>
            <a:ext cx="8458200" cy="5105400"/>
          </a:xfrm>
        </p:spPr>
        <p:txBody>
          <a:bodyPr>
            <a:normAutofit fontScale="77500" lnSpcReduction="20000"/>
          </a:bodyPr>
          <a:lstStyle/>
          <a:p>
            <a:r>
              <a:rPr lang="en-US" b="1" dirty="0"/>
              <a:t>§ 483.35(d) Requirements for facility hiring and use of nurse aides-</a:t>
            </a:r>
            <a:endParaRPr lang="en-US" dirty="0"/>
          </a:p>
          <a:p>
            <a:r>
              <a:rPr lang="en-US" b="1" dirty="0"/>
              <a:t>§ 483.35 (d)(1) General Rule</a:t>
            </a:r>
            <a:endParaRPr lang="en-US" dirty="0"/>
          </a:p>
          <a:p>
            <a:r>
              <a:rPr lang="en-US" dirty="0"/>
              <a:t>A facility must not use any individual working in the facility as a nurse aide for more than 4 months, on a full-time basis, unless-</a:t>
            </a:r>
          </a:p>
          <a:p>
            <a:r>
              <a:rPr lang="en-US" dirty="0"/>
              <a:t>that individual is competent to provide nursing and nursing related services</a:t>
            </a:r>
          </a:p>
          <a:p>
            <a:r>
              <a:rPr lang="en-US" dirty="0"/>
              <a:t>(ii)(A) that individual has completed a training and competency evaluation program or a competency evaluation program approved by the State as meeting the requirements of § 483.151 through</a:t>
            </a:r>
            <a:r>
              <a:rPr lang="en-US" b="1" dirty="0"/>
              <a:t> </a:t>
            </a:r>
            <a:r>
              <a:rPr lang="en-US" dirty="0"/>
              <a:t>§ 483.154; or</a:t>
            </a:r>
          </a:p>
          <a:p>
            <a:r>
              <a:rPr lang="en-US" dirty="0"/>
              <a:t>(B) That individual has been deemed or determined competent as provided in § 483.150(a) and (b)</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73236" y="5334000"/>
            <a:ext cx="813564" cy="541020"/>
          </a:xfrm>
          <a:prstGeom prst="rect">
            <a:avLst/>
          </a:prstGeom>
        </p:spPr>
      </p:pic>
    </p:spTree>
    <p:extLst>
      <p:ext uri="{BB962C8B-B14F-4D97-AF65-F5344CB8AC3E}">
        <p14:creationId xmlns:p14="http://schemas.microsoft.com/office/powerpoint/2010/main" val="1525903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lstStyle/>
          <a:p>
            <a:r>
              <a:rPr lang="en-US" b="1" dirty="0"/>
              <a:t>§ 483.35(d) Requirement for facility hiring and use of nurse aides</a:t>
            </a:r>
            <a:endParaRPr lang="en-US" dirty="0"/>
          </a:p>
          <a:p>
            <a:r>
              <a:rPr lang="en-US" b="1" dirty="0"/>
              <a:t>§ 483.35(d)(3) Minimum Competency</a:t>
            </a:r>
            <a:endParaRPr lang="en-US" dirty="0"/>
          </a:p>
          <a:p>
            <a:r>
              <a:rPr lang="en-US" dirty="0"/>
              <a:t>A facility must not use any individual who has worked less than 4 months as a nurse aide in that facility unless certain conditions apply</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43400" y="4919870"/>
            <a:ext cx="983146" cy="1206293"/>
          </a:xfrm>
          <a:prstGeom prst="rect">
            <a:avLst/>
          </a:prstGeom>
        </p:spPr>
      </p:pic>
    </p:spTree>
    <p:extLst>
      <p:ext uri="{BB962C8B-B14F-4D97-AF65-F5344CB8AC3E}">
        <p14:creationId xmlns:p14="http://schemas.microsoft.com/office/powerpoint/2010/main" val="202292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lstStyle/>
          <a:p>
            <a:r>
              <a:rPr lang="en-US" b="1" dirty="0"/>
              <a:t>§ 483.35(d)(4) Registry verification</a:t>
            </a:r>
            <a:endParaRPr lang="en-US" dirty="0"/>
          </a:p>
          <a:p>
            <a:r>
              <a:rPr lang="en-US" dirty="0"/>
              <a:t>Before allowing an individual to serve as a nurse aide, a facility must receive registry verification that the individual has met competency evaluation requirements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29000" y="4440583"/>
            <a:ext cx="2514600" cy="1682267"/>
          </a:xfrm>
          <a:prstGeom prst="rect">
            <a:avLst/>
          </a:prstGeom>
        </p:spPr>
      </p:pic>
    </p:spTree>
    <p:extLst>
      <p:ext uri="{BB962C8B-B14F-4D97-AF65-F5344CB8AC3E}">
        <p14:creationId xmlns:p14="http://schemas.microsoft.com/office/powerpoint/2010/main" val="1264777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normAutofit fontScale="92500" lnSpcReduction="10000"/>
          </a:bodyPr>
          <a:lstStyle/>
          <a:p>
            <a:r>
              <a:rPr lang="en-US" b="1" dirty="0"/>
              <a:t>§ 483.35(d)(6) Required retraining.</a:t>
            </a:r>
            <a:endParaRPr lang="en-US" dirty="0"/>
          </a:p>
          <a:p>
            <a:r>
              <a:rPr lang="en-US" dirty="0"/>
              <a:t>If, since an individual’s most recent completion of a training and competency evaluation program there has been a continuous period of 24 consecutive months during none of which the individual provided nursing or nursing-related services for monetary compensation, the individual must complete a new training and competency evaluation program or a new competency evaluation program</a:t>
            </a:r>
          </a:p>
        </p:txBody>
      </p:sp>
    </p:spTree>
    <p:extLst>
      <p:ext uri="{BB962C8B-B14F-4D97-AF65-F5344CB8AC3E}">
        <p14:creationId xmlns:p14="http://schemas.microsoft.com/office/powerpoint/2010/main" val="3761005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a:t>
            </a:r>
            <a:r>
              <a:rPr lang="en-US" dirty="0"/>
              <a:t>483.35</a:t>
            </a:r>
          </a:p>
        </p:txBody>
      </p:sp>
      <p:sp>
        <p:nvSpPr>
          <p:cNvPr id="3" name="Content Placeholder 2"/>
          <p:cNvSpPr>
            <a:spLocks noGrp="1"/>
          </p:cNvSpPr>
          <p:nvPr>
            <p:ph idx="1"/>
          </p:nvPr>
        </p:nvSpPr>
        <p:spPr/>
        <p:txBody>
          <a:bodyPr/>
          <a:lstStyle/>
          <a:p>
            <a:pPr marL="0" indent="0">
              <a:buNone/>
            </a:pPr>
            <a:r>
              <a:rPr lang="en-US" b="1" dirty="0"/>
              <a:t>§ 483.35(d)(7) Regular in-service education</a:t>
            </a:r>
            <a:endParaRPr lang="en-US" dirty="0"/>
          </a:p>
          <a:p>
            <a:r>
              <a:rPr lang="en-US" dirty="0"/>
              <a:t>The facility must complete a performance review of every nurse aide at least once every 12 months, and </a:t>
            </a:r>
            <a:r>
              <a:rPr lang="en-US" b="1" dirty="0"/>
              <a:t>must provide regular in-service education based on the outcome of these reviews.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550576"/>
            <a:ext cx="2362200" cy="1575587"/>
          </a:xfrm>
          <a:prstGeom prst="rect">
            <a:avLst/>
          </a:prstGeom>
        </p:spPr>
      </p:pic>
    </p:spTree>
    <p:extLst>
      <p:ext uri="{BB962C8B-B14F-4D97-AF65-F5344CB8AC3E}">
        <p14:creationId xmlns:p14="http://schemas.microsoft.com/office/powerpoint/2010/main" val="2219979439"/>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418</TotalTime>
  <Words>2610</Words>
  <Application>Microsoft Office PowerPoint</Application>
  <PresentationFormat>On-screen Show (4:3)</PresentationFormat>
  <Paragraphs>247</Paragraphs>
  <Slides>34</Slides>
  <Notes>29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34</vt:i4>
      </vt:variant>
    </vt:vector>
  </HeadingPairs>
  <TitlesOfParts>
    <vt:vector size="41" baseType="lpstr">
      <vt:lpstr>Arial</vt:lpstr>
      <vt:lpstr>Calibri</vt:lpstr>
      <vt:lpstr>Verdana</vt:lpstr>
      <vt:lpstr>Wingdings</vt:lpstr>
      <vt:lpstr>1_2012LeadingAge_gray2PPT</vt:lpstr>
      <vt:lpstr>2_2012LeadingAge_gray2PPT</vt:lpstr>
      <vt:lpstr>3_2012LeadingAge_gray2PPT</vt:lpstr>
      <vt:lpstr>Nursing Services and the Interdisciplinary Team Building Competency Evaluations</vt:lpstr>
      <vt:lpstr>OBJECTIVES </vt:lpstr>
      <vt:lpstr>OVERVIEW 483.35 </vt:lpstr>
      <vt:lpstr>OVERVIEW 483.35</vt:lpstr>
      <vt:lpstr>OVERVIEW 483.35</vt:lpstr>
      <vt:lpstr>OVERVIEW 483.35</vt:lpstr>
      <vt:lpstr>OVERVIEW 483.35</vt:lpstr>
      <vt:lpstr>OVERVIEW 483.35</vt:lpstr>
      <vt:lpstr>OVERVIEW 483.35</vt:lpstr>
      <vt:lpstr>OVERVIEW 483.35</vt:lpstr>
      <vt:lpstr>OVERVIEW 483.35</vt:lpstr>
      <vt:lpstr>§ 483.70(e) Facility Assessment </vt:lpstr>
      <vt:lpstr>§ 483.40 Behavioral health services </vt:lpstr>
      <vt:lpstr>DEFINITION</vt:lpstr>
      <vt:lpstr>Definition</vt:lpstr>
      <vt:lpstr>Change of Condition-All Staff</vt:lpstr>
      <vt:lpstr>All Staff Competencies</vt:lpstr>
      <vt:lpstr>Environmental Services, Plant Operations, Volunteers, Therapy</vt:lpstr>
      <vt:lpstr>Procedure</vt:lpstr>
      <vt:lpstr>Procedure</vt:lpstr>
      <vt:lpstr>Procedure</vt:lpstr>
      <vt:lpstr>Procedure</vt:lpstr>
      <vt:lpstr>Procedure</vt:lpstr>
      <vt:lpstr>Procedure</vt:lpstr>
      <vt:lpstr>Facility Response</vt:lpstr>
      <vt:lpstr>Understand</vt:lpstr>
      <vt:lpstr>INFORM</vt:lpstr>
      <vt:lpstr>Limitations</vt:lpstr>
      <vt:lpstr>Monitor</vt:lpstr>
      <vt:lpstr>Observations for Competent Staff</vt:lpstr>
      <vt:lpstr>CONCLUSION</vt:lpstr>
      <vt:lpstr>Questions?</vt:lpstr>
      <vt:lpstr>REFERENCES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48</cp:revision>
  <dcterms:created xsi:type="dcterms:W3CDTF">2017-01-12T23:03:08Z</dcterms:created>
  <dcterms:modified xsi:type="dcterms:W3CDTF">2017-10-26T19:42:47Z</dcterms:modified>
</cp:coreProperties>
</file>