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5"/>
  </p:notesMasterIdLst>
  <p:sldIdLst>
    <p:sldId id="312" r:id="rId3"/>
    <p:sldId id="257" r:id="rId4"/>
    <p:sldId id="258" r:id="rId5"/>
    <p:sldId id="305" r:id="rId6"/>
    <p:sldId id="260" r:id="rId7"/>
    <p:sldId id="281" r:id="rId8"/>
    <p:sldId id="306" r:id="rId9"/>
    <p:sldId id="261" r:id="rId10"/>
    <p:sldId id="302" r:id="rId11"/>
    <p:sldId id="280" r:id="rId12"/>
    <p:sldId id="259" r:id="rId13"/>
    <p:sldId id="262" r:id="rId14"/>
    <p:sldId id="263" r:id="rId15"/>
    <p:sldId id="282" r:id="rId16"/>
    <p:sldId id="283" r:id="rId17"/>
    <p:sldId id="307" r:id="rId18"/>
    <p:sldId id="285" r:id="rId19"/>
    <p:sldId id="286" r:id="rId20"/>
    <p:sldId id="287" r:id="rId21"/>
    <p:sldId id="290" r:id="rId22"/>
    <p:sldId id="296" r:id="rId23"/>
    <p:sldId id="289" r:id="rId24"/>
    <p:sldId id="268" r:id="rId25"/>
    <p:sldId id="301" r:id="rId26"/>
    <p:sldId id="298" r:id="rId27"/>
    <p:sldId id="291" r:id="rId28"/>
    <p:sldId id="304" r:id="rId29"/>
    <p:sldId id="277" r:id="rId30"/>
    <p:sldId id="308" r:id="rId31"/>
    <p:sldId id="309" r:id="rId32"/>
    <p:sldId id="310" r:id="rId33"/>
    <p:sldId id="3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45109" autoAdjust="0"/>
  </p:normalViewPr>
  <p:slideViewPr>
    <p:cSldViewPr>
      <p:cViewPr varScale="1">
        <p:scale>
          <a:sx n="19" d="100"/>
          <a:sy n="19" d="100"/>
        </p:scale>
        <p:origin x="200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4701F558-F37B-431B-B871-2679002DDC7B}" type="presOf" srcId="{397A921E-02C0-4A34-B61F-E808010A8BE2}" destId="{C4A1B6D8-E1A9-4E5D-88B2-67D5CA1BF43E}" srcOrd="0" destOrd="0" presId="urn:microsoft.com/office/officeart/2005/8/layout/cycle1"/>
    <dgm:cxn modelId="{CB28F8E6-44CA-4025-920D-0303E5ABF5CB}" type="presOf" srcId="{C9D7C41B-2458-4E10-B0CD-B096FE381CD0}" destId="{203CF8CD-E385-4216-A519-06CD9D747BE6}" srcOrd="0" destOrd="0" presId="urn:microsoft.com/office/officeart/2005/8/layout/cycle1"/>
    <dgm:cxn modelId="{1122F91E-8315-4AF3-BF28-0C54A83800A2}" type="presOf" srcId="{8B2557B0-EA9E-4044-8F24-7BD0DD1CDA47}" destId="{D15EFBE0-5E71-43D6-8BEF-A4E514CD43F5}" srcOrd="0" destOrd="0" presId="urn:microsoft.com/office/officeart/2005/8/layout/cycle1"/>
    <dgm:cxn modelId="{9A1B5F1D-2A6D-431E-B4DB-4E1F3BE774E6}" type="presOf" srcId="{2A8DDC20-F70F-473B-9F8E-AB194C4E21A2}" destId="{E4E99182-7810-485D-847B-84AC2032BE89}"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FEAEDDCB-069D-4C53-B611-89EFDF3272D6}" srcId="{FCC2D5A2-2648-441D-886E-FBFCFEE2564D}" destId="{C9D7C41B-2458-4E10-B0CD-B096FE381CD0}" srcOrd="0" destOrd="0" parTransId="{0A0C60C5-C706-48B9-995E-A488798C9F2E}" sibTransId="{2A8DDC20-F70F-473B-9F8E-AB194C4E21A2}"/>
    <dgm:cxn modelId="{8D1E0EB9-C544-452E-8D5C-4D48E69DA948}" type="presOf" srcId="{14EB3EA9-D4F0-4B47-AB62-EABAD72DFE4A}" destId="{23011174-8D9A-4182-86C8-1DF75B59DE28}"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03972B83-56BD-4461-B92D-2A403F733838}" type="presOf" srcId="{FCC2D5A2-2648-441D-886E-FBFCFEE2564D}" destId="{7AD44568-F12E-4516-A34B-218396103CE2}" srcOrd="0" destOrd="0" presId="urn:microsoft.com/office/officeart/2005/8/layout/cycle1"/>
    <dgm:cxn modelId="{273F8F08-D479-4D42-9B41-4571760F81F6}" type="presOf" srcId="{5BDBC498-A2B6-4254-BE47-090F0729E8F8}" destId="{43764AAE-3CB5-427D-8D34-9BEF7F699D17}" srcOrd="0" destOrd="0" presId="urn:microsoft.com/office/officeart/2005/8/layout/cycle1"/>
    <dgm:cxn modelId="{0F48AA00-59CC-4B39-9E7C-BD49759799AE}" type="presOf" srcId="{9F150001-DB0C-406F-9A3F-57A28CE6770D}" destId="{695AD7B6-8693-49C8-A6A3-10FA9D26045F}"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321841D3-EF1C-42C3-B859-039200ABDAA1}" type="presOf" srcId="{0373D090-4C6D-4D20-A0CD-5842F2A3B967}" destId="{DB3C95C6-132D-4D03-916C-6A2E15EDBC75}" srcOrd="0" destOrd="0" presId="urn:microsoft.com/office/officeart/2005/8/layout/cycle1"/>
    <dgm:cxn modelId="{83159C15-C18A-4EB9-9A1A-0BC5C5C2FE93}" type="presParOf" srcId="{7AD44568-F12E-4516-A34B-218396103CE2}" destId="{BEBF08FB-385A-43D8-B420-64A3AAAD7358}" srcOrd="0" destOrd="0" presId="urn:microsoft.com/office/officeart/2005/8/layout/cycle1"/>
    <dgm:cxn modelId="{34F0F38B-6D94-410A-9A66-50A31192BEC8}" type="presParOf" srcId="{7AD44568-F12E-4516-A34B-218396103CE2}" destId="{203CF8CD-E385-4216-A519-06CD9D747BE6}" srcOrd="1" destOrd="0" presId="urn:microsoft.com/office/officeart/2005/8/layout/cycle1"/>
    <dgm:cxn modelId="{B3CFAF39-9CC5-4128-BBD7-1EACD4669243}" type="presParOf" srcId="{7AD44568-F12E-4516-A34B-218396103CE2}" destId="{E4E99182-7810-485D-847B-84AC2032BE89}" srcOrd="2" destOrd="0" presId="urn:microsoft.com/office/officeart/2005/8/layout/cycle1"/>
    <dgm:cxn modelId="{41A5C480-EC9E-4D91-8CB7-95A52CC6B96D}" type="presParOf" srcId="{7AD44568-F12E-4516-A34B-218396103CE2}" destId="{1E78247B-BCC3-4CDE-AF1F-AAF325037514}" srcOrd="3" destOrd="0" presId="urn:microsoft.com/office/officeart/2005/8/layout/cycle1"/>
    <dgm:cxn modelId="{B61AEDFF-9A6B-40A7-A767-75ECFC955A52}" type="presParOf" srcId="{7AD44568-F12E-4516-A34B-218396103CE2}" destId="{DB3C95C6-132D-4D03-916C-6A2E15EDBC75}" srcOrd="4" destOrd="0" presId="urn:microsoft.com/office/officeart/2005/8/layout/cycle1"/>
    <dgm:cxn modelId="{E642A164-1C66-4483-A7F8-05167923F7FF}" type="presParOf" srcId="{7AD44568-F12E-4516-A34B-218396103CE2}" destId="{695AD7B6-8693-49C8-A6A3-10FA9D26045F}" srcOrd="5" destOrd="0" presId="urn:microsoft.com/office/officeart/2005/8/layout/cycle1"/>
    <dgm:cxn modelId="{121366D7-4023-4D9E-BD31-9DBC794E5C9E}" type="presParOf" srcId="{7AD44568-F12E-4516-A34B-218396103CE2}" destId="{EB76DEBF-397D-455F-8ADC-8CCED1830A99}" srcOrd="6" destOrd="0" presId="urn:microsoft.com/office/officeart/2005/8/layout/cycle1"/>
    <dgm:cxn modelId="{BA666E17-F2A2-45C1-814D-725D5713C232}" type="presParOf" srcId="{7AD44568-F12E-4516-A34B-218396103CE2}" destId="{23011174-8D9A-4182-86C8-1DF75B59DE28}" srcOrd="7" destOrd="0" presId="urn:microsoft.com/office/officeart/2005/8/layout/cycle1"/>
    <dgm:cxn modelId="{AE8ED1F4-9E65-4480-8AEB-6A8F4D06F3AD}" type="presParOf" srcId="{7AD44568-F12E-4516-A34B-218396103CE2}" destId="{C4A1B6D8-E1A9-4E5D-88B2-67D5CA1BF43E}" srcOrd="8" destOrd="0" presId="urn:microsoft.com/office/officeart/2005/8/layout/cycle1"/>
    <dgm:cxn modelId="{493D6FBE-4988-4CEF-894E-EE9936F86735}" type="presParOf" srcId="{7AD44568-F12E-4516-A34B-218396103CE2}" destId="{490D168D-BEC4-4E33-802F-6ECC7E30FF07}" srcOrd="9" destOrd="0" presId="urn:microsoft.com/office/officeart/2005/8/layout/cycle1"/>
    <dgm:cxn modelId="{8DEDA8DF-DC82-4675-960A-FE19298CE3EA}" type="presParOf" srcId="{7AD44568-F12E-4516-A34B-218396103CE2}" destId="{43764AAE-3CB5-427D-8D34-9BEF7F699D17}" srcOrd="10" destOrd="0" presId="urn:microsoft.com/office/officeart/2005/8/layout/cycle1"/>
    <dgm:cxn modelId="{328DCD17-59DA-4FE6-A69E-E2F5723FDAF5}"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DC635A00-19FF-422D-8439-B1C78B5C018A}" type="presOf" srcId="{2A8DDC20-F70F-473B-9F8E-AB194C4E21A2}" destId="{E4E99182-7810-485D-847B-84AC2032BE89}" srcOrd="0" destOrd="0" presId="urn:microsoft.com/office/officeart/2005/8/layout/cycle1"/>
    <dgm:cxn modelId="{A871FCC7-6AE3-4554-8774-F8DE93063BED}" type="presOf" srcId="{FCC2D5A2-2648-441D-886E-FBFCFEE2564D}" destId="{7AD44568-F12E-4516-A34B-218396103CE2}" srcOrd="0" destOrd="0" presId="urn:microsoft.com/office/officeart/2005/8/layout/cycle1"/>
    <dgm:cxn modelId="{44125D6B-4562-43D9-B416-4B8CF8374743}" type="presOf" srcId="{5BDBC498-A2B6-4254-BE47-090F0729E8F8}" destId="{43764AAE-3CB5-427D-8D34-9BEF7F699D17}" srcOrd="0" destOrd="0" presId="urn:microsoft.com/office/officeart/2005/8/layout/cycle1"/>
    <dgm:cxn modelId="{15016778-621E-4290-8544-7DD64DF7AAF5}" type="presOf" srcId="{397A921E-02C0-4A34-B61F-E808010A8BE2}" destId="{C4A1B6D8-E1A9-4E5D-88B2-67D5CA1BF43E}"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D27608A6-D9A5-486F-B1F9-1F174AB40767}" type="presOf" srcId="{8B2557B0-EA9E-4044-8F24-7BD0DD1CDA47}" destId="{D15EFBE0-5E71-43D6-8BEF-A4E514CD43F5}" srcOrd="0" destOrd="0" presId="urn:microsoft.com/office/officeart/2005/8/layout/cycle1"/>
    <dgm:cxn modelId="{A5979F19-1DD1-49B8-A568-181FFC57FF56}"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FDA630F0-9100-4675-8BFA-55BE296D1075}" type="presOf" srcId="{9F150001-DB0C-406F-9A3F-57A28CE6770D}" destId="{695AD7B6-8693-49C8-A6A3-10FA9D26045F}" srcOrd="0" destOrd="0" presId="urn:microsoft.com/office/officeart/2005/8/layout/cycle1"/>
    <dgm:cxn modelId="{05B327A4-E567-40D3-AC1C-234846C5AE1F}" type="presOf" srcId="{C9D7C41B-2458-4E10-B0CD-B096FE381CD0}" destId="{203CF8CD-E385-4216-A519-06CD9D747BE6}"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CF53047E-09CC-48AC-A3CF-467685467BAA}" type="presOf" srcId="{0373D090-4C6D-4D20-A0CD-5842F2A3B967}" destId="{DB3C95C6-132D-4D03-916C-6A2E15EDBC75}" srcOrd="0" destOrd="0" presId="urn:microsoft.com/office/officeart/2005/8/layout/cycle1"/>
    <dgm:cxn modelId="{75FA9DC1-7EA1-425C-8F77-933B173F0CCE}" type="presParOf" srcId="{7AD44568-F12E-4516-A34B-218396103CE2}" destId="{BEBF08FB-385A-43D8-B420-64A3AAAD7358}" srcOrd="0" destOrd="0" presId="urn:microsoft.com/office/officeart/2005/8/layout/cycle1"/>
    <dgm:cxn modelId="{0395E4F1-5F93-4A92-A428-1E3D3E26F52C}" type="presParOf" srcId="{7AD44568-F12E-4516-A34B-218396103CE2}" destId="{203CF8CD-E385-4216-A519-06CD9D747BE6}" srcOrd="1" destOrd="0" presId="urn:microsoft.com/office/officeart/2005/8/layout/cycle1"/>
    <dgm:cxn modelId="{C7069C06-66CE-4A47-9BE2-CC5C602878BA}" type="presParOf" srcId="{7AD44568-F12E-4516-A34B-218396103CE2}" destId="{E4E99182-7810-485D-847B-84AC2032BE89}" srcOrd="2" destOrd="0" presId="urn:microsoft.com/office/officeart/2005/8/layout/cycle1"/>
    <dgm:cxn modelId="{30A44051-80B5-4F19-9385-9DD428D3C947}" type="presParOf" srcId="{7AD44568-F12E-4516-A34B-218396103CE2}" destId="{1E78247B-BCC3-4CDE-AF1F-AAF325037514}" srcOrd="3" destOrd="0" presId="urn:microsoft.com/office/officeart/2005/8/layout/cycle1"/>
    <dgm:cxn modelId="{BCA4137E-79C5-4975-8F80-54657F87946A}" type="presParOf" srcId="{7AD44568-F12E-4516-A34B-218396103CE2}" destId="{DB3C95C6-132D-4D03-916C-6A2E15EDBC75}" srcOrd="4" destOrd="0" presId="urn:microsoft.com/office/officeart/2005/8/layout/cycle1"/>
    <dgm:cxn modelId="{01510DD1-FB16-473C-BF36-1E201A458711}" type="presParOf" srcId="{7AD44568-F12E-4516-A34B-218396103CE2}" destId="{695AD7B6-8693-49C8-A6A3-10FA9D26045F}" srcOrd="5" destOrd="0" presId="urn:microsoft.com/office/officeart/2005/8/layout/cycle1"/>
    <dgm:cxn modelId="{9BAEFD9B-3D8E-4A2F-A30D-4EA7C915624D}" type="presParOf" srcId="{7AD44568-F12E-4516-A34B-218396103CE2}" destId="{EB76DEBF-397D-455F-8ADC-8CCED1830A99}" srcOrd="6" destOrd="0" presId="urn:microsoft.com/office/officeart/2005/8/layout/cycle1"/>
    <dgm:cxn modelId="{48DF1508-7012-4ABC-9610-9ACE183A7271}" type="presParOf" srcId="{7AD44568-F12E-4516-A34B-218396103CE2}" destId="{23011174-8D9A-4182-86C8-1DF75B59DE28}" srcOrd="7" destOrd="0" presId="urn:microsoft.com/office/officeart/2005/8/layout/cycle1"/>
    <dgm:cxn modelId="{A4FD4B95-34EF-4B01-A35C-D8616526C6F8}" type="presParOf" srcId="{7AD44568-F12E-4516-A34B-218396103CE2}" destId="{C4A1B6D8-E1A9-4E5D-88B2-67D5CA1BF43E}" srcOrd="8" destOrd="0" presId="urn:microsoft.com/office/officeart/2005/8/layout/cycle1"/>
    <dgm:cxn modelId="{931489C5-5F71-4BA2-A9D9-1E9228A9DADC}" type="presParOf" srcId="{7AD44568-F12E-4516-A34B-218396103CE2}" destId="{490D168D-BEC4-4E33-802F-6ECC7E30FF07}" srcOrd="9" destOrd="0" presId="urn:microsoft.com/office/officeart/2005/8/layout/cycle1"/>
    <dgm:cxn modelId="{25F5932F-2AD8-4FCF-8A1D-60D61C289D05}" type="presParOf" srcId="{7AD44568-F12E-4516-A34B-218396103CE2}" destId="{43764AAE-3CB5-427D-8D34-9BEF7F699D17}" srcOrd="10" destOrd="0" presId="urn:microsoft.com/office/officeart/2005/8/layout/cycle1"/>
    <dgm:cxn modelId="{7C4AE9D6-5396-4FFA-86F7-C8468E724AE4}"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8B722-5810-461A-9388-0D9C287DE642}"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B2B3A-3B96-4DB2-8593-244D1EC4EA98}" type="slidenum">
              <a:rPr lang="en-US" smtClean="0"/>
              <a:t>‹#›</a:t>
            </a:fld>
            <a:endParaRPr lang="en-US" dirty="0"/>
          </a:p>
        </p:txBody>
      </p:sp>
    </p:spTree>
    <p:extLst>
      <p:ext uri="{BB962C8B-B14F-4D97-AF65-F5344CB8AC3E}">
        <p14:creationId xmlns:p14="http://schemas.microsoft.com/office/powerpoint/2010/main" val="398105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a:t>
            </a:r>
            <a:r>
              <a:rPr lang="en-US" baseline="0" dirty="0"/>
              <a:t> is designed to provide you with an overview of the new Drug Regimen Review regulations, definitions and staff roles and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hospitals, there is not way for nursing homes to be compensated</a:t>
            </a:r>
            <a:r>
              <a:rPr lang="en-US" baseline="0" dirty="0"/>
              <a:t> for free care. The facility social worker, Administrator and business office staff work with residents and their families to make payment arrangements. If the resident and their representative do not cooperate with the payment arrangements, or will not work with the insurance company to get bills covered, after some reasonable time period, the facility may issue a 30 day discharge notice for non-payment.</a:t>
            </a:r>
          </a:p>
          <a:p>
            <a:endParaRPr lang="en-US" baseline="0" dirty="0"/>
          </a:p>
          <a:p>
            <a:pPr marL="114300" lvl="0" indent="0" fontAlgn="base">
              <a:lnSpc>
                <a:spcPct val="107000"/>
              </a:lnSpc>
              <a:spcBef>
                <a:spcPts val="0"/>
              </a:spcBef>
              <a:buNone/>
            </a:pPr>
            <a:r>
              <a:rPr lang="en-US" sz="1200" dirty="0">
                <a:solidFill>
                  <a:prstClr val="black"/>
                </a:solidFill>
                <a:ea typeface="Times New Roman"/>
                <a:cs typeface="Calibri"/>
              </a:rPr>
              <a:t>(E) The resident has failed, after reasonable and appropriate notice, to pay for (or to have paid under Medicare or Medicaid) a stay at the facility. </a:t>
            </a:r>
          </a:p>
          <a:p>
            <a:pPr marL="114300" lvl="0" indent="0" fontAlgn="base">
              <a:lnSpc>
                <a:spcPct val="107000"/>
              </a:lnSpc>
              <a:spcBef>
                <a:spcPts val="0"/>
              </a:spcBef>
              <a:buNone/>
            </a:pPr>
            <a:r>
              <a:rPr lang="en-US" sz="1200" dirty="0">
                <a:solidFill>
                  <a:prstClr val="black"/>
                </a:solidFill>
                <a:ea typeface="Times New Roman"/>
                <a:cs typeface="Calibri"/>
              </a:rPr>
              <a:t>	Nonpayment applies if the resident does not submit the 	necessary paperwork for third party payment or after the 	third party, including Medicare or Medicaid, denies the 	claim and the resident refuses to pay for his or her stay. 	For a resident who becomes eligible for Medicaid after 	admission to a facility, the facility may charge a resident 	only allowable charges under Medicaid; or</a:t>
            </a:r>
          </a:p>
          <a:p>
            <a:pPr marL="114300" lvl="0" indent="0" fontAlgn="base">
              <a:lnSpc>
                <a:spcPct val="107000"/>
              </a:lnSpc>
              <a:spcBef>
                <a:spcPts val="0"/>
              </a:spcBef>
              <a:buNone/>
            </a:pPr>
            <a:endParaRPr lang="en-US" sz="1100" dirty="0">
              <a:solidFill>
                <a:prstClr val="black"/>
              </a:solidFill>
              <a:ea typeface="Calibri"/>
              <a:cs typeface="Times New Roman"/>
            </a:endParaRPr>
          </a:p>
          <a:p>
            <a:pPr marL="114300" lvl="0" indent="0" fontAlgn="base">
              <a:lnSpc>
                <a:spcPct val="107000"/>
              </a:lnSpc>
              <a:spcBef>
                <a:spcPts val="0"/>
              </a:spcBef>
              <a:buNone/>
            </a:pPr>
            <a:r>
              <a:rPr lang="en-US" sz="1200" dirty="0">
                <a:solidFill>
                  <a:prstClr val="black"/>
                </a:solidFill>
                <a:ea typeface="Times New Roman"/>
                <a:cs typeface="Calibri"/>
              </a:rPr>
              <a:t>(F) The facility ceases to operate.</a:t>
            </a:r>
            <a:endParaRPr lang="en-US" sz="1100" dirty="0">
              <a:solidFill>
                <a:prstClr val="black"/>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10</a:t>
            </a:fld>
            <a:endParaRPr lang="en-US" dirty="0"/>
          </a:p>
        </p:txBody>
      </p:sp>
    </p:spTree>
    <p:extLst>
      <p:ext uri="{BB962C8B-B14F-4D97-AF65-F5344CB8AC3E}">
        <p14:creationId xmlns:p14="http://schemas.microsoft.com/office/powerpoint/2010/main" val="64516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resident</a:t>
            </a:r>
            <a:r>
              <a:rPr lang="en-US" baseline="0" dirty="0"/>
              <a:t> has the right to appeal any 30 day discharge notice. The facility is obligated to inform the resident of their appeal rights and assist them to obtain, complete and file the appeal form. The resident cannot be discharged while the facility is waiting for a meeting to present information about the discharge notice, or State agency is making a decision about the outcome of the appeal.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Times New Roman"/>
                <a:cs typeface="Segoe UI"/>
              </a:rPr>
              <a:t>(ii) The facility may not transfer or discharge the resident while the appeal is pending, pursuant to § 431.230 of this chapter, when a resident exercises his or her right to appeal a transfer or discharge notice from the facility pursuant to § 431.220(a)(3) of this chapter, unless the failure to discharge or transfer would endanger the health or safety of the resident or other individuals in the facility. The facility must document the danger that failure to transfer or discharge would pose.</a:t>
            </a:r>
            <a:endParaRPr lang="en-US" sz="1200" dirty="0">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11</a:t>
            </a:fld>
            <a:endParaRPr lang="en-US" dirty="0"/>
          </a:p>
        </p:txBody>
      </p:sp>
    </p:spTree>
    <p:extLst>
      <p:ext uri="{BB962C8B-B14F-4D97-AF65-F5344CB8AC3E}">
        <p14:creationId xmlns:p14="http://schemas.microsoft.com/office/powerpoint/2010/main" val="324952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specific requirements for documentation in the resident’s record when a discharge notice has been issued.</a:t>
            </a:r>
            <a:r>
              <a:rPr lang="en-US" baseline="0" dirty="0"/>
              <a:t> We will review those requirements on the following slides.</a:t>
            </a:r>
          </a:p>
          <a:p>
            <a:endParaRPr lang="en-US" baseline="0" dirty="0"/>
          </a:p>
          <a:p>
            <a:pPr marL="0" marR="0"/>
            <a:r>
              <a:rPr lang="en-US" dirty="0">
                <a:latin typeface="Times New Roman"/>
                <a:ea typeface="Times New Roman"/>
                <a:cs typeface="Segoe UI"/>
              </a:rPr>
              <a:t>(2) </a:t>
            </a:r>
            <a:r>
              <a:rPr lang="en-US" i="1" dirty="0">
                <a:latin typeface="Times New Roman"/>
                <a:ea typeface="Times New Roman"/>
                <a:cs typeface="Segoe UI"/>
              </a:rPr>
              <a:t>Documentation. </a:t>
            </a:r>
            <a:r>
              <a:rPr lang="en-US" dirty="0">
                <a:latin typeface="Times New Roman"/>
                <a:ea typeface="Times New Roman"/>
                <a:cs typeface="Segoe UI"/>
              </a:rPr>
              <a:t>When the facility transfers or discharges a resident under any of the circumstances specified in paragraphs (c)(1)(</a:t>
            </a:r>
            <a:r>
              <a:rPr lang="en-US" dirty="0" err="1">
                <a:latin typeface="Times New Roman"/>
                <a:ea typeface="Times New Roman"/>
                <a:cs typeface="Segoe UI"/>
              </a:rPr>
              <a:t>i</a:t>
            </a:r>
            <a:r>
              <a:rPr lang="en-US" dirty="0">
                <a:latin typeface="Times New Roman"/>
                <a:ea typeface="Times New Roman"/>
                <a:cs typeface="Segoe UI"/>
              </a:rPr>
              <a:t>)(A)  through (F) of this section, the facility must ensure that the transfer or discharge is documented in the resident’s medical record and  appropriate information is communicated to the receiving health care institution or provider.</a:t>
            </a:r>
            <a:endParaRPr lang="en-US" dirty="0">
              <a:latin typeface="Times New Roman"/>
              <a:ea typeface="Times New Roman"/>
            </a:endParaRPr>
          </a:p>
          <a:p>
            <a:pPr marL="400050" lvl="1" indent="0">
              <a:buNone/>
            </a:pPr>
            <a:endParaRPr lang="en-US" sz="4000"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12</a:t>
            </a:fld>
            <a:endParaRPr lang="en-US" dirty="0"/>
          </a:p>
        </p:txBody>
      </p:sp>
    </p:spTree>
    <p:extLst>
      <p:ext uri="{BB962C8B-B14F-4D97-AF65-F5344CB8AC3E}">
        <p14:creationId xmlns:p14="http://schemas.microsoft.com/office/powerpoint/2010/main" val="215857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a:t>
            </a:r>
            <a:r>
              <a:rPr lang="en-US" baseline="0" dirty="0"/>
              <a:t> ahs to be made by a physician about the reason that the resident is being discharged, the resident’s needs that cannot be met and the service available at the receiving facility that will meet the resident’s needs. The resident's own physician must document when a resident is being discharged because they no longer need the facility’s level of care and the resident's needs cannot be met by the facility. Any physician can document if a resident is being discharged because of safety or health concerns.</a:t>
            </a:r>
          </a:p>
          <a:p>
            <a:endParaRPr lang="en-US" baseline="0" dirty="0"/>
          </a:p>
          <a:p>
            <a:endParaRPr lang="en-US" baseline="0" dirty="0"/>
          </a:p>
          <a:p>
            <a:pPr marL="0" marR="0"/>
            <a:r>
              <a:rPr lang="en-US" dirty="0">
                <a:ea typeface="Times New Roman"/>
                <a:cs typeface="Segoe UI"/>
              </a:rPr>
              <a:t>(</a:t>
            </a:r>
            <a:r>
              <a:rPr lang="en-US" dirty="0" err="1">
                <a:ea typeface="Times New Roman"/>
                <a:cs typeface="Segoe UI"/>
              </a:rPr>
              <a:t>i</a:t>
            </a:r>
            <a:r>
              <a:rPr lang="en-US" dirty="0">
                <a:ea typeface="Times New Roman"/>
                <a:cs typeface="Segoe UI"/>
              </a:rPr>
              <a:t>) Documentation in the resident’s medical record must include:</a:t>
            </a:r>
            <a:endParaRPr lang="en-US" dirty="0">
              <a:ea typeface="Times New Roman"/>
            </a:endParaRPr>
          </a:p>
          <a:p>
            <a:pPr marL="0" marR="0"/>
            <a:r>
              <a:rPr lang="en-US" dirty="0">
                <a:ea typeface="Times New Roman"/>
                <a:cs typeface="Segoe UI"/>
              </a:rPr>
              <a:t>(A) The basis for the transfer per paragraph (c)(1)(</a:t>
            </a:r>
            <a:r>
              <a:rPr lang="en-US" dirty="0" err="1">
                <a:ea typeface="Times New Roman"/>
                <a:cs typeface="Segoe UI"/>
              </a:rPr>
              <a:t>i</a:t>
            </a:r>
            <a:r>
              <a:rPr lang="en-US" dirty="0">
                <a:ea typeface="Times New Roman"/>
                <a:cs typeface="Segoe UI"/>
              </a:rPr>
              <a:t>) of this section.</a:t>
            </a:r>
            <a:endParaRPr lang="en-US" dirty="0">
              <a:ea typeface="Times New Roman"/>
            </a:endParaRPr>
          </a:p>
          <a:p>
            <a:pPr marL="0" marR="0"/>
            <a:r>
              <a:rPr lang="en-US" dirty="0">
                <a:ea typeface="Times New Roman"/>
                <a:cs typeface="Segoe UI"/>
              </a:rPr>
              <a:t>(B) In the case of paragraph (c)(1)(</a:t>
            </a:r>
            <a:r>
              <a:rPr lang="en-US" dirty="0" err="1">
                <a:ea typeface="Times New Roman"/>
                <a:cs typeface="Segoe UI"/>
              </a:rPr>
              <a:t>i</a:t>
            </a:r>
            <a:r>
              <a:rPr lang="en-US" dirty="0">
                <a:ea typeface="Times New Roman"/>
                <a:cs typeface="Segoe UI"/>
              </a:rPr>
              <a:t>)(A) of this section, the specific resident need(s) that cannot be met, facility attempts to meet the resident needs, and the service available at the receiving facility to meet the need(s).</a:t>
            </a:r>
            <a:endParaRPr lang="en-US" dirty="0">
              <a:ea typeface="Times New Roman"/>
            </a:endParaRPr>
          </a:p>
          <a:p>
            <a:pPr marL="0" marR="0"/>
            <a:r>
              <a:rPr lang="en-US" dirty="0">
                <a:ea typeface="Times New Roman"/>
                <a:cs typeface="Segoe UI"/>
              </a:rPr>
              <a:t>(ii) The documentation required by paragraph (c)(2)(</a:t>
            </a:r>
            <a:r>
              <a:rPr lang="en-US" dirty="0" err="1">
                <a:ea typeface="Times New Roman"/>
                <a:cs typeface="Segoe UI"/>
              </a:rPr>
              <a:t>i</a:t>
            </a:r>
            <a:r>
              <a:rPr lang="en-US" dirty="0">
                <a:ea typeface="Times New Roman"/>
                <a:cs typeface="Segoe UI"/>
              </a:rPr>
              <a:t>) of this section must be made by—</a:t>
            </a:r>
            <a:endParaRPr lang="en-US" dirty="0">
              <a:ea typeface="Times New Roman"/>
            </a:endParaRPr>
          </a:p>
          <a:p>
            <a:pPr marL="0" marR="0"/>
            <a:r>
              <a:rPr lang="en-US" dirty="0">
                <a:ea typeface="Times New Roman"/>
                <a:cs typeface="Segoe UI"/>
              </a:rPr>
              <a:t>(A) The resident’s physician when transfer or discharge is necessary under paragraph (c)(1)(A) or (B) of this section; and</a:t>
            </a:r>
            <a:endParaRPr lang="en-US" dirty="0">
              <a:ea typeface="Times New Roman"/>
            </a:endParaRPr>
          </a:p>
          <a:p>
            <a:pPr marL="0" marR="0"/>
            <a:r>
              <a:rPr lang="en-US" dirty="0">
                <a:ea typeface="Times New Roman"/>
                <a:cs typeface="Segoe UI"/>
              </a:rPr>
              <a:t>(B) A physician when transfer or discharge is necessary under paragraph (b)(1)(</a:t>
            </a:r>
            <a:r>
              <a:rPr lang="en-US" dirty="0" err="1">
                <a:ea typeface="Times New Roman"/>
                <a:cs typeface="Segoe UI"/>
              </a:rPr>
              <a:t>i</a:t>
            </a:r>
            <a:r>
              <a:rPr lang="en-US" dirty="0">
                <a:ea typeface="Times New Roman"/>
                <a:cs typeface="Segoe UI"/>
              </a:rPr>
              <a:t>)(C) or (D) of this section</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13</a:t>
            </a:fld>
            <a:endParaRPr lang="en-US" dirty="0"/>
          </a:p>
        </p:txBody>
      </p:sp>
    </p:spTree>
    <p:extLst>
      <p:ext uri="{BB962C8B-B14F-4D97-AF65-F5344CB8AC3E}">
        <p14:creationId xmlns:p14="http://schemas.microsoft.com/office/powerpoint/2010/main" val="1379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information required to be sent</a:t>
            </a:r>
            <a:r>
              <a:rPr lang="en-US" baseline="0" dirty="0"/>
              <a:t> to the receiving provider. You may consider sending a copy of the care plan to more easily communicate the residents goals and care needs.</a:t>
            </a:r>
          </a:p>
          <a:p>
            <a:endParaRPr lang="en-US" baseline="0" dirty="0"/>
          </a:p>
          <a:p>
            <a:endParaRPr lang="en-US" baseline="0" dirty="0"/>
          </a:p>
          <a:p>
            <a:r>
              <a:rPr lang="en-US" dirty="0"/>
              <a:t>(iii) Information provided to the receiving provider must include a minimum of the following:</a:t>
            </a:r>
          </a:p>
          <a:p>
            <a:r>
              <a:rPr lang="en-US" dirty="0"/>
              <a:t>(A) Contact information of the practitioner responsible for the care of the resident </a:t>
            </a:r>
          </a:p>
          <a:p>
            <a:r>
              <a:rPr lang="en-US" dirty="0"/>
              <a:t>(B) Resident representative information including contact information.</a:t>
            </a:r>
          </a:p>
          <a:p>
            <a:r>
              <a:rPr lang="en-US" dirty="0"/>
              <a:t>(C) Advance Directive information.</a:t>
            </a:r>
          </a:p>
          <a:p>
            <a:r>
              <a:rPr lang="en-US" dirty="0"/>
              <a:t>(D) All special instructions or precautions for ongoing care, as appropriate.</a:t>
            </a:r>
          </a:p>
          <a:p>
            <a:r>
              <a:rPr lang="en-US" dirty="0"/>
              <a:t>(E) Comprehensive care plan goals,</a:t>
            </a:r>
          </a:p>
          <a:p>
            <a:r>
              <a:rPr lang="en-US" dirty="0"/>
              <a:t>(F) All other necessary information, including a copy of the residents discharge summary, consistent with § 483.21(c)(2), as applicable, and any other documentation, as applicable, to ensure a safe and effective transition of care.</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14</a:t>
            </a:fld>
            <a:endParaRPr lang="en-US" dirty="0"/>
          </a:p>
        </p:txBody>
      </p:sp>
    </p:spTree>
    <p:extLst>
      <p:ext uri="{BB962C8B-B14F-4D97-AF65-F5344CB8AC3E}">
        <p14:creationId xmlns:p14="http://schemas.microsoft.com/office/powerpoint/2010/main" val="321175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discharge notice as specific requirements.</a:t>
            </a:r>
            <a:r>
              <a:rPr lang="en-US" baseline="0" dirty="0"/>
              <a:t> The notice must be provided in a language and manner the resident and representative can understand. A copy of the notice must be sent to </a:t>
            </a:r>
            <a:r>
              <a:rPr lang="en-US" dirty="0">
                <a:latin typeface="Times New Roman"/>
                <a:ea typeface="Times New Roman"/>
                <a:cs typeface="Segoe UI"/>
              </a:rPr>
              <a:t>the Office of the State Long-Term Care Ombudsman. The ombudsman may visit and advocate</a:t>
            </a:r>
            <a:r>
              <a:rPr lang="en-US" baseline="0" dirty="0">
                <a:latin typeface="Times New Roman"/>
                <a:ea typeface="Times New Roman"/>
                <a:cs typeface="Segoe UI"/>
              </a:rPr>
              <a:t> for the resident during the discharge process. </a:t>
            </a:r>
          </a:p>
          <a:p>
            <a:endParaRPr lang="en-US" baseline="0" dirty="0">
              <a:latin typeface="Times New Roman"/>
              <a:cs typeface="Segoe UI"/>
            </a:endParaRPr>
          </a:p>
          <a:p>
            <a:pPr marL="0" marR="0"/>
            <a:r>
              <a:rPr lang="en-US" dirty="0">
                <a:latin typeface="Times New Roman"/>
                <a:ea typeface="Times New Roman"/>
                <a:cs typeface="Segoe UI"/>
              </a:rPr>
              <a:t>(3) </a:t>
            </a:r>
            <a:r>
              <a:rPr lang="en-US" i="1" dirty="0">
                <a:latin typeface="Times New Roman"/>
                <a:ea typeface="Times New Roman"/>
                <a:cs typeface="Segoe UI"/>
              </a:rPr>
              <a:t>Notice before transfer. </a:t>
            </a:r>
            <a:r>
              <a:rPr lang="en-US" dirty="0">
                <a:latin typeface="Times New Roman"/>
                <a:ea typeface="Times New Roman"/>
                <a:cs typeface="Segoe UI"/>
              </a:rPr>
              <a:t>Before a facility transfers or discharges a resident, the facility must—</a:t>
            </a:r>
            <a:endParaRPr lang="en-US" dirty="0">
              <a:latin typeface="Times New Roman"/>
              <a:ea typeface="Times New Roman"/>
            </a:endParaRPr>
          </a:p>
          <a:p>
            <a:pPr marL="0" marR="0"/>
            <a:r>
              <a:rPr lang="en-US" dirty="0">
                <a:latin typeface="Times New Roman"/>
                <a:ea typeface="Times New Roman"/>
                <a:cs typeface="Segoe UI"/>
              </a:rPr>
              <a:t>(</a:t>
            </a:r>
            <a:r>
              <a:rPr lang="en-US" dirty="0" err="1">
                <a:latin typeface="Times New Roman"/>
                <a:ea typeface="Times New Roman"/>
                <a:cs typeface="Segoe UI"/>
              </a:rPr>
              <a:t>i</a:t>
            </a:r>
            <a:r>
              <a:rPr lang="en-US" dirty="0">
                <a:latin typeface="Times New Roman"/>
                <a:ea typeface="Times New Roman"/>
                <a:cs typeface="Segoe UI"/>
              </a:rPr>
              <a:t>) Notify the resident and the resident’s representative(s) of the transfer or discharge and the reasons for the move in writing and in a language and manner they understand. The facility must send a copy of the notice to a representative of the Office of the State Long-Term Care Ombudsman.</a:t>
            </a:r>
            <a:endParaRPr lang="en-US" dirty="0">
              <a:latin typeface="Times New Roman"/>
              <a:ea typeface="Times New Roman"/>
            </a:endParaRPr>
          </a:p>
          <a:p>
            <a:pPr marL="0" marR="0"/>
            <a:r>
              <a:rPr lang="en-US" dirty="0">
                <a:latin typeface="Times New Roman"/>
                <a:ea typeface="Times New Roman"/>
                <a:cs typeface="Segoe UI"/>
              </a:rPr>
              <a:t>(ii) Record the reasons for the transfer or discharge in the resident’s medical record in accordance with paragraph (c)(2) of this section; and</a:t>
            </a:r>
            <a:endParaRPr lang="en-US" dirty="0">
              <a:latin typeface="Times New Roman"/>
              <a:ea typeface="Times New Roman"/>
            </a:endParaRPr>
          </a:p>
          <a:p>
            <a:pPr marL="0" marR="0"/>
            <a:r>
              <a:rPr lang="en-US" dirty="0">
                <a:latin typeface="Times New Roman"/>
                <a:ea typeface="Times New Roman"/>
                <a:cs typeface="Segoe UI"/>
              </a:rPr>
              <a:t>(iii) Include in the notice the items described in paragraph (b)(5) of this section.</a:t>
            </a:r>
            <a:endParaRPr lang="en-US"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15</a:t>
            </a:fld>
            <a:endParaRPr lang="en-US" dirty="0"/>
          </a:p>
        </p:txBody>
      </p:sp>
    </p:spTree>
    <p:extLst>
      <p:ext uri="{BB962C8B-B14F-4D97-AF65-F5344CB8AC3E}">
        <p14:creationId xmlns:p14="http://schemas.microsoft.com/office/powerpoint/2010/main" val="211450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notice is required to be given 30 days in advance of the planned discharge date. In the case of emergency transfers</a:t>
            </a:r>
            <a:r>
              <a:rPr lang="en-US" baseline="0" dirty="0"/>
              <a:t> or discharges the notice must be issued as soon as practicable. The notice is often issued to the resident’s representative if the discharge was emergent.</a:t>
            </a:r>
          </a:p>
          <a:p>
            <a:r>
              <a:rPr lang="en-US" dirty="0"/>
              <a:t>The discharge notice as specific requirements.</a:t>
            </a:r>
            <a:r>
              <a:rPr lang="en-US" baseline="0" dirty="0"/>
              <a:t> The notice must be provided in a language and manner the resident and representative can understand. A copy of the notice must be sent to </a:t>
            </a:r>
            <a:r>
              <a:rPr lang="en-US" dirty="0">
                <a:latin typeface="Times New Roman"/>
                <a:ea typeface="Times New Roman"/>
                <a:cs typeface="Segoe UI"/>
              </a:rPr>
              <a:t>the Office of the State Long-Term Care Ombudsman. The ombudsman may visit and advocate</a:t>
            </a:r>
            <a:r>
              <a:rPr lang="en-US" baseline="0" dirty="0">
                <a:latin typeface="Times New Roman"/>
                <a:ea typeface="Times New Roman"/>
                <a:cs typeface="Segoe UI"/>
              </a:rPr>
              <a:t> for the resident during the discharge process. </a:t>
            </a:r>
          </a:p>
          <a:p>
            <a:endParaRPr lang="en-US" baseline="0" dirty="0">
              <a:latin typeface="Times New Roman"/>
              <a:cs typeface="Segoe UI"/>
            </a:endParaRPr>
          </a:p>
          <a:p>
            <a:pPr marL="0" marR="0"/>
            <a:r>
              <a:rPr lang="en-US" dirty="0">
                <a:latin typeface="Times New Roman"/>
                <a:ea typeface="Times New Roman"/>
                <a:cs typeface="Segoe UI"/>
              </a:rPr>
              <a:t>(4) </a:t>
            </a:r>
            <a:r>
              <a:rPr lang="en-US" i="1" dirty="0">
                <a:latin typeface="Times New Roman"/>
                <a:ea typeface="Times New Roman"/>
                <a:cs typeface="Segoe UI"/>
              </a:rPr>
              <a:t>Timing of the notice. </a:t>
            </a:r>
            <a:r>
              <a:rPr lang="en-US" dirty="0">
                <a:latin typeface="Times New Roman"/>
                <a:ea typeface="Times New Roman"/>
                <a:cs typeface="Segoe UI"/>
              </a:rPr>
              <a:t>(</a:t>
            </a:r>
            <a:r>
              <a:rPr lang="en-US" dirty="0" err="1">
                <a:latin typeface="Times New Roman"/>
                <a:ea typeface="Times New Roman"/>
                <a:cs typeface="Segoe UI"/>
              </a:rPr>
              <a:t>i</a:t>
            </a:r>
            <a:r>
              <a:rPr lang="en-US" dirty="0">
                <a:latin typeface="Times New Roman"/>
                <a:ea typeface="Times New Roman"/>
                <a:cs typeface="Segoe UI"/>
              </a:rPr>
              <a:t>) Except as specified in paragraphs (b)(4)(ii)  and (b)(8) of this section, the notice of transfer or discharge required under this section must be made by the facility at least 30 days before the resident is transferred or discharged.</a:t>
            </a:r>
            <a:endParaRPr lang="en-US" dirty="0">
              <a:latin typeface="Times New Roman"/>
              <a:ea typeface="Times New Roman"/>
            </a:endParaRPr>
          </a:p>
          <a:p>
            <a:pPr marL="0" marR="0"/>
            <a:r>
              <a:rPr lang="en-US" dirty="0">
                <a:latin typeface="Times New Roman"/>
                <a:ea typeface="Times New Roman"/>
                <a:cs typeface="Segoe UI"/>
              </a:rPr>
              <a:t>(ii) Notice must be made as soon as practicable before transfer or discharge when—</a:t>
            </a:r>
            <a:endParaRPr lang="en-US" dirty="0">
              <a:latin typeface="Times New Roman"/>
              <a:ea typeface="Times New Roman"/>
            </a:endParaRPr>
          </a:p>
          <a:p>
            <a:pPr marL="0" marR="0"/>
            <a:r>
              <a:rPr lang="en-US" dirty="0">
                <a:latin typeface="Times New Roman"/>
                <a:ea typeface="Times New Roman"/>
                <a:cs typeface="Segoe UI"/>
              </a:rPr>
              <a:t>(A) The safety of individuals in the facility would be endangered under paragraph (b)(1)(ii)(C) of this section;</a:t>
            </a:r>
            <a:endParaRPr lang="en-US" dirty="0">
              <a:latin typeface="Times New Roman"/>
              <a:ea typeface="Times New Roman"/>
            </a:endParaRPr>
          </a:p>
          <a:p>
            <a:pPr marL="0" marR="0"/>
            <a:r>
              <a:rPr lang="en-US" dirty="0">
                <a:latin typeface="Times New Roman"/>
                <a:ea typeface="Times New Roman"/>
                <a:cs typeface="Segoe UI"/>
              </a:rPr>
              <a:t>(B) The health of individuals in the facility would be endangered, under paragraph (b)(1)(ii)(D) of this section;</a:t>
            </a:r>
            <a:endParaRPr lang="en-US" dirty="0">
              <a:latin typeface="Times New Roman"/>
              <a:ea typeface="Times New Roman"/>
            </a:endParaRPr>
          </a:p>
          <a:p>
            <a:pPr marL="0" marR="0"/>
            <a:r>
              <a:rPr lang="en-US" dirty="0">
                <a:latin typeface="Times New Roman"/>
                <a:ea typeface="Times New Roman"/>
                <a:cs typeface="Segoe UI"/>
              </a:rPr>
              <a:t>(C) The resident’s health improves sufficiently to allow a more immediate transfer or discharge, under paragraph (b)(1)(ii)(B) of this section;</a:t>
            </a:r>
            <a:endParaRPr lang="en-US" dirty="0">
              <a:latin typeface="Times New Roman"/>
              <a:ea typeface="Times New Roman"/>
            </a:endParaRPr>
          </a:p>
          <a:p>
            <a:pPr marL="0" marR="0"/>
            <a:r>
              <a:rPr lang="en-US" dirty="0">
                <a:latin typeface="Times New Roman"/>
                <a:ea typeface="Times New Roman"/>
                <a:cs typeface="Segoe UI"/>
              </a:rPr>
              <a:t>(D) An immediate transfer or discharge is required by the resident’s urgent medical needs, under paragraph (b)(1)(ii)(A) of this section; or</a:t>
            </a:r>
            <a:endParaRPr lang="en-US" dirty="0">
              <a:latin typeface="Times New Roman"/>
              <a:ea typeface="Times New Roman"/>
            </a:endParaRPr>
          </a:p>
          <a:p>
            <a:pPr marL="0" marR="0"/>
            <a:r>
              <a:rPr lang="en-US" dirty="0">
                <a:latin typeface="Times New Roman"/>
                <a:ea typeface="Times New Roman"/>
                <a:cs typeface="Segoe UI"/>
              </a:rPr>
              <a:t>(E) A resident has not resided in the facility for 30 days.</a:t>
            </a:r>
            <a:endParaRPr lang="en-US"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16</a:t>
            </a:fld>
            <a:endParaRPr lang="en-US" dirty="0"/>
          </a:p>
        </p:txBody>
      </p:sp>
    </p:spTree>
    <p:extLst>
      <p:ext uri="{BB962C8B-B14F-4D97-AF65-F5344CB8AC3E}">
        <p14:creationId xmlns:p14="http://schemas.microsoft.com/office/powerpoint/2010/main" val="206786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contents of</a:t>
            </a:r>
            <a:r>
              <a:rPr lang="en-US" baseline="0" dirty="0"/>
              <a:t> the notice are also very specifically defined by the regulations. REVIEW THE SLIDE</a:t>
            </a:r>
          </a:p>
          <a:p>
            <a:endParaRPr lang="en-US" baseline="0" dirty="0"/>
          </a:p>
          <a:p>
            <a:pPr marL="0" marR="0"/>
            <a:r>
              <a:rPr lang="en-US" dirty="0">
                <a:latin typeface="Times New Roman"/>
                <a:ea typeface="Times New Roman"/>
                <a:cs typeface="Segoe UI"/>
              </a:rPr>
              <a:t>(5) </a:t>
            </a:r>
            <a:r>
              <a:rPr lang="en-US" i="1" dirty="0">
                <a:latin typeface="Times New Roman"/>
                <a:ea typeface="Times New Roman"/>
                <a:cs typeface="Segoe UI"/>
              </a:rPr>
              <a:t>Contents of the notice. </a:t>
            </a:r>
            <a:r>
              <a:rPr lang="en-US" dirty="0">
                <a:latin typeface="Times New Roman"/>
                <a:ea typeface="Times New Roman"/>
                <a:cs typeface="Segoe UI"/>
              </a:rPr>
              <a:t>The written notice specified in paragraph (b)(3) of this section must include the following:</a:t>
            </a:r>
            <a:endParaRPr lang="en-US" dirty="0">
              <a:latin typeface="Times New Roman"/>
              <a:ea typeface="Times New Roman"/>
            </a:endParaRPr>
          </a:p>
          <a:p>
            <a:pPr marL="0" marR="0"/>
            <a:r>
              <a:rPr lang="en-US" dirty="0">
                <a:latin typeface="Times New Roman"/>
                <a:ea typeface="Times New Roman"/>
                <a:cs typeface="Segoe UI"/>
              </a:rPr>
              <a:t>(</a:t>
            </a:r>
            <a:r>
              <a:rPr lang="en-US" dirty="0" err="1">
                <a:latin typeface="Times New Roman"/>
                <a:ea typeface="Times New Roman"/>
                <a:cs typeface="Segoe UI"/>
              </a:rPr>
              <a:t>i</a:t>
            </a:r>
            <a:r>
              <a:rPr lang="en-US" dirty="0">
                <a:latin typeface="Times New Roman"/>
                <a:ea typeface="Times New Roman"/>
                <a:cs typeface="Segoe UI"/>
              </a:rPr>
              <a:t>) The reason for transfer or discharge;</a:t>
            </a:r>
            <a:endParaRPr lang="en-US" dirty="0">
              <a:latin typeface="Times New Roman"/>
              <a:ea typeface="Times New Roman"/>
            </a:endParaRPr>
          </a:p>
          <a:p>
            <a:pPr marL="0" marR="0"/>
            <a:r>
              <a:rPr lang="en-US" dirty="0">
                <a:latin typeface="Times New Roman"/>
                <a:ea typeface="Times New Roman"/>
                <a:cs typeface="Segoe UI"/>
              </a:rPr>
              <a:t>(ii) The effective date of transfer or discharge;</a:t>
            </a:r>
            <a:endParaRPr lang="en-US" dirty="0">
              <a:latin typeface="Times New Roman"/>
              <a:ea typeface="Times New Roman"/>
            </a:endParaRPr>
          </a:p>
          <a:p>
            <a:pPr marL="0" marR="0"/>
            <a:r>
              <a:rPr lang="en-US" dirty="0">
                <a:latin typeface="Times New Roman"/>
                <a:ea typeface="Times New Roman"/>
                <a:cs typeface="Segoe UI"/>
              </a:rPr>
              <a:t>(iii) The location to which the resident is transferred or discharged;</a:t>
            </a:r>
            <a:endParaRPr lang="en-US" dirty="0">
              <a:latin typeface="Times New Roman"/>
              <a:ea typeface="Times New Roman"/>
            </a:endParaRPr>
          </a:p>
          <a:p>
            <a:pPr marL="0" marR="0"/>
            <a:r>
              <a:rPr lang="en-US" dirty="0">
                <a:latin typeface="Times New Roman"/>
                <a:ea typeface="Times New Roman"/>
                <a:cs typeface="Segoe UI"/>
              </a:rPr>
              <a:t>(iv) A statement of the resident’s appeal rights, including the name, address (mailing and email), and telephone number of the entity which receives such requests; and information on how to obtain an appeal form and assistance in completing the form and submitting the appeal hearing request;</a:t>
            </a:r>
            <a:endParaRPr lang="en-US"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17</a:t>
            </a:fld>
            <a:endParaRPr lang="en-US" dirty="0"/>
          </a:p>
        </p:txBody>
      </p:sp>
    </p:spTree>
    <p:extLst>
      <p:ext uri="{BB962C8B-B14F-4D97-AF65-F5344CB8AC3E}">
        <p14:creationId xmlns:p14="http://schemas.microsoft.com/office/powerpoint/2010/main" val="314440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regulations</a:t>
            </a:r>
            <a:r>
              <a:rPr lang="en-US" baseline="0" dirty="0"/>
              <a:t> were revised to include information about the advocacy agencies for residents with intellectual and developmental disabilities as well as residents with mental disorders and related disabilities. The information required is for the state agencies that advocate for patients with these conditions. </a:t>
            </a:r>
          </a:p>
          <a:p>
            <a:endParaRPr lang="en-US" baseline="0" dirty="0"/>
          </a:p>
          <a:p>
            <a:pPr marL="0" marR="0"/>
            <a:r>
              <a:rPr lang="en-US" dirty="0">
                <a:latin typeface="Times New Roman"/>
                <a:ea typeface="Times New Roman"/>
                <a:cs typeface="Segoe UI"/>
              </a:rPr>
              <a:t>(v) The name, address (mailing and email) and telephone number of the Office of the State Long-Term Care Ombudsman;</a:t>
            </a:r>
            <a:endParaRPr lang="en-US" dirty="0">
              <a:latin typeface="Times New Roman"/>
              <a:ea typeface="Times New Roman"/>
            </a:endParaRPr>
          </a:p>
          <a:p>
            <a:pPr marL="0" marR="0"/>
            <a:r>
              <a:rPr lang="en-US" dirty="0">
                <a:latin typeface="Times New Roman"/>
                <a:ea typeface="Times New Roman"/>
                <a:cs typeface="Segoe UI"/>
              </a:rPr>
              <a:t>(vi) For nursing facility residents with intellectual and developmental disabilities or related disabilities, the mailing and email address and telephone number of the agency   responsible for the protection and advocacy of individuals with developmental disabilities established under Part C of the Developmental Disabilities Assistance and Bill of Rights Act of 2000 (Pub. L. 106–402, codified at 42 U.S.C. 15001 </a:t>
            </a:r>
            <a:r>
              <a:rPr lang="en-US" i="1" dirty="0">
                <a:latin typeface="Times New Roman"/>
                <a:ea typeface="Times New Roman"/>
                <a:cs typeface="Segoe UI"/>
              </a:rPr>
              <a:t>et seq.</a:t>
            </a:r>
            <a:r>
              <a:rPr lang="en-US" dirty="0">
                <a:latin typeface="Times New Roman"/>
                <a:ea typeface="Times New Roman"/>
                <a:cs typeface="Segoe UI"/>
              </a:rPr>
              <a:t>); and </a:t>
            </a:r>
            <a:endParaRPr lang="en-US" dirty="0">
              <a:latin typeface="Times New Roman"/>
              <a:ea typeface="Times New Roman"/>
            </a:endParaRPr>
          </a:p>
          <a:p>
            <a:pPr marL="0" marR="0"/>
            <a:r>
              <a:rPr lang="en-US" dirty="0">
                <a:latin typeface="Times New Roman"/>
                <a:ea typeface="Times New Roman"/>
                <a:cs typeface="Segoe UI"/>
              </a:rPr>
              <a:t>(vii) For nursing facility residents with a mental disorder or related disabilities, the mailing and email address and telephone number of the agency responsible for the protection and advocacy of individuals with a mental disorder established under the Protection and Advocacy for Mentally Ill Individuals Act.</a:t>
            </a:r>
            <a:endParaRPr lang="en-US" dirty="0">
              <a:latin typeface="Times New Roman"/>
              <a:ea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18</a:t>
            </a:fld>
            <a:endParaRPr lang="en-US" dirty="0"/>
          </a:p>
        </p:txBody>
      </p:sp>
    </p:spTree>
    <p:extLst>
      <p:ext uri="{BB962C8B-B14F-4D97-AF65-F5344CB8AC3E}">
        <p14:creationId xmlns:p14="http://schemas.microsoft.com/office/powerpoint/2010/main" val="59626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changes</a:t>
            </a:r>
            <a:r>
              <a:rPr lang="en-US" baseline="0" dirty="0"/>
              <a:t> are made to the notice, the notice must be revised and distributed to all the parties that received the first version of the notice. </a:t>
            </a:r>
          </a:p>
          <a:p>
            <a:endParaRPr lang="en-US" baseline="0" dirty="0"/>
          </a:p>
          <a:p>
            <a:r>
              <a:rPr lang="en-US" baseline="0" dirty="0"/>
              <a:t>Discuss potential changes to a Notice – Group Discussion </a:t>
            </a:r>
          </a:p>
          <a:p>
            <a:endParaRPr lang="en-US" baseline="0" dirty="0"/>
          </a:p>
          <a:p>
            <a:pPr marL="0" marR="0"/>
            <a:r>
              <a:rPr lang="en-US" dirty="0">
                <a:latin typeface="Times New Roman"/>
                <a:ea typeface="Times New Roman"/>
                <a:cs typeface="Segoe UI"/>
              </a:rPr>
              <a:t>(6) </a:t>
            </a:r>
            <a:r>
              <a:rPr lang="en-US" i="1" dirty="0">
                <a:latin typeface="Times New Roman"/>
                <a:ea typeface="Times New Roman"/>
                <a:cs typeface="Segoe UI"/>
              </a:rPr>
              <a:t>Changes to the notice. </a:t>
            </a:r>
            <a:r>
              <a:rPr lang="en-US" dirty="0">
                <a:latin typeface="Times New Roman"/>
                <a:ea typeface="Times New Roman"/>
                <a:cs typeface="Segoe UI"/>
              </a:rPr>
              <a:t>If the information in the notice changes prior to effecting the transfer or discharge, the facility must update the recipients of the notice as soon as practicable once the updated information becomes available.</a:t>
            </a:r>
            <a:endParaRPr lang="en-US" dirty="0">
              <a:latin typeface="Times New Roman"/>
              <a:ea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19</a:t>
            </a:fld>
            <a:endParaRPr lang="en-US" dirty="0"/>
          </a:p>
        </p:txBody>
      </p:sp>
    </p:spTree>
    <p:extLst>
      <p:ext uri="{BB962C8B-B14F-4D97-AF65-F5344CB8AC3E}">
        <p14:creationId xmlns:p14="http://schemas.microsoft.com/office/powerpoint/2010/main" val="234704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this education about the transfer and discharge regulations. There have been a few changes to the regulations, both in language and in substance. We will review the requirements as defined by the regulations. Our objectives for this session are:</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2</a:t>
            </a:fld>
            <a:endParaRPr lang="en-US" dirty="0"/>
          </a:p>
        </p:txBody>
      </p:sp>
    </p:spTree>
    <p:extLst>
      <p:ext uri="{BB962C8B-B14F-4D97-AF65-F5344CB8AC3E}">
        <p14:creationId xmlns:p14="http://schemas.microsoft.com/office/powerpoint/2010/main" val="140353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is required to assist the resident and representative to have</a:t>
            </a:r>
            <a:r>
              <a:rPr lang="en-US" baseline="0" dirty="0"/>
              <a:t> a safe and orderly transfer. The information needs to be provided in a language and manner the resident can understand</a:t>
            </a:r>
          </a:p>
          <a:p>
            <a:endParaRPr lang="en-US" baseline="0" dirty="0"/>
          </a:p>
          <a:p>
            <a:pPr lvl="1" fontAlgn="base"/>
            <a:r>
              <a:rPr lang="en-US" sz="1200" kern="1200" dirty="0">
                <a:solidFill>
                  <a:schemeClr val="tx1"/>
                </a:solidFill>
                <a:effectLst/>
                <a:latin typeface="+mn-lt"/>
                <a:ea typeface="+mn-ea"/>
                <a:cs typeface="+mn-cs"/>
              </a:rPr>
              <a:t>The facility will provide the resident with sufficient preparation and orientation to the upcoming discharge to ensure that the discharge is safe and orderly. The orientation will be provided to the resident and resident representative in a form and manner that can be understood. </a:t>
            </a:r>
          </a:p>
          <a:p>
            <a:pPr lvl="1" fontAlgn="base"/>
            <a:r>
              <a:rPr lang="en-US" sz="1200" kern="1200" dirty="0">
                <a:solidFill>
                  <a:schemeClr val="tx1"/>
                </a:solidFill>
                <a:effectLst/>
                <a:latin typeface="+mn-lt"/>
                <a:ea typeface="+mn-ea"/>
                <a:cs typeface="+mn-cs"/>
              </a:rPr>
              <a:t>The resident will be provided with information about where he/she is going.</a:t>
            </a:r>
          </a:p>
          <a:p>
            <a:pPr lvl="1" fontAlgn="base"/>
            <a:r>
              <a:rPr lang="en-US" sz="1200" kern="1200" dirty="0">
                <a:solidFill>
                  <a:schemeClr val="tx1"/>
                </a:solidFill>
                <a:effectLst/>
                <a:latin typeface="+mn-lt"/>
                <a:ea typeface="+mn-ea"/>
                <a:cs typeface="+mn-cs"/>
              </a:rPr>
              <a:t>The facility will work with the resident and family to ensure that valued possessions are not left behind</a:t>
            </a:r>
          </a:p>
          <a:p>
            <a:pPr lvl="1" fontAlgn="base"/>
            <a:r>
              <a:rPr lang="en-US" sz="1200" kern="1200" dirty="0">
                <a:solidFill>
                  <a:schemeClr val="tx1"/>
                </a:solidFill>
                <a:effectLst/>
                <a:latin typeface="+mn-lt"/>
                <a:ea typeface="+mn-ea"/>
                <a:cs typeface="+mn-cs"/>
              </a:rPr>
              <a:t>The facility will coordinate with the financial departments to ensure the transition of resident funds to the appropriate entities.  Funds will be transferred at the time of discharge</a:t>
            </a:r>
          </a:p>
          <a:p>
            <a:pPr lvl="1" fontAlgn="base"/>
            <a:r>
              <a:rPr lang="en-US" sz="1200" kern="1200" dirty="0">
                <a:solidFill>
                  <a:schemeClr val="tx1"/>
                </a:solidFill>
                <a:effectLst/>
                <a:latin typeface="+mn-lt"/>
                <a:ea typeface="+mn-ea"/>
                <a:cs typeface="+mn-cs"/>
              </a:rPr>
              <a:t>The facility will orient the staff in the receiving facility about the care needs of the resident, the daily patterns and preferences  </a:t>
            </a:r>
          </a:p>
          <a:p>
            <a:pPr lvl="1" fontAlgn="base"/>
            <a:r>
              <a:rPr lang="en-US" sz="1200" kern="1200" dirty="0">
                <a:solidFill>
                  <a:schemeClr val="tx1"/>
                </a:solidFill>
                <a:effectLst/>
                <a:latin typeface="+mn-lt"/>
                <a:ea typeface="+mn-ea"/>
                <a:cs typeface="+mn-cs"/>
              </a:rPr>
              <a:t>The facility will minimize unnecessary and avoidable anxiety or depression for the discharging resident.</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The facility will provide the appropriate education related to medication, treatments, medical care and services, psychosocial needs, care interventions and approaches and other applicable approaches for a safe care transition</a:t>
            </a:r>
          </a:p>
          <a:p>
            <a:pPr fontAlgn="base"/>
            <a:r>
              <a:rPr lang="en-US" sz="1200" kern="1200" dirty="0">
                <a:solidFill>
                  <a:schemeClr val="tx1"/>
                </a:solidFill>
                <a:effectLst/>
                <a:latin typeface="+mn-lt"/>
                <a:ea typeface="+mn-ea"/>
                <a:cs typeface="+mn-cs"/>
              </a:rPr>
              <a:t>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Segoe UI"/>
              </a:rPr>
              <a:t>(7) </a:t>
            </a:r>
            <a:r>
              <a:rPr lang="en-US" i="1" dirty="0">
                <a:latin typeface="Times New Roman"/>
                <a:ea typeface="Times New Roman"/>
                <a:cs typeface="Segoe UI"/>
              </a:rPr>
              <a:t>Orientation for transfer or discharge. </a:t>
            </a:r>
            <a:r>
              <a:rPr lang="en-US" dirty="0">
                <a:latin typeface="Times New Roman"/>
                <a:ea typeface="Times New Roman"/>
                <a:cs typeface="Segoe UI"/>
              </a:rPr>
              <a:t>A facility must provide and document sufficient preparation and orientation to residents to ensure safe and orderly transfer or discharge from the facility. This orientation must be provided in a form and manner that the resident can understand.</a:t>
            </a:r>
            <a:endParaRPr lang="en-US"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20</a:t>
            </a:fld>
            <a:endParaRPr lang="en-US" dirty="0"/>
          </a:p>
        </p:txBody>
      </p:sp>
    </p:spTree>
    <p:extLst>
      <p:ext uri="{BB962C8B-B14F-4D97-AF65-F5344CB8AC3E}">
        <p14:creationId xmlns:p14="http://schemas.microsoft.com/office/powerpoint/2010/main" val="273052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CMS Guidance</a:t>
            </a:r>
            <a:r>
              <a:rPr lang="en-US" baseline="0" dirty="0"/>
              <a:t> to Surveyors at F204 gives us some examples of actions the facility can take to prepare and orient a resident for discharge. Those suggestions are:</a:t>
            </a:r>
          </a:p>
          <a:p>
            <a:endParaRPr lang="en-US" baseline="0" dirty="0"/>
          </a:p>
          <a:p>
            <a:r>
              <a:rPr lang="en-US" sz="2400" dirty="0">
                <a:solidFill>
                  <a:srgbClr val="000000"/>
                </a:solidFill>
              </a:rPr>
              <a:t>Some examples of orientation may include </a:t>
            </a:r>
          </a:p>
          <a:p>
            <a:pPr lvl="1"/>
            <a:r>
              <a:rPr lang="en-US" sz="2400" dirty="0">
                <a:solidFill>
                  <a:srgbClr val="000000"/>
                </a:solidFill>
              </a:rPr>
              <a:t>trial visits, if possible, by the resident to a new location; </a:t>
            </a:r>
          </a:p>
          <a:p>
            <a:pPr lvl="1"/>
            <a:r>
              <a:rPr lang="en-US" sz="2400" dirty="0">
                <a:solidFill>
                  <a:srgbClr val="000000"/>
                </a:solidFill>
              </a:rPr>
              <a:t>working with family to ask their assistance in assuring the resident that valued possessions are not left behind or lost; </a:t>
            </a:r>
          </a:p>
          <a:p>
            <a:pPr lvl="1"/>
            <a:r>
              <a:rPr lang="en-US" sz="2400" dirty="0">
                <a:solidFill>
                  <a:srgbClr val="000000"/>
                </a:solidFill>
              </a:rPr>
              <a:t>orienting staff in the receiving facility to resident’s daily patterns; and </a:t>
            </a:r>
          </a:p>
          <a:p>
            <a:pPr lvl="1"/>
            <a:r>
              <a:rPr lang="en-US" sz="2400" dirty="0">
                <a:solidFill>
                  <a:srgbClr val="000000"/>
                </a:solidFill>
              </a:rPr>
              <a:t>reviewing with staff routines for handling transfers and discharges in a manner that minimizes unnecessary and avoidable anxiety or depression and recognizes characteristic resident reactions identified by the resident assessment and care plan.</a:t>
            </a:r>
            <a:endParaRPr lang="en-US" sz="2400"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21</a:t>
            </a:fld>
            <a:endParaRPr lang="en-US" dirty="0"/>
          </a:p>
        </p:txBody>
      </p:sp>
    </p:spTree>
    <p:extLst>
      <p:ext uri="{BB962C8B-B14F-4D97-AF65-F5344CB8AC3E}">
        <p14:creationId xmlns:p14="http://schemas.microsoft.com/office/powerpoint/2010/main" val="396251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for notices</a:t>
            </a:r>
            <a:r>
              <a:rPr lang="en-US" baseline="0" dirty="0"/>
              <a:t> in the event of facility closure are described more fully in the Administration section of the regulations.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Segoe UI"/>
              </a:rPr>
              <a:t>(8) </a:t>
            </a:r>
            <a:r>
              <a:rPr lang="en-US" i="1" dirty="0">
                <a:latin typeface="Times New Roman"/>
                <a:ea typeface="Times New Roman"/>
                <a:cs typeface="Segoe UI"/>
              </a:rPr>
              <a:t>Notice in advance of facility closure. </a:t>
            </a:r>
            <a:r>
              <a:rPr lang="en-US" dirty="0">
                <a:latin typeface="Times New Roman"/>
                <a:ea typeface="Times New Roman"/>
                <a:cs typeface="Segoe UI"/>
              </a:rPr>
              <a:t>In the case of facility closure, the individual who is the administrator of the facility must provide written notification prior to the impending closure to the State Survey Agency, the Office of the State Long-Term Care Ombudsman, residents of the facility, and the resident representatives, as well as the plan for the transfer and adequate relocation of the residents, as required at § 483.70(l).</a:t>
            </a:r>
            <a:endParaRPr lang="en-US"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22</a:t>
            </a:fld>
            <a:endParaRPr lang="en-US" dirty="0"/>
          </a:p>
        </p:txBody>
      </p:sp>
    </p:spTree>
    <p:extLst>
      <p:ext uri="{BB962C8B-B14F-4D97-AF65-F5344CB8AC3E}">
        <p14:creationId xmlns:p14="http://schemas.microsoft.com/office/powerpoint/2010/main" val="324279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a:t>
            </a:r>
            <a:r>
              <a:rPr lang="en-US" baseline="0" dirty="0"/>
              <a:t> i</a:t>
            </a:r>
            <a:r>
              <a:rPr lang="en-US" dirty="0"/>
              <a:t>s responsible</a:t>
            </a:r>
            <a:r>
              <a:rPr lang="en-US" baseline="0" dirty="0"/>
              <a:t> not to discharge the resident unless all avenues to meet the resident’s needs have been explored. It is appropriate and common for the resident to be reassessed multiple times before the decision is made that the resident’s needs cannot be met. Surveyors will review discharge records to determine if assessments and care plan revisions were attempted before deciding to discharge the resident.</a:t>
            </a:r>
          </a:p>
          <a:p>
            <a:endParaRPr lang="en-US" baseline="0" dirty="0"/>
          </a:p>
          <a:p>
            <a:r>
              <a:rPr lang="en-US" dirty="0">
                <a:solidFill>
                  <a:srgbClr val="000000"/>
                </a:solidFill>
                <a:latin typeface="Times New Roman"/>
              </a:rPr>
              <a:t>Prior to any discharge action, the facility must conduct the appropriate assessment to determine if a new care plan would allow the facility to meet the resident’s needs. </a:t>
            </a:r>
          </a:p>
          <a:p>
            <a:pPr lvl="1"/>
            <a:r>
              <a:rPr lang="en-US" dirty="0">
                <a:solidFill>
                  <a:srgbClr val="000000"/>
                </a:solidFill>
                <a:latin typeface="Times New Roman"/>
              </a:rPr>
              <a:t>Do records document accurate assessments and attempts through care planning to address resident’s needs through multi-disciplinary interventions, accommodation of individual needs and attention to the resident’s customary routines?. </a:t>
            </a:r>
            <a:endParaRPr lang="en-US"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23</a:t>
            </a:fld>
            <a:endParaRPr lang="en-US" dirty="0"/>
          </a:p>
        </p:txBody>
      </p:sp>
    </p:spTree>
    <p:extLst>
      <p:ext uri="{BB962C8B-B14F-4D97-AF65-F5344CB8AC3E}">
        <p14:creationId xmlns:p14="http://schemas.microsoft.com/office/powerpoint/2010/main" val="382296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residents have</a:t>
            </a:r>
            <a:r>
              <a:rPr lang="en-US" baseline="0" dirty="0"/>
              <a:t> a right to refuse care and treatment. We provide education about the consequences of their decisions so that they can make an informed choice. If the safety of others is endangered because the resident refused care the facility may discharge the resident. An example of this situation is a resident with a serious respiratory infection who refuses to remain in an isolation room and puts others at risk of infection.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Refusal of treatment would not constitute grounds for transfer, unless the facility is unable to meet the needs of the resident or protect the health and safety of others</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24</a:t>
            </a:fld>
            <a:endParaRPr lang="en-US" dirty="0"/>
          </a:p>
        </p:txBody>
      </p:sp>
    </p:spTree>
    <p:extLst>
      <p:ext uri="{BB962C8B-B14F-4D97-AF65-F5344CB8AC3E}">
        <p14:creationId xmlns:p14="http://schemas.microsoft.com/office/powerpoint/2010/main" val="199895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cannot discriminate against the resident because of their payor</a:t>
            </a:r>
            <a:r>
              <a:rPr lang="en-US" baseline="0" dirty="0"/>
              <a:t> source. Therefor, a resident cannot be discharged because they converted to Medicaid coverage. Surveyors may look for patterns of discharges at the time residents’ pay sources changed, particularly if there was a complaint about this type of practice. . </a:t>
            </a:r>
          </a:p>
          <a:p>
            <a:endParaRPr lang="en-US" baseline="0" dirty="0"/>
          </a:p>
          <a:p>
            <a:r>
              <a:rPr lang="en-US" dirty="0">
                <a:solidFill>
                  <a:srgbClr val="000000"/>
                </a:solidFill>
                <a:latin typeface="Times New Roman"/>
              </a:rPr>
              <a:t>Conversion from a private pay rate to payment at the Medicaid rate does not constitute non-payment </a:t>
            </a:r>
          </a:p>
          <a:p>
            <a:pPr lvl="1"/>
            <a:r>
              <a:rPr lang="en-US" dirty="0">
                <a:solidFill>
                  <a:srgbClr val="000000"/>
                </a:solidFill>
                <a:latin typeface="Times New Roman"/>
              </a:rPr>
              <a:t>Look for changes in source of payment coinciding with transfer. If you find such transfer, determine if the transfers were triggered by one of the criteria specified in §483.12.</a:t>
            </a:r>
          </a:p>
          <a:p>
            <a:pPr lvl="1"/>
            <a:endParaRPr lang="en-US" dirty="0">
              <a:solidFill>
                <a:srgbClr val="000000"/>
              </a:solidFill>
              <a:latin typeface="Times New Roman"/>
            </a:endParaRPr>
          </a:p>
          <a:p>
            <a:pPr lvl="1"/>
            <a:r>
              <a:rPr lang="en-US" dirty="0">
                <a:solidFill>
                  <a:srgbClr val="000000"/>
                </a:solidFill>
                <a:latin typeface="Times New Roman"/>
              </a:rPr>
              <a:t>Against Medical Advice – Discuss with team.  </a:t>
            </a:r>
          </a:p>
          <a:p>
            <a:pPr lvl="1"/>
            <a:endParaRPr lang="en-US" dirty="0">
              <a:solidFill>
                <a:srgbClr val="000000"/>
              </a:solidFill>
              <a:latin typeface="Times New Roman"/>
            </a:endParaRPr>
          </a:p>
          <a:p>
            <a:r>
              <a:rPr lang="en-US" sz="1200" b="0" i="0" kern="1200" dirty="0">
                <a:solidFill>
                  <a:schemeClr val="tx1"/>
                </a:solidFill>
                <a:effectLst/>
                <a:latin typeface="+mn-lt"/>
                <a:ea typeface="+mn-ea"/>
                <a:cs typeface="+mn-cs"/>
              </a:rPr>
              <a:t>Eight Parts of the AMA Process – Insert facility Specific information here.  Below are 8 areas to consider</a:t>
            </a:r>
            <a:r>
              <a:rPr lang="en-US" sz="1200" b="0" i="0" kern="1200" baseline="0" dirty="0">
                <a:solidFill>
                  <a:schemeClr val="tx1"/>
                </a:solidFill>
                <a:effectLst/>
                <a:latin typeface="+mn-lt"/>
                <a:ea typeface="+mn-ea"/>
                <a:cs typeface="+mn-cs"/>
              </a:rPr>
              <a:t> and document when an apparent AMA DC is nearing.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Capacity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term refers to the residents' medical ability to make a decision. Documenting that the resident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“understood” offers little protection, while documenting the ability to carry on a conversation and demonstrate reason provides a much more compelling example of their capacity to make decisions. </a:t>
            </a:r>
          </a:p>
          <a:p>
            <a:r>
              <a:rPr lang="en-US" sz="1200" b="1" i="0" kern="1200" dirty="0">
                <a:solidFill>
                  <a:schemeClr val="tx1"/>
                </a:solidFill>
                <a:effectLst/>
                <a:latin typeface="+mn-lt"/>
                <a:ea typeface="+mn-ea"/>
                <a:cs typeface="+mn-cs"/>
              </a:rPr>
              <a:t>2. Signs and Symptoms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resident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provider need to agree on both the individuals symptoms and also the providers concerns. </a:t>
            </a:r>
          </a:p>
          <a:p>
            <a:r>
              <a:rPr lang="en-US" sz="1200" b="1" i="0" kern="1200" dirty="0">
                <a:solidFill>
                  <a:schemeClr val="tx1"/>
                </a:solidFill>
                <a:effectLst/>
                <a:latin typeface="+mn-lt"/>
                <a:ea typeface="+mn-ea"/>
                <a:cs typeface="+mn-cs"/>
              </a:rPr>
              <a:t>3. Extent of Care</a:t>
            </a:r>
            <a:r>
              <a:rPr lang="en-US" sz="1200" b="1" i="0" kern="1200" baseline="0" dirty="0">
                <a:solidFill>
                  <a:schemeClr val="tx1"/>
                </a:solidFill>
                <a:effectLst/>
                <a:latin typeface="+mn-lt"/>
                <a:ea typeface="+mn-ea"/>
                <a:cs typeface="+mn-cs"/>
              </a:rPr>
              <a:t> and Services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 what has been done as well as the limitations that still exist. </a:t>
            </a:r>
          </a:p>
          <a:p>
            <a:r>
              <a:rPr lang="en-US" sz="1200" b="1" i="0" kern="1200" dirty="0">
                <a:solidFill>
                  <a:schemeClr val="tx1"/>
                </a:solidFill>
                <a:effectLst/>
                <a:latin typeface="+mn-lt"/>
                <a:ea typeface="+mn-ea"/>
                <a:cs typeface="+mn-cs"/>
              </a:rPr>
              <a:t>4. Current Plan of Care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 that you have reviewed their current plan of care and need for services, treatment, etc. </a:t>
            </a:r>
          </a:p>
          <a:p>
            <a:r>
              <a:rPr lang="en-US" sz="1200" b="1" i="0" kern="1200" dirty="0">
                <a:solidFill>
                  <a:schemeClr val="tx1"/>
                </a:solidFill>
                <a:effectLst/>
                <a:latin typeface="+mn-lt"/>
                <a:ea typeface="+mn-ea"/>
                <a:cs typeface="+mn-cs"/>
              </a:rPr>
              <a:t>5. Risks of Foregoing Services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 discussion of potential</a:t>
            </a:r>
            <a:r>
              <a:rPr lang="en-US" sz="1200" b="0" i="0" kern="1200" baseline="0" dirty="0">
                <a:solidFill>
                  <a:schemeClr val="tx1"/>
                </a:solidFill>
                <a:effectLst/>
                <a:latin typeface="+mn-lt"/>
                <a:ea typeface="+mn-ea"/>
                <a:cs typeface="+mn-cs"/>
              </a:rPr>
              <a:t> risks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6. Alternatives and options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a:t>
            </a:r>
            <a:r>
              <a:rPr lang="en-US" sz="1200" b="0" i="0" kern="1200" baseline="0" dirty="0">
                <a:solidFill>
                  <a:schemeClr val="tx1"/>
                </a:solidFill>
                <a:effectLst/>
                <a:latin typeface="+mn-lt"/>
                <a:ea typeface="+mn-ea"/>
                <a:cs typeface="+mn-cs"/>
              </a:rPr>
              <a:t> if other options or alternatives were discussed and individuals response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7. Explicit Statement of AMA and About What the Resident is Refusing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 a specific statement about</a:t>
            </a:r>
            <a:r>
              <a:rPr lang="en-US" sz="1200" b="0" i="0" kern="1200" baseline="0" dirty="0">
                <a:solidFill>
                  <a:schemeClr val="tx1"/>
                </a:solidFill>
                <a:effectLst/>
                <a:latin typeface="+mn-lt"/>
                <a:ea typeface="+mn-ea"/>
                <a:cs typeface="+mn-cs"/>
              </a:rPr>
              <a:t> AMA discharge and what the resident is specifically refusing.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8. Questions, Follow-up, Medicines, Instructions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patients leave AMA, providers should do whatever is possible to limit potential</a:t>
            </a:r>
            <a:r>
              <a:rPr lang="en-US" sz="1200" b="0" i="0" kern="1200" baseline="0" dirty="0">
                <a:solidFill>
                  <a:schemeClr val="tx1"/>
                </a:solidFill>
                <a:effectLst/>
                <a:latin typeface="+mn-lt"/>
                <a:ea typeface="+mn-ea"/>
                <a:cs typeface="+mn-cs"/>
              </a:rPr>
              <a:t> negative outcomes</a:t>
            </a:r>
            <a:r>
              <a:rPr lang="en-US" sz="1200" b="0" i="0" kern="1200" dirty="0">
                <a:solidFill>
                  <a:schemeClr val="tx1"/>
                </a:solidFill>
                <a:effectLst/>
                <a:latin typeface="+mn-lt"/>
                <a:ea typeface="+mn-ea"/>
                <a:cs typeface="+mn-cs"/>
              </a:rPr>
              <a:t>. All questions should be answered. </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25</a:t>
            </a:fld>
            <a:endParaRPr lang="en-US" dirty="0"/>
          </a:p>
        </p:txBody>
      </p:sp>
    </p:spTree>
    <p:extLst>
      <p:ext uri="{BB962C8B-B14F-4D97-AF65-F5344CB8AC3E}">
        <p14:creationId xmlns:p14="http://schemas.microsoft.com/office/powerpoint/2010/main" val="113571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team may investigate the facility’s transfer/discharge practices</a:t>
            </a:r>
            <a:r>
              <a:rPr lang="en-US" baseline="0" dirty="0"/>
              <a:t> during a survey based on resident or family interviews or information from the Ombudsman's’ office. Surveyors will look for documentation of the facility’s decision-making process for discharging a resident.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a:rPr>
              <a:t>Do the records of residents transferred/discharged due to safety reasons reflect the process by which the facility concluded that in each instance transfer or discharge was necessary? Did the survey team observe residents with similar safety concerns in the facility? If so, determine differences between these residents and those who were transferred or discharged.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physician’s documentation of</a:t>
            </a:r>
            <a:r>
              <a:rPr lang="en-US" baseline="0" dirty="0"/>
              <a:t> the reason for the resident’s transfer will be reviewed by a surveyor. It is expected that the services offered by the receiving facility to met the residents needs will be clearly documented and be different from the services provided by the discharging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Surveyors</a:t>
            </a:r>
            <a:r>
              <a:rPr lang="en-US" baseline="0" dirty="0"/>
              <a:t> may continue their investigation by asking to review the copies of the actual discharge notices provided to discharged residents. They are confirming that the required elements are contained in the notice.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26</a:t>
            </a:fld>
            <a:endParaRPr lang="en-US" dirty="0"/>
          </a:p>
        </p:txBody>
      </p:sp>
    </p:spTree>
    <p:extLst>
      <p:ext uri="{BB962C8B-B14F-4D97-AF65-F5344CB8AC3E}">
        <p14:creationId xmlns:p14="http://schemas.microsoft.com/office/powerpoint/2010/main" val="9109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updates to the regulations through this training  related to discharge and transfer policy updates.  Todays training will walk us through the changes and our roles and responsibilities. </a:t>
            </a:r>
          </a:p>
          <a:p>
            <a:r>
              <a:rPr lang="en-US" baseline="0" dirty="0"/>
              <a:t>Inform – how we identify and communicate a discharge and transfer , the process and documentation needs </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29</a:t>
            </a:fld>
            <a:endParaRPr lang="en-US"/>
          </a:p>
        </p:txBody>
      </p:sp>
    </p:spTree>
    <p:extLst>
      <p:ext uri="{BB962C8B-B14F-4D97-AF65-F5344CB8AC3E}">
        <p14:creationId xmlns:p14="http://schemas.microsoft.com/office/powerpoint/2010/main" val="143347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30</a:t>
            </a:fld>
            <a:endParaRPr lang="en-US"/>
          </a:p>
        </p:txBody>
      </p:sp>
    </p:spTree>
    <p:extLst>
      <p:ext uri="{BB962C8B-B14F-4D97-AF65-F5344CB8AC3E}">
        <p14:creationId xmlns:p14="http://schemas.microsoft.com/office/powerpoint/2010/main" val="120433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6855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education is to review the revised</a:t>
            </a:r>
            <a:r>
              <a:rPr lang="en-US" baseline="0" dirty="0"/>
              <a:t> regulations. Nursing home regulations have not been updated since 1990. These revisions modernize the language found in the regulations and bring the regulations up to the current standards of practice already happening in our facilities. There are three phases for implementation of the changes: Phase one was implemented on Nov 28, 2016. Phase 2 is effective on November 28, 2017 and Phase 3 goes into effect on November 28, 2019. </a:t>
            </a:r>
            <a:endParaRPr lang="en-US" dirty="0"/>
          </a:p>
        </p:txBody>
      </p:sp>
      <p:sp>
        <p:nvSpPr>
          <p:cNvPr id="4" name="Slide Number Placeholder 3"/>
          <p:cNvSpPr>
            <a:spLocks noGrp="1"/>
          </p:cNvSpPr>
          <p:nvPr>
            <p:ph type="sldNum" sz="quarter" idx="10"/>
          </p:nvPr>
        </p:nvSpPr>
        <p:spPr/>
        <p:txBody>
          <a:bodyPr/>
          <a:lstStyle/>
          <a:p>
            <a:fld id="{A6D14094-B695-415E-B1A7-77B0551334EE}" type="slidenum">
              <a:rPr lang="en-US" smtClean="0"/>
              <a:t>3</a:t>
            </a:fld>
            <a:endParaRPr lang="en-US" dirty="0"/>
          </a:p>
        </p:txBody>
      </p:sp>
    </p:spTree>
    <p:extLst>
      <p:ext uri="{BB962C8B-B14F-4D97-AF65-F5344CB8AC3E}">
        <p14:creationId xmlns:p14="http://schemas.microsoft.com/office/powerpoint/2010/main" val="29770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updates to the regulations through this training  related to discharge and transfer policy updates.  Todays training will walk us through the changes and our roles and responsibilities. </a:t>
            </a:r>
          </a:p>
          <a:p>
            <a:r>
              <a:rPr lang="en-US" baseline="0" dirty="0"/>
              <a:t>Inform – how we identify and communicate a discharge and transfer , the process and documentation needs </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66970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definitions</a:t>
            </a:r>
            <a:r>
              <a:rPr lang="en-US" baseline="0" dirty="0"/>
              <a:t> from the Final Rule</a:t>
            </a:r>
          </a:p>
          <a:p>
            <a:endParaRPr lang="en-US" baseline="0" dirty="0"/>
          </a:p>
          <a:p>
            <a:r>
              <a:rPr lang="en-US" baseline="0" dirty="0"/>
              <a:t>Review with the team </a:t>
            </a:r>
            <a:endParaRPr lang="en-US" dirty="0"/>
          </a:p>
          <a:p>
            <a:endParaRPr lang="en-US" dirty="0"/>
          </a:p>
          <a:p>
            <a:endParaRPr lang="en-US" dirty="0"/>
          </a:p>
          <a:p>
            <a:pPr marL="0" indent="0" fontAlgn="base">
              <a:buNone/>
            </a:pPr>
            <a:r>
              <a:rPr lang="en-US" b="1" i="1" dirty="0"/>
              <a:t>Transfer and discharge </a:t>
            </a:r>
            <a:r>
              <a:rPr lang="en-US" dirty="0"/>
              <a:t>includes movement of a resident to a bed outside of the certified facility whether that bed is in the same physical plant or not. Transfer and discharge does not refer to movement of a resident to a bed within the same certified facility.</a:t>
            </a:r>
          </a:p>
          <a:p>
            <a:pPr marL="0" indent="0" fontAlgn="base">
              <a:buNone/>
            </a:pPr>
            <a:r>
              <a:rPr lang="en-US" dirty="0"/>
              <a:t> </a:t>
            </a:r>
          </a:p>
          <a:p>
            <a:pPr marL="0" indent="0" fontAlgn="base">
              <a:buNone/>
            </a:pPr>
            <a:r>
              <a:rPr lang="en-US" dirty="0"/>
              <a:t> </a:t>
            </a:r>
            <a:r>
              <a:rPr lang="en-US" b="1" dirty="0"/>
              <a:t>“Sufficient preparation”</a:t>
            </a:r>
            <a:r>
              <a:rPr lang="en-US" dirty="0"/>
              <a:t> means the facility informs the resident where he or she is going and takes steps under its control to assure safe transportation. The facility should actively involve, to the extent possible, the resident and the resident’s family in selecting the new residence.</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5</a:t>
            </a:fld>
            <a:endParaRPr lang="en-US" dirty="0"/>
          </a:p>
        </p:txBody>
      </p:sp>
    </p:spTree>
    <p:extLst>
      <p:ext uri="{BB962C8B-B14F-4D97-AF65-F5344CB8AC3E}">
        <p14:creationId xmlns:p14="http://schemas.microsoft.com/office/powerpoint/2010/main" val="296173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provides proper and timely notice to a resident who will be involuntarily discharged as required by regulations and laws.  </a:t>
            </a:r>
          </a:p>
          <a:p>
            <a:r>
              <a:rPr lang="en-US" dirty="0"/>
              <a:t>The facility communicates with the physician and obtains adequate documentation about the reason for discharge and why the facility could not meet the resident’s needs.</a:t>
            </a: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6</a:t>
            </a:fld>
            <a:endParaRPr lang="en-US" dirty="0"/>
          </a:p>
        </p:txBody>
      </p:sp>
    </p:spTree>
    <p:extLst>
      <p:ext uri="{BB962C8B-B14F-4D97-AF65-F5344CB8AC3E}">
        <p14:creationId xmlns:p14="http://schemas.microsoft.com/office/powerpoint/2010/main" val="253249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provides preparation and orientation to the resident, family and receiving facility prior to discharge. </a:t>
            </a:r>
          </a:p>
          <a:p>
            <a:r>
              <a:rPr lang="en-US" dirty="0"/>
              <a:t>The appropriate State and Federal agencies receive notice of a resident’s involuntary discharges</a:t>
            </a:r>
            <a:endParaRPr lang="en-US" b="1" dirty="0"/>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7</a:t>
            </a:fld>
            <a:endParaRPr lang="en-US" dirty="0"/>
          </a:p>
        </p:txBody>
      </p:sp>
    </p:spTree>
    <p:extLst>
      <p:ext uri="{BB962C8B-B14F-4D97-AF65-F5344CB8AC3E}">
        <p14:creationId xmlns:p14="http://schemas.microsoft.com/office/powerpoint/2010/main" val="417842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residents come to</a:t>
            </a:r>
            <a:r>
              <a:rPr lang="en-US" baseline="0" dirty="0"/>
              <a:t> the nursing home with a recovery and discharge plan in mind and many can’t wait to return home! There are circumstances when the facility must give a resident an involuntary discharge notice. There are may regulations and rules that guide this process in order to ensure that residents’ rights are upheld. </a:t>
            </a:r>
            <a:r>
              <a:rPr lang="en-US" dirty="0"/>
              <a:t>The facility cannot discharge</a:t>
            </a:r>
            <a:r>
              <a:rPr lang="en-US" baseline="0" dirty="0"/>
              <a:t> residents unless there is a clear reason that meets the regulations. – REVIEW THE REQUIREMENTS ON THE SLIDE</a:t>
            </a:r>
          </a:p>
          <a:p>
            <a:r>
              <a:rPr lang="en-US" baseline="0" dirty="0"/>
              <a:t>If the resident’s needs cannot be met by the facility, such as a resident who requires weekly wound clinic visits living in a facility that is not near a wound clinic, it is in the resident’s best interest to be moved to another facility that can meet their needs. However, the resident may not want to move away from their local community. The facility staff and the resident’s physician know that the resident will have serious health complications if the resident does not receive the wound clinic treatments that they need. The facility may issue a 30 day discharge notice and have the resident transfer to a facility near the wound clinic. We will discuss the ways in which he resident’s rights are supported during this process as we go through the presentation. </a:t>
            </a:r>
          </a:p>
          <a:p>
            <a:endParaRPr lang="en-US" baseline="0" dirty="0"/>
          </a:p>
          <a:p>
            <a:pPr marL="0" marR="0" indent="0" fontAlgn="base">
              <a:lnSpc>
                <a:spcPct val="107000"/>
              </a:lnSpc>
              <a:spcBef>
                <a:spcPts val="0"/>
              </a:spcBef>
              <a:spcAft>
                <a:spcPts val="0"/>
              </a:spcAft>
              <a:buNone/>
            </a:pPr>
            <a:r>
              <a:rPr lang="en-US" sz="1200" dirty="0">
                <a:ea typeface="Times New Roman"/>
                <a:cs typeface="Calibri"/>
              </a:rPr>
              <a:t>(</a:t>
            </a:r>
            <a:r>
              <a:rPr lang="en-US" sz="1200" dirty="0" err="1">
                <a:ea typeface="Times New Roman"/>
                <a:cs typeface="Calibri"/>
              </a:rPr>
              <a:t>i</a:t>
            </a:r>
            <a:r>
              <a:rPr lang="en-US" sz="1200" dirty="0">
                <a:ea typeface="Times New Roman"/>
                <a:cs typeface="Calibri"/>
              </a:rPr>
              <a:t>) The facility must permit each resident to remain in the facility, and not transfer or discharge the resident from the facility unless—</a:t>
            </a:r>
            <a:endParaRPr lang="en-US" sz="1100" dirty="0">
              <a:ea typeface="Calibri"/>
              <a:cs typeface="Times New Roman"/>
            </a:endParaRPr>
          </a:p>
          <a:p>
            <a:pPr marL="114300" marR="0" indent="0" fontAlgn="base">
              <a:lnSpc>
                <a:spcPct val="107000"/>
              </a:lnSpc>
              <a:spcBef>
                <a:spcPts val="0"/>
              </a:spcBef>
              <a:spcAft>
                <a:spcPts val="0"/>
              </a:spcAft>
              <a:buNone/>
            </a:pPr>
            <a:r>
              <a:rPr lang="en-US" sz="1200" dirty="0">
                <a:ea typeface="Times New Roman"/>
                <a:cs typeface="Calibri"/>
              </a:rPr>
              <a:t>(A) The transfer or discharge is necessary for the resident’s welfare and the resident’s needs cannot be met in the facility;</a:t>
            </a:r>
            <a:endParaRPr lang="en-US" sz="1100" dirty="0">
              <a:ea typeface="Calibri"/>
              <a:cs typeface="Times New Roman"/>
            </a:endParaRPr>
          </a:p>
          <a:p>
            <a:pPr marL="114300" marR="0" indent="0" fontAlgn="base">
              <a:lnSpc>
                <a:spcPct val="107000"/>
              </a:lnSpc>
              <a:spcBef>
                <a:spcPts val="0"/>
              </a:spcBef>
              <a:spcAft>
                <a:spcPts val="0"/>
              </a:spcAft>
              <a:buNone/>
            </a:pPr>
            <a:r>
              <a:rPr lang="en-US" sz="1200" dirty="0">
                <a:ea typeface="Times New Roman"/>
                <a:cs typeface="Calibri"/>
              </a:rPr>
              <a:t>(C) The safety of individuals in the facility is endangered due to the clinical or behavioral status of the resident;</a:t>
            </a:r>
            <a:endParaRPr lang="en-US" sz="1100" dirty="0">
              <a:ea typeface="Calibri"/>
              <a:cs typeface="Times New Roman"/>
            </a:endParaRPr>
          </a:p>
          <a:p>
            <a:pPr marL="114300" marR="0" indent="0" fontAlgn="base">
              <a:lnSpc>
                <a:spcPct val="107000"/>
              </a:lnSpc>
              <a:spcBef>
                <a:spcPts val="0"/>
              </a:spcBef>
              <a:spcAft>
                <a:spcPts val="0"/>
              </a:spcAft>
              <a:buNone/>
            </a:pPr>
            <a:r>
              <a:rPr lang="en-US" sz="1200" dirty="0">
                <a:ea typeface="Times New Roman"/>
                <a:cs typeface="Calibri"/>
              </a:rPr>
              <a:t>(D) The health of individuals in the facility would otherwise be endangered;</a:t>
            </a:r>
            <a:endParaRPr lang="en-US" sz="11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8</a:t>
            </a:fld>
            <a:endParaRPr lang="en-US" dirty="0"/>
          </a:p>
        </p:txBody>
      </p:sp>
    </p:spTree>
    <p:extLst>
      <p:ext uri="{BB962C8B-B14F-4D97-AF65-F5344CB8AC3E}">
        <p14:creationId xmlns:p14="http://schemas.microsoft.com/office/powerpoint/2010/main" val="69593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resident who has improved</a:t>
            </a:r>
            <a:r>
              <a:rPr lang="en-US" baseline="0" dirty="0"/>
              <a:t> does not want to leave the facility; they are treated well and have few worries. However, there are criteria for nursing home level of care and residents who do not need that level of care will not benefit from the facility’s services and may actually be at risk from living in close quarters with others who have health problems and conditions. In this situation, a facility can give a resident a 30 day discharge notice and help them find a more appropriate location to live. </a:t>
            </a:r>
            <a:endParaRPr lang="en-US" dirty="0"/>
          </a:p>
        </p:txBody>
      </p:sp>
      <p:sp>
        <p:nvSpPr>
          <p:cNvPr id="4" name="Slide Number Placeholder 3"/>
          <p:cNvSpPr>
            <a:spLocks noGrp="1"/>
          </p:cNvSpPr>
          <p:nvPr>
            <p:ph type="sldNum" sz="quarter" idx="10"/>
          </p:nvPr>
        </p:nvSpPr>
        <p:spPr/>
        <p:txBody>
          <a:bodyPr/>
          <a:lstStyle/>
          <a:p>
            <a:fld id="{3DEB2B3A-3B96-4DB2-8593-244D1EC4EA98}" type="slidenum">
              <a:rPr lang="en-US" smtClean="0"/>
              <a:t>9</a:t>
            </a:fld>
            <a:endParaRPr lang="en-US" dirty="0"/>
          </a:p>
        </p:txBody>
      </p:sp>
    </p:spTree>
    <p:extLst>
      <p:ext uri="{BB962C8B-B14F-4D97-AF65-F5344CB8AC3E}">
        <p14:creationId xmlns:p14="http://schemas.microsoft.com/office/powerpoint/2010/main" val="346460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52369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93065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484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575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103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007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400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019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09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CF760CD7-858D-4349-9E04-59418D50FC90}"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10/26/2017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344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7142F5-E3C9-44B5-9842-509FD12165FC}"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60CD7-858D-4349-9E04-59418D50FC90}" type="slidenum">
              <a:rPr lang="en-US" smtClean="0"/>
              <a:t>‹#›</a:t>
            </a:fld>
            <a:endParaRPr lang="en-US" dirty="0"/>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87142F5-E3C9-44B5-9842-509FD12165FC}"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F760CD7-858D-4349-9E04-59418D50FC90}" type="slidenum">
              <a:rPr lang="en-US" smtClean="0"/>
              <a:t>‹#›</a:t>
            </a:fld>
            <a:endParaRPr lang="en-US" dirty="0"/>
          </a:p>
        </p:txBody>
      </p:sp>
      <p:pic>
        <p:nvPicPr>
          <p:cNvPr id="9" name="Picture 8"/>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10/26/2017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2944790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federalregister.gov/documents/2016/10/04/2016-23503/medicare-and-medicaid-programs-reform-of-requirements-for-long-term-care-facilities" TargetMode="Externa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SurveyCertificationGenInfo/Downloads/Survey-and-Cert-Letter-17-07.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Transfer and Discharge Process</a:t>
            </a:r>
          </a:p>
        </p:txBody>
      </p:sp>
      <p:sp>
        <p:nvSpPr>
          <p:cNvPr id="2" name="Subtitle 1"/>
          <p:cNvSpPr>
            <a:spLocks noGrp="1"/>
          </p:cNvSpPr>
          <p:nvPr>
            <p:ph type="subTitle" idx="1"/>
          </p:nvPr>
        </p:nvSpPr>
        <p:spPr>
          <a:xfrm>
            <a:off x="1066800" y="2457450"/>
            <a:ext cx="7162800" cy="914400"/>
          </a:xfrm>
        </p:spPr>
        <p:txBody>
          <a:bodyPr>
            <a:normAutofit/>
          </a:bodyPr>
          <a:lstStyle/>
          <a:p>
            <a:r>
              <a:rPr lang="en-US" dirty="0">
                <a:solidFill>
                  <a:schemeClr val="bg1"/>
                </a:solidFill>
                <a:latin typeface="+mj-lt"/>
              </a:rPr>
              <a:t>For Leadership and Interdisciplinary Team</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1337" y="3458267"/>
            <a:ext cx="298132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02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524000"/>
            <a:ext cx="5638800" cy="4525963"/>
          </a:xfrm>
        </p:spPr>
        <p:txBody>
          <a:bodyPr>
            <a:normAutofit/>
          </a:bodyPr>
          <a:lstStyle/>
          <a:p>
            <a:pPr marL="114300" lvl="0" indent="0" fontAlgn="base">
              <a:lnSpc>
                <a:spcPct val="107000"/>
              </a:lnSpc>
              <a:spcBef>
                <a:spcPts val="0"/>
              </a:spcBef>
              <a:buNone/>
            </a:pPr>
            <a:r>
              <a:rPr lang="en-US" sz="2800" dirty="0">
                <a:solidFill>
                  <a:prstClr val="black"/>
                </a:solidFill>
                <a:ea typeface="Times New Roman"/>
                <a:cs typeface="Calibri"/>
              </a:rPr>
              <a:t>(E) The resident has failed, after reasonable and appropriate notice, to pay for (or to have paid under Medicare or Medicaid) a stay at the facility. </a:t>
            </a:r>
          </a:p>
          <a:p>
            <a:pPr marL="114300" lvl="0" indent="0" fontAlgn="base">
              <a:lnSpc>
                <a:spcPct val="107000"/>
              </a:lnSpc>
              <a:spcBef>
                <a:spcPts val="0"/>
              </a:spcBef>
              <a:buNone/>
            </a:pPr>
            <a:r>
              <a:rPr lang="en-US" sz="2800" dirty="0">
                <a:solidFill>
                  <a:prstClr val="black"/>
                </a:solidFill>
                <a:ea typeface="Times New Roman"/>
                <a:cs typeface="Calibri"/>
              </a:rPr>
              <a:t>	Nonpayment applies …</a:t>
            </a:r>
          </a:p>
          <a:p>
            <a:pPr marL="114300" lvl="0" indent="0" fontAlgn="base">
              <a:lnSpc>
                <a:spcPct val="107000"/>
              </a:lnSpc>
              <a:spcBef>
                <a:spcPts val="0"/>
              </a:spcBef>
              <a:buNone/>
            </a:pPr>
            <a:endParaRPr lang="en-US" sz="2800" dirty="0">
              <a:solidFill>
                <a:prstClr val="black"/>
              </a:solidFill>
              <a:ea typeface="Calibri"/>
              <a:cs typeface="Times New Roman"/>
            </a:endParaRPr>
          </a:p>
          <a:p>
            <a:pPr marL="114300" lvl="0" indent="0" fontAlgn="base">
              <a:lnSpc>
                <a:spcPct val="107000"/>
              </a:lnSpc>
              <a:spcBef>
                <a:spcPts val="0"/>
              </a:spcBef>
              <a:buNone/>
            </a:pPr>
            <a:r>
              <a:rPr lang="en-US" sz="2800" dirty="0">
                <a:solidFill>
                  <a:prstClr val="black"/>
                </a:solidFill>
                <a:ea typeface="Times New Roman"/>
                <a:cs typeface="Calibri"/>
              </a:rPr>
              <a:t>(F) The facility ceases to operate.</a:t>
            </a:r>
            <a:endParaRPr lang="en-US" sz="2800" dirty="0">
              <a:solidFill>
                <a:prstClr val="black"/>
              </a:solidFill>
              <a:ea typeface="Calibri"/>
              <a:cs typeface="Times New Roman"/>
            </a:endParaRPr>
          </a:p>
          <a:p>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2895600"/>
            <a:ext cx="2062555" cy="1371600"/>
          </a:xfrm>
          <a:prstGeom prst="rect">
            <a:avLst/>
          </a:prstGeom>
        </p:spPr>
      </p:pic>
    </p:spTree>
    <p:extLst>
      <p:ext uri="{BB962C8B-B14F-4D97-AF65-F5344CB8AC3E}">
        <p14:creationId xmlns:p14="http://schemas.microsoft.com/office/powerpoint/2010/main" val="193193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Regulations</a:t>
            </a:r>
          </a:p>
        </p:txBody>
      </p:sp>
      <p:sp>
        <p:nvSpPr>
          <p:cNvPr id="3" name="Content Placeholder 2"/>
          <p:cNvSpPr>
            <a:spLocks noGrp="1"/>
          </p:cNvSpPr>
          <p:nvPr>
            <p:ph idx="1"/>
          </p:nvPr>
        </p:nvSpPr>
        <p:spPr>
          <a:xfrm>
            <a:off x="304800" y="1371600"/>
            <a:ext cx="5791200" cy="4525963"/>
          </a:xfrm>
        </p:spPr>
        <p:txBody>
          <a:bodyPr>
            <a:noAutofit/>
          </a:bodyPr>
          <a:lstStyle/>
          <a:p>
            <a:pPr marL="0" marR="0"/>
            <a:r>
              <a:rPr lang="en-US" sz="2400" dirty="0">
                <a:ea typeface="Times New Roman"/>
                <a:cs typeface="Segoe UI"/>
              </a:rPr>
              <a:t>(ii) The facility may not transfer or discharge the resident while the appeal is pending, </a:t>
            </a:r>
          </a:p>
          <a:p>
            <a:pPr marL="0" marR="0"/>
            <a:r>
              <a:rPr lang="en-US" sz="2400" dirty="0">
                <a:ea typeface="Times New Roman"/>
                <a:cs typeface="Segoe UI"/>
              </a:rPr>
              <a:t>when a resident exercises his or her right to appeal a transfer or discharge notice </a:t>
            </a:r>
          </a:p>
          <a:p>
            <a:pPr marL="0" marR="0"/>
            <a:r>
              <a:rPr lang="en-US" sz="2400" dirty="0">
                <a:ea typeface="Times New Roman"/>
                <a:cs typeface="Segoe UI"/>
              </a:rPr>
              <a:t>unless the failure to discharge or transfer would endanger the health or safety of the resident or other individuals in the facility. </a:t>
            </a:r>
          </a:p>
          <a:p>
            <a:pPr marL="0" marR="0"/>
            <a:r>
              <a:rPr lang="en-US" sz="2400" dirty="0">
                <a:ea typeface="Times New Roman"/>
                <a:cs typeface="Segoe UI"/>
              </a:rPr>
              <a:t>Document the danger that failure to transfer or discharge would pose.</a:t>
            </a:r>
            <a:endParaRPr lang="en-US" sz="2400" dirty="0">
              <a:ea typeface="Times New Roman"/>
            </a:endParaRPr>
          </a:p>
          <a:p>
            <a:pPr marL="0" indent="0">
              <a:buNone/>
            </a:pP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683" y="3048000"/>
            <a:ext cx="2062555" cy="1371600"/>
          </a:xfrm>
          <a:prstGeom prst="rect">
            <a:avLst/>
          </a:prstGeom>
        </p:spPr>
      </p:pic>
    </p:spTree>
    <p:extLst>
      <p:ext uri="{BB962C8B-B14F-4D97-AF65-F5344CB8AC3E}">
        <p14:creationId xmlns:p14="http://schemas.microsoft.com/office/powerpoint/2010/main" val="27511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Regulations</a:t>
            </a:r>
          </a:p>
        </p:txBody>
      </p:sp>
      <p:sp>
        <p:nvSpPr>
          <p:cNvPr id="3" name="Content Placeholder 2"/>
          <p:cNvSpPr>
            <a:spLocks noGrp="1"/>
          </p:cNvSpPr>
          <p:nvPr>
            <p:ph idx="1"/>
          </p:nvPr>
        </p:nvSpPr>
        <p:spPr>
          <a:xfrm>
            <a:off x="457200" y="1524000"/>
            <a:ext cx="6019800" cy="4525963"/>
          </a:xfrm>
        </p:spPr>
        <p:txBody>
          <a:bodyPr>
            <a:normAutofit fontScale="92500" lnSpcReduction="20000"/>
          </a:bodyPr>
          <a:lstStyle/>
          <a:p>
            <a:pPr marL="0" marR="0"/>
            <a:r>
              <a:rPr lang="en-US" dirty="0">
                <a:ea typeface="Times New Roman"/>
                <a:cs typeface="Segoe UI"/>
              </a:rPr>
              <a:t>(2) </a:t>
            </a:r>
            <a:r>
              <a:rPr lang="en-US" i="1" dirty="0">
                <a:ea typeface="Times New Roman"/>
                <a:cs typeface="Segoe UI"/>
              </a:rPr>
              <a:t>Documentation. </a:t>
            </a:r>
            <a:r>
              <a:rPr lang="en-US" dirty="0">
                <a:ea typeface="Times New Roman"/>
                <a:cs typeface="Segoe UI"/>
              </a:rPr>
              <a:t>When the facility transfers or discharges a resident under any of the circumstances specified in paragraphs (c)(1)(i)(A)  through (F) of this section, the facility must ensure that the transfer or discharge is documented in the resident’s medical record and  appropriate information is communicated to the receiving health care institution or provider.</a:t>
            </a:r>
            <a:endParaRPr lang="en-US" dirty="0">
              <a:ea typeface="Times New Roman"/>
            </a:endParaRPr>
          </a:p>
          <a:p>
            <a:pPr marL="400050" lvl="1" indent="0">
              <a:buNone/>
            </a:pPr>
            <a:endParaRPr lang="en-US" sz="4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819400"/>
            <a:ext cx="2062555" cy="1371600"/>
          </a:xfrm>
          <a:prstGeom prst="rect">
            <a:avLst/>
          </a:prstGeom>
        </p:spPr>
      </p:pic>
    </p:spTree>
    <p:extLst>
      <p:ext uri="{BB962C8B-B14F-4D97-AF65-F5344CB8AC3E}">
        <p14:creationId xmlns:p14="http://schemas.microsoft.com/office/powerpoint/2010/main" val="155253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Regulations</a:t>
            </a:r>
          </a:p>
        </p:txBody>
      </p:sp>
      <p:sp>
        <p:nvSpPr>
          <p:cNvPr id="3" name="Content Placeholder 2"/>
          <p:cNvSpPr>
            <a:spLocks noGrp="1"/>
          </p:cNvSpPr>
          <p:nvPr>
            <p:ph idx="1"/>
          </p:nvPr>
        </p:nvSpPr>
        <p:spPr>
          <a:xfrm>
            <a:off x="457200" y="1600200"/>
            <a:ext cx="5715000" cy="4525963"/>
          </a:xfrm>
        </p:spPr>
        <p:txBody>
          <a:bodyPr>
            <a:normAutofit/>
          </a:bodyPr>
          <a:lstStyle/>
          <a:p>
            <a:pPr marL="0" marR="0"/>
            <a:r>
              <a:rPr lang="en-US" dirty="0">
                <a:ea typeface="Times New Roman"/>
                <a:cs typeface="Segoe UI"/>
              </a:rPr>
              <a:t>Documentation</a:t>
            </a:r>
          </a:p>
          <a:p>
            <a:pPr marL="400050" lvl="1"/>
            <a:r>
              <a:rPr lang="en-US" dirty="0">
                <a:ea typeface="Times New Roman"/>
                <a:cs typeface="Segoe UI"/>
              </a:rPr>
              <a:t>Physician</a:t>
            </a:r>
          </a:p>
          <a:p>
            <a:pPr marL="400050" lvl="1"/>
            <a:r>
              <a:rPr lang="en-US" dirty="0">
                <a:ea typeface="Times New Roman"/>
                <a:cs typeface="Segoe UI"/>
              </a:rPr>
              <a:t>Facility Staff </a:t>
            </a:r>
          </a:p>
          <a:p>
            <a:pPr marL="400050" lvl="1"/>
            <a:r>
              <a:rPr lang="en-US" dirty="0">
                <a:ea typeface="Times New Roman"/>
                <a:cs typeface="Segoe UI"/>
              </a:rPr>
              <a:t>Notice Documentation</a:t>
            </a:r>
          </a:p>
          <a:p>
            <a:pPr marL="0"/>
            <a:r>
              <a:rPr lang="en-US" dirty="0">
                <a:ea typeface="Times New Roman"/>
                <a:cs typeface="Segoe UI"/>
              </a:rPr>
              <a:t>Reason for Discharge</a:t>
            </a:r>
            <a:endParaRPr lang="en-US" dirty="0">
              <a:ea typeface="Times New Roman"/>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9176" y="3048000"/>
            <a:ext cx="3211207" cy="2177199"/>
          </a:xfrm>
          <a:prstGeom prst="rect">
            <a:avLst/>
          </a:prstGeom>
        </p:spPr>
      </p:pic>
    </p:spTree>
    <p:extLst>
      <p:ext uri="{BB962C8B-B14F-4D97-AF65-F5344CB8AC3E}">
        <p14:creationId xmlns:p14="http://schemas.microsoft.com/office/powerpoint/2010/main" val="416594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Receiving Facility </a:t>
            </a:r>
            <a:endParaRPr lang="en-US" dirty="0"/>
          </a:p>
        </p:txBody>
      </p:sp>
      <p:sp>
        <p:nvSpPr>
          <p:cNvPr id="3" name="Content Placeholder 2"/>
          <p:cNvSpPr>
            <a:spLocks noGrp="1"/>
          </p:cNvSpPr>
          <p:nvPr>
            <p:ph idx="1"/>
          </p:nvPr>
        </p:nvSpPr>
        <p:spPr>
          <a:xfrm>
            <a:off x="2971800" y="1633137"/>
            <a:ext cx="6019800" cy="4525963"/>
          </a:xfrm>
        </p:spPr>
        <p:txBody>
          <a:bodyPr>
            <a:noAutofit/>
          </a:bodyPr>
          <a:lstStyle/>
          <a:p>
            <a:pPr fontAlgn="base"/>
            <a:r>
              <a:rPr lang="en-US" sz="2000" dirty="0"/>
              <a:t>The resident’s primary care physician and other consulting practitioners as well as their respective and contact information</a:t>
            </a:r>
          </a:p>
          <a:p>
            <a:pPr fontAlgn="base"/>
            <a:r>
              <a:rPr lang="en-US" sz="2000" dirty="0"/>
              <a:t>The resident representative’s contact information</a:t>
            </a:r>
          </a:p>
          <a:p>
            <a:pPr fontAlgn="base"/>
            <a:r>
              <a:rPr lang="en-US" sz="2000" dirty="0"/>
              <a:t>The resident’s Advance Directives</a:t>
            </a:r>
          </a:p>
          <a:p>
            <a:pPr fontAlgn="base"/>
            <a:r>
              <a:rPr lang="en-US" sz="2000" dirty="0"/>
              <a:t>All special instructions or precautions and for ongoing care as appropriate </a:t>
            </a:r>
          </a:p>
          <a:p>
            <a:pPr fontAlgn="base"/>
            <a:r>
              <a:rPr lang="en-US" sz="2000" dirty="0"/>
              <a:t>The resident’s comprehensive care plan goals</a:t>
            </a:r>
          </a:p>
          <a:p>
            <a:pPr fontAlgn="base"/>
            <a:r>
              <a:rPr lang="en-US" sz="2000" dirty="0"/>
              <a:t>A copy of the discharge summary</a:t>
            </a:r>
          </a:p>
          <a:p>
            <a:pPr fontAlgn="base"/>
            <a:r>
              <a:rPr lang="en-US" sz="2000" dirty="0"/>
              <a:t>Any other necessary or relevant information or documentations to facilitate safe and effective transition of care</a:t>
            </a:r>
          </a:p>
          <a:p>
            <a:pPr fontAlgn="base"/>
            <a:r>
              <a:rPr lang="en-US" sz="2000" b="1" dirty="0"/>
              <a:t>(Insert facility and state specific requirements here) </a:t>
            </a:r>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63616" y="2286000"/>
            <a:ext cx="2479584" cy="3220239"/>
          </a:xfrm>
          <a:prstGeom prst="rect">
            <a:avLst/>
          </a:prstGeom>
        </p:spPr>
      </p:pic>
    </p:spTree>
    <p:extLst>
      <p:ext uri="{BB962C8B-B14F-4D97-AF65-F5344CB8AC3E}">
        <p14:creationId xmlns:p14="http://schemas.microsoft.com/office/powerpoint/2010/main" val="116455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Need for Notice </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r>
              <a:rPr lang="en-US" dirty="0"/>
              <a:t>Facility must provide a Notice</a:t>
            </a:r>
          </a:p>
          <a:p>
            <a:r>
              <a:rPr lang="en-US" dirty="0"/>
              <a:t>Writing</a:t>
            </a:r>
            <a:br>
              <a:rPr lang="en-US" dirty="0"/>
            </a:br>
            <a:r>
              <a:rPr lang="en-US" dirty="0"/>
              <a:t>Manner in which is understood </a:t>
            </a:r>
          </a:p>
          <a:p>
            <a:r>
              <a:rPr lang="en-US" dirty="0"/>
              <a:t>Document reasons for discharge</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667000"/>
            <a:ext cx="2971800" cy="1982191"/>
          </a:xfrm>
          <a:prstGeom prst="rect">
            <a:avLst/>
          </a:prstGeom>
        </p:spPr>
      </p:pic>
    </p:spTree>
    <p:extLst>
      <p:ext uri="{BB962C8B-B14F-4D97-AF65-F5344CB8AC3E}">
        <p14:creationId xmlns:p14="http://schemas.microsoft.com/office/powerpoint/2010/main" val="107967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–Notice Timing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a:t>Issued with a discharge date at least 30 days before the resident is transferred or discharged. </a:t>
            </a:r>
            <a:endParaRPr lang="en-US" sz="1800" dirty="0"/>
          </a:p>
          <a:p>
            <a:pPr lvl="1" algn="ctr"/>
            <a:r>
              <a:rPr lang="en-US" dirty="0"/>
              <a:t>Language and manner that the resident can understand. </a:t>
            </a:r>
            <a:endParaRPr lang="en-US" sz="1600" dirty="0"/>
          </a:p>
          <a:p>
            <a:pPr lvl="1"/>
            <a:r>
              <a:rPr lang="en-US" dirty="0"/>
              <a:t>Emergency, the notice will be issues as soon as practicable when:</a:t>
            </a:r>
            <a:endParaRPr lang="en-US" sz="1600" dirty="0"/>
          </a:p>
          <a:p>
            <a:pPr lvl="2"/>
            <a:r>
              <a:rPr lang="en-US" dirty="0"/>
              <a:t>The safety of the individuals in the facility would be endangered </a:t>
            </a:r>
            <a:endParaRPr lang="en-US" sz="1500" dirty="0"/>
          </a:p>
          <a:p>
            <a:pPr lvl="2"/>
            <a:r>
              <a:rPr lang="en-US" dirty="0"/>
              <a:t>The health of the individuals in the facility would be endangered</a:t>
            </a:r>
            <a:endParaRPr lang="en-US" sz="1500" dirty="0"/>
          </a:p>
          <a:p>
            <a:pPr lvl="2"/>
            <a:r>
              <a:rPr lang="en-US" dirty="0"/>
              <a:t>The resident’s health improved sufficiently to allow a more immediate transfer or discharge</a:t>
            </a:r>
            <a:endParaRPr lang="en-US" sz="1500" dirty="0"/>
          </a:p>
          <a:p>
            <a:pPr lvl="2"/>
            <a:r>
              <a:rPr lang="en-US" dirty="0"/>
              <a:t>An immediate transfer or discharge is required by the resident’s urgent medical condition</a:t>
            </a:r>
            <a:endParaRPr lang="en-US" sz="1500" dirty="0"/>
          </a:p>
          <a:p>
            <a:pPr lvl="2"/>
            <a:r>
              <a:rPr lang="en-US" dirty="0"/>
              <a:t>The resident has not resided in the facility for 30 days</a:t>
            </a:r>
            <a:endParaRPr lang="en-US" sz="1500" dirty="0"/>
          </a:p>
          <a:p>
            <a:endParaRPr lang="en-US" dirty="0"/>
          </a:p>
        </p:txBody>
      </p:sp>
    </p:spTree>
    <p:extLst>
      <p:ext uri="{BB962C8B-B14F-4D97-AF65-F5344CB8AC3E}">
        <p14:creationId xmlns:p14="http://schemas.microsoft.com/office/powerpoint/2010/main" val="24517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Notice Content</a:t>
            </a:r>
            <a:endParaRPr lang="en-US" dirty="0"/>
          </a:p>
        </p:txBody>
      </p:sp>
      <p:sp>
        <p:nvSpPr>
          <p:cNvPr id="3" name="Content Placeholder 2"/>
          <p:cNvSpPr>
            <a:spLocks noGrp="1"/>
          </p:cNvSpPr>
          <p:nvPr>
            <p:ph idx="1"/>
          </p:nvPr>
        </p:nvSpPr>
        <p:spPr>
          <a:xfrm>
            <a:off x="304800" y="1277036"/>
            <a:ext cx="8839200" cy="4525963"/>
          </a:xfrm>
        </p:spPr>
        <p:txBody>
          <a:bodyPr>
            <a:normAutofit fontScale="85000" lnSpcReduction="20000"/>
          </a:bodyPr>
          <a:lstStyle/>
          <a:p>
            <a:r>
              <a:rPr lang="en-US" dirty="0"/>
              <a:t>At a minimum the notice will include:   </a:t>
            </a:r>
            <a:endParaRPr lang="en-US" sz="1600" dirty="0"/>
          </a:p>
          <a:p>
            <a:pPr lvl="1" fontAlgn="base"/>
            <a:r>
              <a:rPr lang="en-US" dirty="0"/>
              <a:t>The reason for transfer/discharge</a:t>
            </a:r>
          </a:p>
          <a:p>
            <a:pPr lvl="1" fontAlgn="base"/>
            <a:r>
              <a:rPr lang="en-US" dirty="0"/>
              <a:t>The effective date of the transfer/discharge</a:t>
            </a:r>
          </a:p>
          <a:p>
            <a:pPr lvl="1" fontAlgn="base"/>
            <a:r>
              <a:rPr lang="en-US" dirty="0"/>
              <a:t>The location to which the resident will be transferred</a:t>
            </a:r>
          </a:p>
          <a:p>
            <a:pPr lvl="1" fontAlgn="base"/>
            <a:r>
              <a:rPr lang="en-US" dirty="0"/>
              <a:t>A statement of the resident’s appeal rights </a:t>
            </a:r>
          </a:p>
          <a:p>
            <a:pPr lvl="1" fontAlgn="base"/>
            <a:r>
              <a:rPr lang="en-US" dirty="0"/>
              <a:t>The name, mailing address, email address and telephone number of the agency that receives discharge appeal requests</a:t>
            </a:r>
          </a:p>
          <a:p>
            <a:pPr lvl="1" fontAlgn="base"/>
            <a:r>
              <a:rPr lang="en-US" dirty="0"/>
              <a:t>Information about how to obtain an appeal form</a:t>
            </a:r>
          </a:p>
          <a:p>
            <a:pPr lvl="1" fontAlgn="base"/>
            <a:r>
              <a:rPr lang="en-US" dirty="0"/>
              <a:t>The title of the facility staff who will assist the resident to complete and submit the form</a:t>
            </a:r>
          </a:p>
          <a:p>
            <a:pPr lvl="1" fontAlgn="base"/>
            <a:r>
              <a:rPr lang="en-US" dirty="0"/>
              <a:t>The name, mailing address, email address and telephone number of the State Long Term Care Ombudsman’s office.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508894"/>
            <a:ext cx="1905000" cy="1266825"/>
          </a:xfrm>
          <a:prstGeom prst="rect">
            <a:avLst/>
          </a:prstGeom>
        </p:spPr>
      </p:pic>
    </p:spTree>
    <p:extLst>
      <p:ext uri="{BB962C8B-B14F-4D97-AF65-F5344CB8AC3E}">
        <p14:creationId xmlns:p14="http://schemas.microsoft.com/office/powerpoint/2010/main" val="355494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Advocacy Agencies</a:t>
            </a:r>
            <a:endParaRPr lang="en-US" dirty="0"/>
          </a:p>
        </p:txBody>
      </p:sp>
      <p:sp>
        <p:nvSpPr>
          <p:cNvPr id="3" name="Content Placeholder 2"/>
          <p:cNvSpPr>
            <a:spLocks noGrp="1"/>
          </p:cNvSpPr>
          <p:nvPr>
            <p:ph idx="1"/>
          </p:nvPr>
        </p:nvSpPr>
        <p:spPr>
          <a:xfrm>
            <a:off x="457200" y="1600200"/>
            <a:ext cx="4648200" cy="4525963"/>
          </a:xfrm>
        </p:spPr>
        <p:txBody>
          <a:bodyPr>
            <a:normAutofit/>
          </a:bodyPr>
          <a:lstStyle/>
          <a:p>
            <a:pPr marL="0" marR="0"/>
            <a:r>
              <a:rPr lang="en-US" dirty="0">
                <a:ea typeface="Times New Roman"/>
                <a:cs typeface="Segoe UI"/>
              </a:rPr>
              <a:t>Regulations were revised </a:t>
            </a:r>
          </a:p>
          <a:p>
            <a:pPr lvl="1"/>
            <a:r>
              <a:rPr lang="en-US" dirty="0">
                <a:cs typeface="Segoe UI"/>
              </a:rPr>
              <a:t>Include information about advocacy agencies</a:t>
            </a:r>
          </a:p>
          <a:p>
            <a:pPr lvl="1"/>
            <a:r>
              <a:rPr lang="en-US" dirty="0">
                <a:cs typeface="Segoe UI"/>
              </a:rPr>
              <a:t>Contact information </a:t>
            </a:r>
          </a:p>
          <a:p>
            <a:pPr lvl="1"/>
            <a:r>
              <a:rPr lang="en-US" dirty="0">
                <a:cs typeface="Segoe UI"/>
              </a:rPr>
              <a:t>Special Population requirements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438400"/>
            <a:ext cx="2982607" cy="2022208"/>
          </a:xfrm>
          <a:prstGeom prst="rect">
            <a:avLst/>
          </a:prstGeom>
        </p:spPr>
      </p:pic>
    </p:spTree>
    <p:extLst>
      <p:ext uri="{BB962C8B-B14F-4D97-AF65-F5344CB8AC3E}">
        <p14:creationId xmlns:p14="http://schemas.microsoft.com/office/powerpoint/2010/main" val="410175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Notice Change </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pPr marL="0" marR="0"/>
            <a:r>
              <a:rPr lang="en-US" dirty="0">
                <a:ea typeface="Times New Roman"/>
                <a:cs typeface="Segoe UI"/>
              </a:rPr>
              <a:t>Change in Notice</a:t>
            </a:r>
          </a:p>
          <a:p>
            <a:pPr marL="400050" lvl="1"/>
            <a:r>
              <a:rPr lang="en-US" dirty="0">
                <a:cs typeface="Segoe UI"/>
              </a:rPr>
              <a:t>Changes related to Discharge</a:t>
            </a:r>
          </a:p>
          <a:p>
            <a:pPr marL="400050" lvl="1"/>
            <a:r>
              <a:rPr lang="en-US" dirty="0">
                <a:cs typeface="Segoe UI"/>
              </a:rPr>
              <a:t>Notify all parties involved</a:t>
            </a:r>
          </a:p>
          <a:p>
            <a:pPr marL="800100" lvl="2"/>
            <a:r>
              <a:rPr lang="en-US" dirty="0">
                <a:cs typeface="Segoe UI"/>
              </a:rPr>
              <a:t>All recipients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905000"/>
            <a:ext cx="3696429" cy="3286125"/>
          </a:xfrm>
          <a:prstGeom prst="rect">
            <a:avLst/>
          </a:prstGeom>
        </p:spPr>
      </p:pic>
    </p:spTree>
    <p:extLst>
      <p:ext uri="{BB962C8B-B14F-4D97-AF65-F5344CB8AC3E}">
        <p14:creationId xmlns:p14="http://schemas.microsoft.com/office/powerpoint/2010/main" val="354282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pPr marL="0" indent="0">
              <a:buNone/>
            </a:pPr>
            <a:r>
              <a:rPr lang="en-US" dirty="0"/>
              <a:t>Participants will:</a:t>
            </a:r>
          </a:p>
          <a:p>
            <a:pPr lvl="0"/>
            <a:r>
              <a:rPr lang="en-US" dirty="0"/>
              <a:t>Understand the regulation that guide our practices regarding involuntary transfer and discharge of residents.</a:t>
            </a:r>
          </a:p>
          <a:p>
            <a:pPr lvl="0"/>
            <a:r>
              <a:rPr lang="en-US" dirty="0"/>
              <a:t>Understand transfer/discharge notice responsibilities of the facility. </a:t>
            </a:r>
          </a:p>
          <a:p>
            <a:pPr lvl="0"/>
            <a:r>
              <a:rPr lang="en-US" dirty="0"/>
              <a:t>Understand facility requirements for promoting resident’s rights and assisting with a safe and orderly transfer/discharge.</a:t>
            </a:r>
          </a:p>
          <a:p>
            <a:endParaRPr lang="en-US" dirty="0"/>
          </a:p>
        </p:txBody>
      </p:sp>
    </p:spTree>
    <p:extLst>
      <p:ext uri="{BB962C8B-B14F-4D97-AF65-F5344CB8AC3E}">
        <p14:creationId xmlns:p14="http://schemas.microsoft.com/office/powerpoint/2010/main" val="66602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Orientation </a:t>
            </a:r>
            <a:endParaRPr lang="en-US" dirty="0"/>
          </a:p>
        </p:txBody>
      </p:sp>
      <p:sp>
        <p:nvSpPr>
          <p:cNvPr id="3" name="Content Placeholder 2"/>
          <p:cNvSpPr>
            <a:spLocks noGrp="1"/>
          </p:cNvSpPr>
          <p:nvPr>
            <p:ph idx="1"/>
          </p:nvPr>
        </p:nvSpPr>
        <p:spPr>
          <a:xfrm>
            <a:off x="228600" y="1600200"/>
            <a:ext cx="4572000" cy="4525963"/>
          </a:xfrm>
        </p:spPr>
        <p:txBody>
          <a:bodyPr>
            <a:normAutofit fontScale="92500"/>
          </a:bodyPr>
          <a:lstStyle/>
          <a:p>
            <a:pPr marL="0" marR="0"/>
            <a:r>
              <a:rPr lang="en-US" dirty="0">
                <a:ea typeface="Times New Roman"/>
                <a:cs typeface="Segoe UI"/>
              </a:rPr>
              <a:t>Orientation</a:t>
            </a:r>
          </a:p>
          <a:p>
            <a:pPr marL="400050" lvl="1"/>
            <a:r>
              <a:rPr lang="en-US" dirty="0">
                <a:ea typeface="Times New Roman"/>
                <a:cs typeface="Segoe UI"/>
              </a:rPr>
              <a:t>Safe and smooth care transition</a:t>
            </a:r>
          </a:p>
          <a:p>
            <a:pPr marL="400050" lvl="1"/>
            <a:r>
              <a:rPr lang="en-US" dirty="0">
                <a:ea typeface="Times New Roman"/>
                <a:cs typeface="Segoe UI"/>
              </a:rPr>
              <a:t>Discharge destination</a:t>
            </a:r>
          </a:p>
          <a:p>
            <a:pPr marL="400050" lvl="1"/>
            <a:r>
              <a:rPr lang="en-US" dirty="0">
                <a:ea typeface="Times New Roman"/>
                <a:cs typeface="Segoe UI"/>
              </a:rPr>
              <a:t>Possessions</a:t>
            </a:r>
          </a:p>
          <a:p>
            <a:pPr marL="400050" lvl="1"/>
            <a:r>
              <a:rPr lang="en-US" dirty="0">
                <a:ea typeface="Times New Roman"/>
                <a:cs typeface="Segoe UI"/>
              </a:rPr>
              <a:t>Financial</a:t>
            </a:r>
          </a:p>
          <a:p>
            <a:pPr marL="400050" lvl="1"/>
            <a:r>
              <a:rPr lang="en-US" dirty="0">
                <a:ea typeface="Times New Roman"/>
                <a:cs typeface="Segoe UI"/>
              </a:rPr>
              <a:t>Medical, clinical, Care plan</a:t>
            </a:r>
          </a:p>
          <a:p>
            <a:pPr marL="400050" lvl="1"/>
            <a:r>
              <a:rPr lang="en-US" dirty="0">
                <a:ea typeface="Times New Roman"/>
                <a:cs typeface="Segoe UI"/>
              </a:rPr>
              <a:t>ADL, daily patterns and other</a:t>
            </a:r>
          </a:p>
          <a:p>
            <a:pPr marL="400050" lvl="1"/>
            <a:r>
              <a:rPr lang="en-US" dirty="0">
                <a:ea typeface="Times New Roman"/>
                <a:cs typeface="Segoe UI"/>
              </a:rPr>
              <a:t>Reduce stress </a:t>
            </a:r>
          </a:p>
          <a:p>
            <a:pPr marL="400050" lvl="1"/>
            <a:endParaRPr lang="en-US" dirty="0">
              <a:ea typeface="Times New Roman"/>
              <a:cs typeface="Segoe UI"/>
            </a:endParaRPr>
          </a:p>
          <a:p>
            <a:pPr marL="400050" lvl="1"/>
            <a:endParaRPr lang="en-US" dirty="0">
              <a:ea typeface="Times New Roman"/>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2514600"/>
            <a:ext cx="3814045" cy="2543968"/>
          </a:xfrm>
          <a:prstGeom prst="rect">
            <a:avLst/>
          </a:prstGeom>
        </p:spPr>
      </p:pic>
    </p:spTree>
    <p:extLst>
      <p:ext uri="{BB962C8B-B14F-4D97-AF65-F5344CB8AC3E}">
        <p14:creationId xmlns:p14="http://schemas.microsoft.com/office/powerpoint/2010/main" val="224552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for Transfer/Discharge</a:t>
            </a:r>
          </a:p>
        </p:txBody>
      </p:sp>
      <p:sp>
        <p:nvSpPr>
          <p:cNvPr id="3" name="Content Placeholder 2"/>
          <p:cNvSpPr>
            <a:spLocks noGrp="1"/>
          </p:cNvSpPr>
          <p:nvPr>
            <p:ph idx="1"/>
          </p:nvPr>
        </p:nvSpPr>
        <p:spPr>
          <a:xfrm>
            <a:off x="228600" y="1752600"/>
            <a:ext cx="6172200" cy="4525963"/>
          </a:xfrm>
        </p:spPr>
        <p:txBody>
          <a:bodyPr>
            <a:noAutofit/>
          </a:bodyPr>
          <a:lstStyle/>
          <a:p>
            <a:r>
              <a:rPr lang="en-US" sz="2400" dirty="0">
                <a:solidFill>
                  <a:srgbClr val="000000"/>
                </a:solidFill>
              </a:rPr>
              <a:t>Some examples of orientation may include </a:t>
            </a:r>
          </a:p>
          <a:p>
            <a:pPr lvl="1"/>
            <a:r>
              <a:rPr lang="en-US" sz="2400" dirty="0">
                <a:solidFill>
                  <a:srgbClr val="000000"/>
                </a:solidFill>
              </a:rPr>
              <a:t>trial visits, if possible, by the resident to a new location; </a:t>
            </a:r>
          </a:p>
          <a:p>
            <a:pPr lvl="1"/>
            <a:r>
              <a:rPr lang="en-US" sz="2400" dirty="0">
                <a:solidFill>
                  <a:srgbClr val="000000"/>
                </a:solidFill>
              </a:rPr>
              <a:t>working with family to ask their assistance in assuring the resident that valued possessions are not left behind or lost; </a:t>
            </a:r>
          </a:p>
          <a:p>
            <a:pPr lvl="1"/>
            <a:r>
              <a:rPr lang="en-US" sz="2400" dirty="0">
                <a:solidFill>
                  <a:srgbClr val="000000"/>
                </a:solidFill>
              </a:rPr>
              <a:t>orienting staff in the receiving facility to resident’s daily patterns; and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339049"/>
            <a:ext cx="2030144" cy="3048264"/>
          </a:xfrm>
          <a:prstGeom prst="rect">
            <a:avLst/>
          </a:prstGeom>
        </p:spPr>
      </p:pic>
    </p:spTree>
    <p:extLst>
      <p:ext uri="{BB962C8B-B14F-4D97-AF65-F5344CB8AC3E}">
        <p14:creationId xmlns:p14="http://schemas.microsoft.com/office/powerpoint/2010/main" val="45670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Inform – Closure </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pPr marL="0" marR="0"/>
            <a:r>
              <a:rPr lang="en-US" dirty="0">
                <a:ea typeface="Times New Roman"/>
                <a:cs typeface="Segoe UI"/>
              </a:rPr>
              <a:t>Specific requirements</a:t>
            </a:r>
          </a:p>
          <a:p>
            <a:pPr marL="0" marR="0"/>
            <a:r>
              <a:rPr lang="en-US" dirty="0">
                <a:ea typeface="Times New Roman"/>
                <a:cs typeface="Segoe UI"/>
              </a:rPr>
              <a:t>Align with State requirements</a:t>
            </a:r>
          </a:p>
          <a:p>
            <a:pPr marL="0" marR="0"/>
            <a:r>
              <a:rPr lang="en-US" dirty="0">
                <a:ea typeface="Times New Roman"/>
                <a:cs typeface="Segoe UI"/>
              </a:rPr>
              <a:t>Whole set of responsibilities and duties to be followed</a:t>
            </a:r>
            <a:endParaRPr lang="en-US" dirty="0">
              <a:ea typeface="Times New Roman"/>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81200"/>
            <a:ext cx="3036380" cy="3200400"/>
          </a:xfrm>
          <a:prstGeom prst="rect">
            <a:avLst/>
          </a:prstGeom>
        </p:spPr>
      </p:pic>
    </p:spTree>
    <p:extLst>
      <p:ext uri="{BB962C8B-B14F-4D97-AF65-F5344CB8AC3E}">
        <p14:creationId xmlns:p14="http://schemas.microsoft.com/office/powerpoint/2010/main" val="387517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 - Assessment</a:t>
            </a:r>
          </a:p>
        </p:txBody>
      </p:sp>
      <p:sp>
        <p:nvSpPr>
          <p:cNvPr id="3" name="Content Placeholder 2"/>
          <p:cNvSpPr>
            <a:spLocks noGrp="1"/>
          </p:cNvSpPr>
          <p:nvPr>
            <p:ph idx="1"/>
          </p:nvPr>
        </p:nvSpPr>
        <p:spPr>
          <a:xfrm>
            <a:off x="3429000" y="1600200"/>
            <a:ext cx="5257800" cy="4525963"/>
          </a:xfrm>
        </p:spPr>
        <p:txBody>
          <a:bodyPr>
            <a:normAutofit lnSpcReduction="10000"/>
          </a:bodyPr>
          <a:lstStyle/>
          <a:p>
            <a:r>
              <a:rPr lang="en-US" dirty="0">
                <a:solidFill>
                  <a:srgbClr val="000000"/>
                </a:solidFill>
              </a:rPr>
              <a:t>Prior to any discharge</a:t>
            </a:r>
          </a:p>
          <a:p>
            <a:pPr lvl="1"/>
            <a:r>
              <a:rPr lang="en-US" dirty="0">
                <a:solidFill>
                  <a:srgbClr val="000000"/>
                </a:solidFill>
              </a:rPr>
              <a:t>Assessment</a:t>
            </a:r>
          </a:p>
          <a:p>
            <a:pPr lvl="1"/>
            <a:r>
              <a:rPr lang="en-US" dirty="0">
                <a:solidFill>
                  <a:srgbClr val="000000"/>
                </a:solidFill>
              </a:rPr>
              <a:t>Determination of needs</a:t>
            </a:r>
          </a:p>
          <a:p>
            <a:pPr lvl="1"/>
            <a:r>
              <a:rPr lang="en-US" dirty="0">
                <a:solidFill>
                  <a:srgbClr val="000000"/>
                </a:solidFill>
              </a:rPr>
              <a:t>Attempts to meet needs</a:t>
            </a:r>
          </a:p>
          <a:p>
            <a:pPr lvl="1"/>
            <a:r>
              <a:rPr lang="en-US" dirty="0">
                <a:solidFill>
                  <a:srgbClr val="000000"/>
                </a:solidFill>
              </a:rPr>
              <a:t>IDT Decision</a:t>
            </a:r>
          </a:p>
          <a:p>
            <a:pPr lvl="1"/>
            <a:r>
              <a:rPr lang="en-US" dirty="0">
                <a:solidFill>
                  <a:srgbClr val="000000"/>
                </a:solidFill>
              </a:rPr>
              <a:t>Meet with resident and representative </a:t>
            </a:r>
          </a:p>
          <a:p>
            <a:pPr lvl="1"/>
            <a:r>
              <a:rPr lang="en-US" dirty="0">
                <a:solidFill>
                  <a:srgbClr val="000000"/>
                </a:solidFill>
              </a:rPr>
              <a:t>Document</a:t>
            </a:r>
          </a:p>
          <a:p>
            <a:pPr lvl="1"/>
            <a:r>
              <a:rPr lang="en-US" dirty="0">
                <a:solidFill>
                  <a:srgbClr val="000000"/>
                </a:solidFill>
              </a:rPr>
              <a:t>Initiate Discharge process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575" y="2514600"/>
            <a:ext cx="3227087" cy="2152467"/>
          </a:xfrm>
          <a:prstGeom prst="rect">
            <a:avLst/>
          </a:prstGeom>
        </p:spPr>
      </p:pic>
    </p:spTree>
    <p:extLst>
      <p:ext uri="{BB962C8B-B14F-4D97-AF65-F5344CB8AC3E}">
        <p14:creationId xmlns:p14="http://schemas.microsoft.com/office/powerpoint/2010/main" val="271361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Limitations - Transfer/Discharge</a:t>
            </a:r>
            <a:endParaRPr lang="en-US" dirty="0"/>
          </a:p>
        </p:txBody>
      </p:sp>
      <p:sp>
        <p:nvSpPr>
          <p:cNvPr id="3" name="Content Placeholder 2"/>
          <p:cNvSpPr>
            <a:spLocks noGrp="1"/>
          </p:cNvSpPr>
          <p:nvPr>
            <p:ph idx="1"/>
          </p:nvPr>
        </p:nvSpPr>
        <p:spPr>
          <a:xfrm>
            <a:off x="304800" y="2434431"/>
            <a:ext cx="5410200" cy="3352800"/>
          </a:xfrm>
        </p:spPr>
        <p:txBody>
          <a:bodyPr/>
          <a:lstStyle/>
          <a:p>
            <a:r>
              <a:rPr lang="en-US" dirty="0">
                <a:solidFill>
                  <a:srgbClr val="000000"/>
                </a:solidFill>
              </a:rPr>
              <a:t>Refusal of treatment </a:t>
            </a:r>
          </a:p>
          <a:p>
            <a:pPr lvl="1"/>
            <a:r>
              <a:rPr lang="en-US" dirty="0">
                <a:solidFill>
                  <a:srgbClr val="000000"/>
                </a:solidFill>
              </a:rPr>
              <a:t>Not grounds for transfer</a:t>
            </a:r>
          </a:p>
          <a:p>
            <a:pPr lvl="1"/>
            <a:r>
              <a:rPr lang="en-US" dirty="0">
                <a:solidFill>
                  <a:srgbClr val="000000"/>
                </a:solidFill>
              </a:rPr>
              <a:t>Unless the facility is unable to meet the needs of the resident</a:t>
            </a:r>
          </a:p>
          <a:p>
            <a:pPr lvl="1"/>
            <a:r>
              <a:rPr lang="en-US" dirty="0">
                <a:solidFill>
                  <a:srgbClr val="000000"/>
                </a:solidFill>
              </a:rPr>
              <a:t>Protect the health and safety of others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676400"/>
            <a:ext cx="3048856" cy="2033587"/>
          </a:xfrm>
          <a:prstGeom prst="rect">
            <a:avLst/>
          </a:prstGeom>
        </p:spPr>
      </p:pic>
    </p:spTree>
    <p:extLst>
      <p:ext uri="{BB962C8B-B14F-4D97-AF65-F5344CB8AC3E}">
        <p14:creationId xmlns:p14="http://schemas.microsoft.com/office/powerpoint/2010/main" val="25503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Limitations - Transfer/Discharge</a:t>
            </a:r>
            <a:endParaRPr lang="en-US" dirty="0"/>
          </a:p>
        </p:txBody>
      </p:sp>
      <p:sp>
        <p:nvSpPr>
          <p:cNvPr id="3" name="Content Placeholder 2"/>
          <p:cNvSpPr>
            <a:spLocks noGrp="1"/>
          </p:cNvSpPr>
          <p:nvPr>
            <p:ph idx="1"/>
          </p:nvPr>
        </p:nvSpPr>
        <p:spPr>
          <a:xfrm>
            <a:off x="304187" y="1413451"/>
            <a:ext cx="8229600" cy="4525963"/>
          </a:xfrm>
        </p:spPr>
        <p:txBody>
          <a:bodyPr/>
          <a:lstStyle/>
          <a:p>
            <a:r>
              <a:rPr lang="en-US" dirty="0">
                <a:solidFill>
                  <a:srgbClr val="000000"/>
                </a:solidFill>
              </a:rPr>
              <a:t>Non-payment</a:t>
            </a:r>
          </a:p>
          <a:p>
            <a:r>
              <a:rPr lang="en-US" dirty="0">
                <a:solidFill>
                  <a:srgbClr val="000000"/>
                </a:solidFill>
              </a:rPr>
              <a:t>Payer source change</a:t>
            </a:r>
          </a:p>
          <a:p>
            <a:r>
              <a:rPr lang="en-US" dirty="0">
                <a:solidFill>
                  <a:srgbClr val="000000"/>
                </a:solidFill>
              </a:rPr>
              <a:t>Converted to Medicaid </a:t>
            </a:r>
          </a:p>
          <a:p>
            <a:r>
              <a:rPr lang="en-US" dirty="0">
                <a:solidFill>
                  <a:srgbClr val="000000"/>
                </a:solidFill>
              </a:rPr>
              <a:t>Against Medical Advice</a:t>
            </a:r>
          </a:p>
          <a:p>
            <a:r>
              <a:rPr lang="en-US" dirty="0">
                <a:solidFill>
                  <a:srgbClr val="000000"/>
                </a:solidFill>
              </a:rPr>
              <a:t>Other examples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286000"/>
            <a:ext cx="3047387" cy="1895475"/>
          </a:xfrm>
          <a:prstGeom prst="rect">
            <a:avLst/>
          </a:prstGeom>
        </p:spPr>
      </p:pic>
    </p:spTree>
    <p:extLst>
      <p:ext uri="{BB962C8B-B14F-4D97-AF65-F5344CB8AC3E}">
        <p14:creationId xmlns:p14="http://schemas.microsoft.com/office/powerpoint/2010/main" val="44489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for Transfer/Discharge</a:t>
            </a:r>
          </a:p>
        </p:txBody>
      </p:sp>
      <p:sp>
        <p:nvSpPr>
          <p:cNvPr id="3" name="Content Placeholder 2"/>
          <p:cNvSpPr>
            <a:spLocks noGrp="1"/>
          </p:cNvSpPr>
          <p:nvPr>
            <p:ph idx="1"/>
          </p:nvPr>
        </p:nvSpPr>
        <p:spPr>
          <a:xfrm>
            <a:off x="457200" y="1600200"/>
            <a:ext cx="5334000" cy="4525963"/>
          </a:xfrm>
        </p:spPr>
        <p:txBody>
          <a:bodyPr>
            <a:normAutofit/>
          </a:bodyPr>
          <a:lstStyle/>
          <a:p>
            <a:r>
              <a:rPr lang="en-US" dirty="0">
                <a:solidFill>
                  <a:srgbClr val="000000"/>
                </a:solidFill>
              </a:rPr>
              <a:t>Documentation of Discharge</a:t>
            </a:r>
          </a:p>
          <a:p>
            <a:r>
              <a:rPr lang="en-US" dirty="0">
                <a:solidFill>
                  <a:srgbClr val="000000"/>
                </a:solidFill>
              </a:rPr>
              <a:t>Documentation of Notice </a:t>
            </a:r>
          </a:p>
          <a:p>
            <a:r>
              <a:rPr lang="en-US" dirty="0">
                <a:solidFill>
                  <a:srgbClr val="000000"/>
                </a:solidFill>
              </a:rPr>
              <a:t>Proof of assessment and facility attempts</a:t>
            </a:r>
          </a:p>
          <a:p>
            <a:r>
              <a:rPr lang="en-US" dirty="0">
                <a:solidFill>
                  <a:srgbClr val="000000"/>
                </a:solidFill>
              </a:rPr>
              <a:t>Safety issues</a:t>
            </a:r>
          </a:p>
          <a:p>
            <a:r>
              <a:rPr lang="en-US" dirty="0">
                <a:solidFill>
                  <a:srgbClr val="000000"/>
                </a:solidFill>
              </a:rPr>
              <a:t>Surveyor process</a:t>
            </a:r>
          </a:p>
          <a:p>
            <a:pPr lvl="1"/>
            <a:r>
              <a:rPr lang="en-US" dirty="0">
                <a:solidFill>
                  <a:srgbClr val="000000"/>
                </a:solidFill>
              </a:rPr>
              <a:t>Interviews</a:t>
            </a:r>
          </a:p>
          <a:p>
            <a:pPr lvl="1"/>
            <a:r>
              <a:rPr lang="en-US" dirty="0">
                <a:solidFill>
                  <a:srgbClr val="000000"/>
                </a:solidFill>
              </a:rPr>
              <a:t>Observations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2600" y="3048000"/>
            <a:ext cx="2757638" cy="1833831"/>
          </a:xfrm>
          <a:prstGeom prst="rect">
            <a:avLst/>
          </a:prstGeom>
        </p:spPr>
      </p:pic>
    </p:spTree>
    <p:extLst>
      <p:ext uri="{BB962C8B-B14F-4D97-AF65-F5344CB8AC3E}">
        <p14:creationId xmlns:p14="http://schemas.microsoft.com/office/powerpoint/2010/main" val="54620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a:t>
            </a:r>
          </a:p>
        </p:txBody>
      </p:sp>
      <p:sp>
        <p:nvSpPr>
          <p:cNvPr id="8" name="Content Placeholder 7"/>
          <p:cNvSpPr>
            <a:spLocks noGrp="1"/>
          </p:cNvSpPr>
          <p:nvPr>
            <p:ph sz="half" idx="1"/>
          </p:nvPr>
        </p:nvSpPr>
        <p:spPr/>
        <p:txBody>
          <a:bodyPr>
            <a:normAutofit/>
          </a:bodyPr>
          <a:lstStyle/>
          <a:p>
            <a:r>
              <a:rPr lang="en-US" dirty="0"/>
              <a:t>Review and revise resident rights postings to include email addresses for State agencies</a:t>
            </a:r>
          </a:p>
          <a:p>
            <a:r>
              <a:rPr lang="en-US" dirty="0"/>
              <a:t>Educate physicians about discharge documentation requirements.</a:t>
            </a:r>
          </a:p>
        </p:txBody>
      </p:sp>
      <p:sp>
        <p:nvSpPr>
          <p:cNvPr id="9" name="Content Placeholder 8"/>
          <p:cNvSpPr>
            <a:spLocks noGrp="1"/>
          </p:cNvSpPr>
          <p:nvPr>
            <p:ph sz="half" idx="2"/>
          </p:nvPr>
        </p:nvSpPr>
        <p:spPr/>
        <p:txBody>
          <a:bodyPr>
            <a:normAutofit/>
          </a:bodyPr>
          <a:lstStyle/>
          <a:p>
            <a:r>
              <a:rPr lang="en-US" dirty="0"/>
              <a:t>Develop and implement a tracking mechanism for distribution of changed discharge notices.</a:t>
            </a:r>
          </a:p>
          <a:p>
            <a:r>
              <a:rPr lang="en-US" dirty="0"/>
              <a:t>Enhance the discharge planning process for all residents, including those involuntarily discharged. </a:t>
            </a:r>
          </a:p>
          <a:p>
            <a:endParaRPr lang="en-US" dirty="0"/>
          </a:p>
        </p:txBody>
      </p:sp>
    </p:spTree>
    <p:extLst>
      <p:ext uri="{BB962C8B-B14F-4D97-AF65-F5344CB8AC3E}">
        <p14:creationId xmlns:p14="http://schemas.microsoft.com/office/powerpoint/2010/main" val="396348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a:t>
            </a:r>
          </a:p>
        </p:txBody>
      </p:sp>
      <p:sp>
        <p:nvSpPr>
          <p:cNvPr id="8" name="Content Placeholder 7"/>
          <p:cNvSpPr>
            <a:spLocks noGrp="1"/>
          </p:cNvSpPr>
          <p:nvPr>
            <p:ph sz="half" idx="1"/>
          </p:nvPr>
        </p:nvSpPr>
        <p:spPr/>
        <p:txBody>
          <a:bodyPr>
            <a:normAutofit lnSpcReduction="10000"/>
          </a:bodyPr>
          <a:lstStyle/>
          <a:p>
            <a:r>
              <a:rPr lang="en-US" dirty="0"/>
              <a:t>Review and revise the facility’s policy for involuntary discharge notices</a:t>
            </a:r>
          </a:p>
          <a:p>
            <a:r>
              <a:rPr lang="en-US" dirty="0"/>
              <a:t>Review and revise the Discharge Notice form </a:t>
            </a:r>
          </a:p>
          <a:p>
            <a:r>
              <a:rPr lang="en-US" dirty="0"/>
              <a:t>Implement a monitoring system to assure that notices are given timely </a:t>
            </a:r>
          </a:p>
        </p:txBody>
      </p:sp>
      <p:sp>
        <p:nvSpPr>
          <p:cNvPr id="9" name="Content Placeholder 8"/>
          <p:cNvSpPr>
            <a:spLocks noGrp="1"/>
          </p:cNvSpPr>
          <p:nvPr>
            <p:ph sz="half" idx="2"/>
          </p:nvPr>
        </p:nvSpPr>
        <p:spPr/>
        <p:txBody>
          <a:bodyPr>
            <a:normAutofit fontScale="92500"/>
          </a:bodyPr>
          <a:lstStyle/>
          <a:p>
            <a:r>
              <a:rPr lang="en-US" dirty="0"/>
              <a:t>Educate relevant staff about the requirements and revisions to the policy</a:t>
            </a:r>
          </a:p>
          <a:p>
            <a:r>
              <a:rPr lang="en-US" dirty="0"/>
              <a:t>Integrate a monitoring system for residents with changes in status to ensure that they are reassessed and their care plans are revised to try to meet their needs. .</a:t>
            </a:r>
          </a:p>
          <a:p>
            <a:endParaRPr lang="en-US" dirty="0"/>
          </a:p>
        </p:txBody>
      </p:sp>
    </p:spTree>
    <p:extLst>
      <p:ext uri="{BB962C8B-B14F-4D97-AF65-F5344CB8AC3E}">
        <p14:creationId xmlns:p14="http://schemas.microsoft.com/office/powerpoint/2010/main" val="1676044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Summary</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348181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 / Purpose of Education </a:t>
            </a:r>
            <a:endParaRPr lang="en-US" dirty="0"/>
          </a:p>
        </p:txBody>
      </p:sp>
      <p:sp>
        <p:nvSpPr>
          <p:cNvPr id="3" name="Content Placeholder 2"/>
          <p:cNvSpPr>
            <a:spLocks noGrp="1"/>
          </p:cNvSpPr>
          <p:nvPr>
            <p:ph idx="1"/>
          </p:nvPr>
        </p:nvSpPr>
        <p:spPr>
          <a:xfrm>
            <a:off x="457200" y="1600200"/>
            <a:ext cx="6019800" cy="4525963"/>
          </a:xfrm>
        </p:spPr>
        <p:txBody>
          <a:bodyPr>
            <a:normAutofit fontScale="85000" lnSpcReduction="10000"/>
          </a:bodyPr>
          <a:lstStyle/>
          <a:p>
            <a:pPr lvl="0"/>
            <a:r>
              <a:rPr lang="en-US" dirty="0"/>
              <a:t>The nursing home Requirements of Participation (RoP) are the regulations that set minimum standards for nursing homes. </a:t>
            </a:r>
          </a:p>
          <a:p>
            <a:pPr lvl="0"/>
            <a:r>
              <a:rPr lang="en-US" dirty="0"/>
              <a:t>The Requirements of Participation (RoP) were rewritten in October 2016. </a:t>
            </a:r>
          </a:p>
          <a:p>
            <a:pPr lvl="0"/>
            <a:r>
              <a:rPr lang="en-US" dirty="0"/>
              <a:t>The changes in regulations go into effect over the next three years, in three phases. </a:t>
            </a:r>
          </a:p>
          <a:p>
            <a:pPr lvl="0"/>
            <a:r>
              <a:rPr lang="en-US" dirty="0"/>
              <a:t>There were changes made to the regulations for Admissions.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2971800"/>
            <a:ext cx="1905000" cy="1266825"/>
          </a:xfrm>
          <a:prstGeom prst="rect">
            <a:avLst/>
          </a:prstGeom>
        </p:spPr>
      </p:pic>
    </p:spTree>
    <p:extLst>
      <p:ext uri="{BB962C8B-B14F-4D97-AF65-F5344CB8AC3E}">
        <p14:creationId xmlns:p14="http://schemas.microsoft.com/office/powerpoint/2010/main" val="1419377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692" y="2597569"/>
            <a:ext cx="3046615" cy="2531225"/>
          </a:xfrm>
        </p:spPr>
      </p:pic>
    </p:spTree>
    <p:extLst>
      <p:ext uri="{BB962C8B-B14F-4D97-AF65-F5344CB8AC3E}">
        <p14:creationId xmlns:p14="http://schemas.microsoft.com/office/powerpoint/2010/main" val="150740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a:t>
            </a:r>
          </a:p>
        </p:txBody>
      </p:sp>
      <p:sp>
        <p:nvSpPr>
          <p:cNvPr id="3" name="Content Placeholder 2"/>
          <p:cNvSpPr>
            <a:spLocks noGrp="1"/>
          </p:cNvSpPr>
          <p:nvPr>
            <p:ph idx="1"/>
          </p:nvPr>
        </p:nvSpPr>
        <p:spPr/>
        <p:txBody>
          <a:bodyPr>
            <a:normAutofit fontScale="55000" lnSpcReduction="20000"/>
          </a:bodyPr>
          <a:lstStyle/>
          <a:p>
            <a:pPr marL="0" indent="0" fontAlgn="base">
              <a:buNone/>
            </a:pPr>
            <a:r>
              <a:rPr lang="en-US" b="1" dirty="0"/>
              <a:t>References</a:t>
            </a:r>
            <a:r>
              <a:rPr lang="en-US" dirty="0"/>
              <a:t> </a:t>
            </a:r>
          </a:p>
          <a:p>
            <a:pPr marL="0" indent="0" fontAlgn="base">
              <a:buNone/>
            </a:pPr>
            <a:r>
              <a:rPr lang="en-US" dirty="0"/>
              <a:t> </a:t>
            </a:r>
          </a:p>
          <a:p>
            <a:pPr marL="0" indent="0" fontAlgn="base">
              <a:buNone/>
            </a:pPr>
            <a:r>
              <a:rPr lang="en-US" dirty="0"/>
              <a:t>Medicare and Medicaid Programs; Reform of Requirements for Long-Term Care Facilities 10/04/16: </a:t>
            </a:r>
          </a:p>
          <a:p>
            <a:pPr marL="0" lvl="0" indent="0" fontAlgn="base">
              <a:buNone/>
            </a:pPr>
            <a:r>
              <a:rPr lang="en-US" u="sng" dirty="0">
                <a:hlinkClick r:id="rId2"/>
              </a:rPr>
              <a:t>https://www.federalregister.gov/documents/2016/10/04/2016-23503/medicare-and-medicaid-programs-reform-of-requirements-for-long-term-care-facilities</a:t>
            </a:r>
            <a:r>
              <a:rPr lang="en-US" dirty="0"/>
              <a:t>  </a:t>
            </a:r>
          </a:p>
          <a:p>
            <a:pPr marL="0" indent="0" fontAlgn="base">
              <a:buNone/>
            </a:pPr>
            <a:r>
              <a:rPr lang="en-US" dirty="0"/>
              <a:t> </a:t>
            </a:r>
          </a:p>
          <a:p>
            <a:pPr marL="0" indent="0" fontAlgn="base">
              <a:buNone/>
            </a:pPr>
            <a:r>
              <a:rPr lang="en-US" dirty="0"/>
              <a:t>State Operations Manual Appendix PP – Guidance to Surveyors for Long-Term Care Facilities, 06/10/16: </a:t>
            </a:r>
          </a:p>
          <a:p>
            <a:pPr marL="0" lvl="0" indent="0" fontAlgn="base">
              <a:buNone/>
            </a:pPr>
            <a:r>
              <a:rPr lang="en-US" u="sng" dirty="0">
                <a:hlinkClick r:id="rId3"/>
              </a:rPr>
              <a:t>https://www.cms.gov/Regulations-and-Guidance/Guidance/Manuals/downloads/som107ap_pp_guidelines_ltcf.pdf</a:t>
            </a:r>
            <a:r>
              <a:rPr lang="en-US" dirty="0"/>
              <a:t>  </a:t>
            </a:r>
          </a:p>
          <a:p>
            <a:pPr marL="0" indent="0" fontAlgn="base">
              <a:buNone/>
            </a:pPr>
            <a:r>
              <a:rPr lang="en-US" dirty="0"/>
              <a:t> </a:t>
            </a:r>
          </a:p>
          <a:p>
            <a:pPr marL="0" indent="0" fontAlgn="base">
              <a:buNone/>
            </a:pPr>
            <a:r>
              <a:rPr lang="en-US" dirty="0"/>
              <a:t>CMS Memo Ref:  S&amp;C 17-07-NH:  Advance Copy – Revisions to State Operations Manual (SOM), Appendix PP- Revised Regulations and Tags, 11/09/16:   </a:t>
            </a:r>
          </a:p>
          <a:p>
            <a:pPr marL="0" lvl="0" indent="0" fontAlgn="base">
              <a:buNone/>
            </a:pPr>
            <a:r>
              <a:rPr lang="en-US" u="sng" dirty="0">
                <a:hlinkClick r:id="rId4"/>
              </a:rPr>
              <a:t>https://www.cms.gov/Medicare/Provider-Enrollment-and-Certification/SurveyCertificationGenInfo/Downloads/Survey-and-Cert-Letter-17-07.pdf</a:t>
            </a:r>
            <a:r>
              <a:rPr lang="en-US" dirty="0"/>
              <a:t>  </a:t>
            </a:r>
          </a:p>
          <a:p>
            <a:pPr marL="0" indent="0">
              <a:buNone/>
            </a:pPr>
            <a:endParaRPr lang="en-US" dirty="0"/>
          </a:p>
        </p:txBody>
      </p:sp>
    </p:spTree>
    <p:extLst>
      <p:ext uri="{BB962C8B-B14F-4D97-AF65-F5344CB8AC3E}">
        <p14:creationId xmlns:p14="http://schemas.microsoft.com/office/powerpoint/2010/main" val="138165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lstStyle/>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r>
              <a:rPr lang="en-US" sz="4400" b="1" cap="small" dirty="0">
                <a:ea typeface="Verdana" panose="020B0604030504040204" pitchFamily="34" charset="0"/>
                <a:cs typeface="Verdana" panose="020B0604030504040204" pitchFamily="34" charset="0"/>
              </a:rPr>
              <a:t>Thank you for participating in this education session!</a:t>
            </a:r>
          </a:p>
          <a:p>
            <a:endParaRPr lang="en-US" dirty="0"/>
          </a:p>
        </p:txBody>
      </p:sp>
    </p:spTree>
    <p:extLst>
      <p:ext uri="{BB962C8B-B14F-4D97-AF65-F5344CB8AC3E}">
        <p14:creationId xmlns:p14="http://schemas.microsoft.com/office/powerpoint/2010/main" val="311936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29316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Understand - Definitions</a:t>
            </a:r>
          </a:p>
        </p:txBody>
      </p:sp>
      <p:sp>
        <p:nvSpPr>
          <p:cNvPr id="3" name="Content Placeholder 2"/>
          <p:cNvSpPr>
            <a:spLocks noGrp="1"/>
          </p:cNvSpPr>
          <p:nvPr>
            <p:ph idx="1"/>
          </p:nvPr>
        </p:nvSpPr>
        <p:spPr>
          <a:xfrm>
            <a:off x="304800" y="1432878"/>
            <a:ext cx="6248400" cy="4525963"/>
          </a:xfrm>
        </p:spPr>
        <p:txBody>
          <a:bodyPr>
            <a:normAutofit fontScale="92500" lnSpcReduction="10000"/>
          </a:bodyPr>
          <a:lstStyle/>
          <a:p>
            <a:pPr marL="0" indent="0" fontAlgn="base">
              <a:buNone/>
            </a:pPr>
            <a:r>
              <a:rPr lang="en-US" b="1" i="1" dirty="0"/>
              <a:t>Transfer and discharge </a:t>
            </a:r>
            <a:r>
              <a:rPr lang="en-US" dirty="0"/>
              <a:t>includes movement of a resident to a bed outside of the certified facility whether that bed is in the same physical plant or not.  </a:t>
            </a:r>
          </a:p>
          <a:p>
            <a:pPr marL="0" indent="0" fontAlgn="base">
              <a:buNone/>
            </a:pPr>
            <a:r>
              <a:rPr lang="en-US" dirty="0"/>
              <a:t> </a:t>
            </a:r>
            <a:r>
              <a:rPr lang="en-US" b="1" dirty="0"/>
              <a:t>“Sufficient preparation”</a:t>
            </a:r>
            <a:r>
              <a:rPr lang="en-US" dirty="0"/>
              <a:t> means the facility informs the resident where he or she is going and takes steps under its control to assure safe transportation.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79165" y="3276600"/>
            <a:ext cx="2140475" cy="1423416"/>
          </a:xfrm>
          <a:prstGeom prst="rect">
            <a:avLst/>
          </a:prstGeom>
        </p:spPr>
      </p:pic>
    </p:spTree>
    <p:extLst>
      <p:ext uri="{BB962C8B-B14F-4D97-AF65-F5344CB8AC3E}">
        <p14:creationId xmlns:p14="http://schemas.microsoft.com/office/powerpoint/2010/main" val="429124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 Overview</a:t>
            </a:r>
          </a:p>
        </p:txBody>
      </p:sp>
      <p:sp>
        <p:nvSpPr>
          <p:cNvPr id="3" name="Content Placeholder 2"/>
          <p:cNvSpPr>
            <a:spLocks noGrp="1"/>
          </p:cNvSpPr>
          <p:nvPr>
            <p:ph idx="1"/>
          </p:nvPr>
        </p:nvSpPr>
        <p:spPr>
          <a:xfrm>
            <a:off x="457200" y="1600200"/>
            <a:ext cx="5410200" cy="4525963"/>
          </a:xfrm>
        </p:spPr>
        <p:txBody>
          <a:bodyPr>
            <a:normAutofit/>
          </a:bodyPr>
          <a:lstStyle/>
          <a:p>
            <a:r>
              <a:rPr lang="en-US" dirty="0"/>
              <a:t>The facility provides proper and timely notice to a resident who will be involuntarily discharged </a:t>
            </a:r>
          </a:p>
          <a:p>
            <a:r>
              <a:rPr lang="en-US" dirty="0"/>
              <a:t>The facility communicates with the physician and obtains adequate documentation.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514600"/>
            <a:ext cx="2737341" cy="1822862"/>
          </a:xfrm>
          <a:prstGeom prst="rect">
            <a:avLst/>
          </a:prstGeom>
        </p:spPr>
      </p:pic>
    </p:spTree>
    <p:extLst>
      <p:ext uri="{BB962C8B-B14F-4D97-AF65-F5344CB8AC3E}">
        <p14:creationId xmlns:p14="http://schemas.microsoft.com/office/powerpoint/2010/main" val="120974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 Overview</a:t>
            </a:r>
          </a:p>
        </p:txBody>
      </p:sp>
      <p:sp>
        <p:nvSpPr>
          <p:cNvPr id="3" name="Content Placeholder 2"/>
          <p:cNvSpPr>
            <a:spLocks noGrp="1"/>
          </p:cNvSpPr>
          <p:nvPr>
            <p:ph idx="1"/>
          </p:nvPr>
        </p:nvSpPr>
        <p:spPr>
          <a:xfrm>
            <a:off x="457200" y="1600200"/>
            <a:ext cx="5410200" cy="4525963"/>
          </a:xfrm>
        </p:spPr>
        <p:txBody>
          <a:bodyPr>
            <a:normAutofit/>
          </a:bodyPr>
          <a:lstStyle/>
          <a:p>
            <a:r>
              <a:rPr lang="en-US" dirty="0"/>
              <a:t>The facility provides preparation and orientation.</a:t>
            </a:r>
          </a:p>
          <a:p>
            <a:pPr lvl="1"/>
            <a:r>
              <a:rPr lang="en-US" dirty="0"/>
              <a:t>Resident</a:t>
            </a:r>
          </a:p>
          <a:p>
            <a:pPr lvl="1"/>
            <a:r>
              <a:rPr lang="en-US" dirty="0"/>
              <a:t>Resident Representative</a:t>
            </a:r>
          </a:p>
          <a:p>
            <a:pPr lvl="1"/>
            <a:r>
              <a:rPr lang="en-US" dirty="0"/>
              <a:t>Receiving Facility  </a:t>
            </a:r>
          </a:p>
          <a:p>
            <a:r>
              <a:rPr lang="en-US" dirty="0"/>
              <a:t>The appropriate State and Federal agencies</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514600"/>
            <a:ext cx="2737341" cy="1822862"/>
          </a:xfrm>
          <a:prstGeom prst="rect">
            <a:avLst/>
          </a:prstGeom>
        </p:spPr>
      </p:pic>
    </p:spTree>
    <p:extLst>
      <p:ext uri="{BB962C8B-B14F-4D97-AF65-F5344CB8AC3E}">
        <p14:creationId xmlns:p14="http://schemas.microsoft.com/office/powerpoint/2010/main" val="29228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a:xfrm>
            <a:off x="457200" y="1447800"/>
            <a:ext cx="6400800" cy="4525963"/>
          </a:xfrm>
        </p:spPr>
        <p:txBody>
          <a:bodyPr>
            <a:noAutofit/>
          </a:bodyPr>
          <a:lstStyle/>
          <a:p>
            <a:pPr marL="0" marR="0" indent="0" fontAlgn="base">
              <a:lnSpc>
                <a:spcPct val="107000"/>
              </a:lnSpc>
              <a:spcBef>
                <a:spcPts val="0"/>
              </a:spcBef>
              <a:spcAft>
                <a:spcPts val="0"/>
              </a:spcAft>
              <a:buNone/>
            </a:pPr>
            <a:r>
              <a:rPr lang="en-US" sz="2400" b="1" i="1" dirty="0">
                <a:ea typeface="Times New Roman"/>
                <a:cs typeface="Calibri"/>
              </a:rPr>
              <a:t>Facility requirements</a:t>
            </a:r>
            <a:r>
              <a:rPr lang="en-US" sz="2400" b="1" dirty="0">
                <a:ea typeface="Times New Roman"/>
                <a:cs typeface="Calibri"/>
              </a:rPr>
              <a:t>—</a:t>
            </a:r>
            <a:endParaRPr lang="en-US" sz="2000" dirty="0">
              <a:ea typeface="Calibri"/>
              <a:cs typeface="Times New Roman"/>
            </a:endParaRPr>
          </a:p>
          <a:p>
            <a:pPr marR="0" fontAlgn="base">
              <a:lnSpc>
                <a:spcPct val="107000"/>
              </a:lnSpc>
              <a:spcBef>
                <a:spcPts val="0"/>
              </a:spcBef>
              <a:spcAft>
                <a:spcPts val="0"/>
              </a:spcAft>
              <a:buFont typeface="Wingdings" panose="05000000000000000000" pitchFamily="2" charset="2"/>
              <a:buChar char="§"/>
            </a:pPr>
            <a:r>
              <a:rPr lang="en-US" sz="2400" dirty="0">
                <a:ea typeface="Times New Roman"/>
                <a:cs typeface="Calibri"/>
              </a:rPr>
              <a:t>The facility must permit each resident to remain in the facility, and not transfer or discharge the resident from the facility unless—</a:t>
            </a:r>
            <a:endParaRPr lang="en-US" sz="2000" dirty="0">
              <a:ea typeface="Times New Roman"/>
              <a:cs typeface="Times New Roman"/>
            </a:endParaRPr>
          </a:p>
          <a:p>
            <a:pPr lvl="1" fontAlgn="base">
              <a:lnSpc>
                <a:spcPct val="107000"/>
              </a:lnSpc>
              <a:spcBef>
                <a:spcPts val="0"/>
              </a:spcBef>
              <a:buFont typeface="Wingdings" panose="05000000000000000000" pitchFamily="2" charset="2"/>
              <a:buChar char="§"/>
            </a:pPr>
            <a:r>
              <a:rPr lang="en-US" sz="2000" dirty="0">
                <a:ea typeface="Times New Roman"/>
                <a:cs typeface="Calibri"/>
              </a:rPr>
              <a:t>Necessary for the resident’s welfare and the resident’s needs cannot be met in the facility;</a:t>
            </a:r>
            <a:endParaRPr lang="en-US" sz="2000" dirty="0">
              <a:ea typeface="Calibri"/>
              <a:cs typeface="Times New Roman"/>
            </a:endParaRPr>
          </a:p>
          <a:p>
            <a:pPr marL="857250" lvl="1" fontAlgn="base">
              <a:lnSpc>
                <a:spcPct val="107000"/>
              </a:lnSpc>
              <a:spcBef>
                <a:spcPts val="0"/>
              </a:spcBef>
              <a:buFont typeface="Wingdings" panose="05000000000000000000" pitchFamily="2" charset="2"/>
              <a:buChar char="§"/>
            </a:pPr>
            <a:r>
              <a:rPr lang="en-US" sz="2000" dirty="0">
                <a:ea typeface="Times New Roman"/>
                <a:cs typeface="Calibri"/>
              </a:rPr>
              <a:t>Safety of individuals in the facility is endangered due to the clinical or behavioral status of the resident;</a:t>
            </a:r>
            <a:endParaRPr lang="en-US" sz="2000" dirty="0">
              <a:ea typeface="Times New Roman"/>
              <a:cs typeface="Times New Roman"/>
            </a:endParaRPr>
          </a:p>
          <a:p>
            <a:pPr marL="857250" lvl="1" fontAlgn="base">
              <a:lnSpc>
                <a:spcPct val="107000"/>
              </a:lnSpc>
              <a:spcBef>
                <a:spcPts val="0"/>
              </a:spcBef>
              <a:buFont typeface="Wingdings" panose="05000000000000000000" pitchFamily="2" charset="2"/>
              <a:buChar char="§"/>
            </a:pPr>
            <a:r>
              <a:rPr lang="en-US" sz="2000" dirty="0">
                <a:ea typeface="Times New Roman"/>
                <a:cs typeface="Calibri"/>
              </a:rPr>
              <a:t>The health of individuals in the facility would otherwise be endangered;</a:t>
            </a:r>
            <a:endParaRPr lang="en-US" sz="2000" dirty="0">
              <a:ea typeface="Calibri"/>
              <a:cs typeface="Times New Roman"/>
            </a:endParaRPr>
          </a:p>
          <a:p>
            <a:pPr marL="0" indent="0">
              <a:buNone/>
            </a:pP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3687520"/>
            <a:ext cx="1600200" cy="1064134"/>
          </a:xfrm>
          <a:prstGeom prst="rect">
            <a:avLst/>
          </a:prstGeom>
        </p:spPr>
      </p:pic>
    </p:spTree>
    <p:extLst>
      <p:ext uri="{BB962C8B-B14F-4D97-AF65-F5344CB8AC3E}">
        <p14:creationId xmlns:p14="http://schemas.microsoft.com/office/powerpoint/2010/main" val="382456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Regulations</a:t>
            </a:r>
            <a:endParaRPr lang="en-US" dirty="0"/>
          </a:p>
        </p:txBody>
      </p:sp>
      <p:sp>
        <p:nvSpPr>
          <p:cNvPr id="3" name="Content Placeholder 2"/>
          <p:cNvSpPr>
            <a:spLocks noGrp="1"/>
          </p:cNvSpPr>
          <p:nvPr>
            <p:ph idx="1"/>
          </p:nvPr>
        </p:nvSpPr>
        <p:spPr/>
        <p:txBody>
          <a:bodyPr/>
          <a:lstStyle/>
          <a:p>
            <a:pPr marL="0" lvl="0" indent="0" fontAlgn="base">
              <a:lnSpc>
                <a:spcPct val="107000"/>
              </a:lnSpc>
              <a:spcBef>
                <a:spcPts val="0"/>
              </a:spcBef>
              <a:buNone/>
            </a:pPr>
            <a:r>
              <a:rPr lang="en-US" sz="2400" b="1" i="1" dirty="0">
                <a:solidFill>
                  <a:prstClr val="black"/>
                </a:solidFill>
                <a:ea typeface="Times New Roman"/>
                <a:cs typeface="Calibri"/>
              </a:rPr>
              <a:t>Facility requirements</a:t>
            </a:r>
            <a:r>
              <a:rPr lang="en-US" sz="2400" b="1" dirty="0">
                <a:solidFill>
                  <a:prstClr val="black"/>
                </a:solidFill>
                <a:ea typeface="Times New Roman"/>
                <a:cs typeface="Calibri"/>
              </a:rPr>
              <a:t>—</a:t>
            </a:r>
            <a:endParaRPr lang="en-US" sz="2000" dirty="0">
              <a:solidFill>
                <a:prstClr val="black"/>
              </a:solidFill>
              <a:ea typeface="Calibri"/>
              <a:cs typeface="Times New Roman"/>
            </a:endParaRPr>
          </a:p>
          <a:p>
            <a:pPr marL="114300" marR="0" indent="0" fontAlgn="base">
              <a:lnSpc>
                <a:spcPct val="107000"/>
              </a:lnSpc>
              <a:spcBef>
                <a:spcPts val="0"/>
              </a:spcBef>
              <a:spcAft>
                <a:spcPts val="0"/>
              </a:spcAft>
              <a:buNone/>
            </a:pPr>
            <a:r>
              <a:rPr lang="en-US" dirty="0">
                <a:ea typeface="Times New Roman"/>
                <a:cs typeface="Calibri"/>
              </a:rPr>
              <a:t>(B) The transfer or discharge is appropriate because the resident’s health has improved sufficiently so the resident no longer needs the services provided by the facility;</a:t>
            </a:r>
            <a:endParaRPr lang="en-US" sz="2800" dirty="0">
              <a:ea typeface="Calibri"/>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4665211"/>
            <a:ext cx="2062555" cy="1371600"/>
          </a:xfrm>
          <a:prstGeom prst="rect">
            <a:avLst/>
          </a:prstGeom>
        </p:spPr>
      </p:pic>
    </p:spTree>
    <p:extLst>
      <p:ext uri="{BB962C8B-B14F-4D97-AF65-F5344CB8AC3E}">
        <p14:creationId xmlns:p14="http://schemas.microsoft.com/office/powerpoint/2010/main" val="2042665336"/>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638</TotalTime>
  <Words>4942</Words>
  <Application>Microsoft Office PowerPoint</Application>
  <PresentationFormat>On-screen Show (4:3)</PresentationFormat>
  <Paragraphs>376</Paragraphs>
  <Slides>32</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Segoe UI</vt:lpstr>
      <vt:lpstr>Times New Roman</vt:lpstr>
      <vt:lpstr>Verdana</vt:lpstr>
      <vt:lpstr>Wingdings</vt:lpstr>
      <vt:lpstr>1_2012LeadingAge_gray2PPT</vt:lpstr>
      <vt:lpstr>2_2012LeadingAge_gray2PPT</vt:lpstr>
      <vt:lpstr>Transfer and Discharge Process</vt:lpstr>
      <vt:lpstr>Objectives</vt:lpstr>
      <vt:lpstr>Introduction / Purpose of Education </vt:lpstr>
      <vt:lpstr>Facility Response</vt:lpstr>
      <vt:lpstr>Understand - Definitions</vt:lpstr>
      <vt:lpstr>Understand  - Overview</vt:lpstr>
      <vt:lpstr>Understand  - Overview</vt:lpstr>
      <vt:lpstr>Overview of the Regulations</vt:lpstr>
      <vt:lpstr>Overview of the Regulations</vt:lpstr>
      <vt:lpstr>Overview of the Regulations</vt:lpstr>
      <vt:lpstr>Overview of the Regulations</vt:lpstr>
      <vt:lpstr>Overview of the Regulations</vt:lpstr>
      <vt:lpstr>Overview of the Regulations</vt:lpstr>
      <vt:lpstr>Inform – Receiving Facility </vt:lpstr>
      <vt:lpstr>Inform – Need for Notice </vt:lpstr>
      <vt:lpstr>Inform –Notice Timing  </vt:lpstr>
      <vt:lpstr>Inform – Notice Content</vt:lpstr>
      <vt:lpstr>Inform – Advocacy Agencies</vt:lpstr>
      <vt:lpstr>Inform – Notice Change </vt:lpstr>
      <vt:lpstr>Inform – Orientation </vt:lpstr>
      <vt:lpstr>Considerations for Transfer/Discharge</vt:lpstr>
      <vt:lpstr>Inform – Closure </vt:lpstr>
      <vt:lpstr>Inform - Assessment</vt:lpstr>
      <vt:lpstr>Limitations - Transfer/Discharge</vt:lpstr>
      <vt:lpstr>Limitations - Transfer/Discharge</vt:lpstr>
      <vt:lpstr>Considerations for Transfer/Discharge</vt:lpstr>
      <vt:lpstr>Action Steps</vt:lpstr>
      <vt:lpstr>Action Steps</vt:lpstr>
      <vt:lpstr>Summary</vt:lpstr>
      <vt:lpstr>Questions?</vt:lpstr>
      <vt:lpstr>REFERENCES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 Hold and Return to Facility</dc:title>
  <dc:creator>Karolee Alexander</dc:creator>
  <cp:lastModifiedBy>Ruta Prasauskas</cp:lastModifiedBy>
  <cp:revision>75</cp:revision>
  <dcterms:created xsi:type="dcterms:W3CDTF">2017-01-27T02:10:39Z</dcterms:created>
  <dcterms:modified xsi:type="dcterms:W3CDTF">2017-10-26T19:46:25Z</dcterms:modified>
</cp:coreProperties>
</file>