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2" r:id="rId3"/>
  </p:sldMasterIdLst>
  <p:notesMasterIdLst>
    <p:notesMasterId r:id="rId33"/>
  </p:notesMasterIdLst>
  <p:sldIdLst>
    <p:sldId id="282" r:id="rId4"/>
    <p:sldId id="258" r:id="rId5"/>
    <p:sldId id="276" r:id="rId6"/>
    <p:sldId id="319" r:id="rId7"/>
    <p:sldId id="321" r:id="rId8"/>
    <p:sldId id="350" r:id="rId9"/>
    <p:sldId id="351" r:id="rId10"/>
    <p:sldId id="352" r:id="rId11"/>
    <p:sldId id="353" r:id="rId12"/>
    <p:sldId id="342" r:id="rId13"/>
    <p:sldId id="348" r:id="rId14"/>
    <p:sldId id="328" r:id="rId15"/>
    <p:sldId id="329" r:id="rId16"/>
    <p:sldId id="343" r:id="rId17"/>
    <p:sldId id="344" r:id="rId18"/>
    <p:sldId id="359" r:id="rId19"/>
    <p:sldId id="354" r:id="rId20"/>
    <p:sldId id="355" r:id="rId21"/>
    <p:sldId id="339" r:id="rId22"/>
    <p:sldId id="299" r:id="rId23"/>
    <p:sldId id="340" r:id="rId24"/>
    <p:sldId id="341" r:id="rId25"/>
    <p:sldId id="302" r:id="rId26"/>
    <p:sldId id="336" r:id="rId27"/>
    <p:sldId id="337" r:id="rId28"/>
    <p:sldId id="287" r:id="rId29"/>
    <p:sldId id="349" r:id="rId30"/>
    <p:sldId id="275" r:id="rId31"/>
    <p:sldId id="35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454" autoAdjust="0"/>
  </p:normalViewPr>
  <p:slideViewPr>
    <p:cSldViewPr>
      <p:cViewPr varScale="1">
        <p:scale>
          <a:sx n="49" d="100"/>
          <a:sy n="49" d="100"/>
        </p:scale>
        <p:origin x="19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3CF8CD-E385-4216-A519-06CD9D747BE6}">
      <dsp:nvSpPr>
        <dsp:cNvPr id="0" name=""/>
        <dsp:cNvSpPr/>
      </dsp:nvSpPr>
      <dsp:spPr>
        <a:xfrm>
          <a:off x="3106432"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Understand</a:t>
          </a:r>
        </a:p>
      </dsp:txBody>
      <dsp:txXfrm>
        <a:off x="3106432" y="101858"/>
        <a:ext cx="1616608" cy="1616608"/>
      </dsp:txXfrm>
    </dsp:sp>
    <dsp:sp modelId="{E4E99182-7810-485D-847B-84AC2032BE89}">
      <dsp:nvSpPr>
        <dsp:cNvPr id="0" name=""/>
        <dsp:cNvSpPr/>
      </dsp:nvSpPr>
      <dsp:spPr>
        <a:xfrm>
          <a:off x="261243" y="407"/>
          <a:ext cx="4563247" cy="4563247"/>
        </a:xfrm>
        <a:prstGeom prst="circularArrow">
          <a:avLst>
            <a:gd name="adj1" fmla="val 6908"/>
            <a:gd name="adj2" fmla="val 465840"/>
            <a:gd name="adj3" fmla="val 547362"/>
            <a:gd name="adj4" fmla="val 20586798"/>
            <a:gd name="adj5" fmla="val 8060"/>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B3C95C6-132D-4D03-916C-6A2E15EDBC75}">
      <dsp:nvSpPr>
        <dsp:cNvPr id="0" name=""/>
        <dsp:cNvSpPr/>
      </dsp:nvSpPr>
      <dsp:spPr>
        <a:xfrm>
          <a:off x="3106432"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Inform</a:t>
          </a:r>
        </a:p>
      </dsp:txBody>
      <dsp:txXfrm>
        <a:off x="3106432" y="2845595"/>
        <a:ext cx="1616608" cy="1616608"/>
      </dsp:txXfrm>
    </dsp:sp>
    <dsp:sp modelId="{695AD7B6-8693-49C8-A6A3-10FA9D26045F}">
      <dsp:nvSpPr>
        <dsp:cNvPr id="0" name=""/>
        <dsp:cNvSpPr/>
      </dsp:nvSpPr>
      <dsp:spPr>
        <a:xfrm>
          <a:off x="261243" y="407"/>
          <a:ext cx="4563247" cy="4563247"/>
        </a:xfrm>
        <a:prstGeom prst="circularArrow">
          <a:avLst>
            <a:gd name="adj1" fmla="val 6908"/>
            <a:gd name="adj2" fmla="val 465840"/>
            <a:gd name="adj3" fmla="val 5947362"/>
            <a:gd name="adj4" fmla="val 4386798"/>
            <a:gd name="adj5" fmla="val 8060"/>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23011174-8D9A-4182-86C8-1DF75B59DE28}">
      <dsp:nvSpPr>
        <dsp:cNvPr id="0" name=""/>
        <dsp:cNvSpPr/>
      </dsp:nvSpPr>
      <dsp:spPr>
        <a:xfrm>
          <a:off x="362694" y="2845595"/>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Limitations</a:t>
          </a:r>
        </a:p>
      </dsp:txBody>
      <dsp:txXfrm>
        <a:off x="362694" y="2845595"/>
        <a:ext cx="1616608" cy="1616608"/>
      </dsp:txXfrm>
    </dsp:sp>
    <dsp:sp modelId="{C4A1B6D8-E1A9-4E5D-88B2-67D5CA1BF43E}">
      <dsp:nvSpPr>
        <dsp:cNvPr id="0" name=""/>
        <dsp:cNvSpPr/>
      </dsp:nvSpPr>
      <dsp:spPr>
        <a:xfrm>
          <a:off x="261243" y="407"/>
          <a:ext cx="4563247" cy="4563247"/>
        </a:xfrm>
        <a:prstGeom prst="circularArrow">
          <a:avLst>
            <a:gd name="adj1" fmla="val 6908"/>
            <a:gd name="adj2" fmla="val 465840"/>
            <a:gd name="adj3" fmla="val 11347362"/>
            <a:gd name="adj4" fmla="val 9786798"/>
            <a:gd name="adj5" fmla="val 806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3764AAE-3CB5-427D-8D34-9BEF7F699D17}">
      <dsp:nvSpPr>
        <dsp:cNvPr id="0" name=""/>
        <dsp:cNvSpPr/>
      </dsp:nvSpPr>
      <dsp:spPr>
        <a:xfrm>
          <a:off x="362694" y="101858"/>
          <a:ext cx="1616608" cy="1616608"/>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en-US" sz="2500" kern="1200" dirty="0"/>
            <a:t>Monitor</a:t>
          </a:r>
        </a:p>
      </dsp:txBody>
      <dsp:txXfrm>
        <a:off x="362694" y="101858"/>
        <a:ext cx="1616608" cy="1616608"/>
      </dsp:txXfrm>
    </dsp:sp>
    <dsp:sp modelId="{D15EFBE0-5E71-43D6-8BEF-A4E514CD43F5}">
      <dsp:nvSpPr>
        <dsp:cNvPr id="0" name=""/>
        <dsp:cNvSpPr/>
      </dsp:nvSpPr>
      <dsp:spPr>
        <a:xfrm>
          <a:off x="261243" y="407"/>
          <a:ext cx="4563247" cy="4563247"/>
        </a:xfrm>
        <a:prstGeom prst="circularArrow">
          <a:avLst>
            <a:gd name="adj1" fmla="val 6908"/>
            <a:gd name="adj2" fmla="val 465840"/>
            <a:gd name="adj3" fmla="val 16747362"/>
            <a:gd name="adj4" fmla="val 15186798"/>
            <a:gd name="adj5" fmla="val 8060"/>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CD7AC6-8690-49F4-B667-7E888A4204C1}" type="datetimeFigureOut">
              <a:rPr lang="en-US" smtClean="0"/>
              <a:t>10/4/2017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0EFB6F-2E6B-49DF-B9D1-FCCC23D65BEF}" type="slidenum">
              <a:rPr lang="en-US" smtClean="0"/>
              <a:t>‹#›</a:t>
            </a:fld>
            <a:endParaRPr lang="en-US"/>
          </a:p>
        </p:txBody>
      </p:sp>
    </p:spTree>
    <p:extLst>
      <p:ext uri="{BB962C8B-B14F-4D97-AF65-F5344CB8AC3E}">
        <p14:creationId xmlns:p14="http://schemas.microsoft.com/office/powerpoint/2010/main" val="3268850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training is designed to provide facility supervisors</a:t>
            </a:r>
            <a:r>
              <a:rPr lang="en-US" baseline="0" dirty="0"/>
              <a:t> and leaders and front line staff with an overview of the new Smoking regulations</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575494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facilities</a:t>
            </a:r>
            <a:r>
              <a:rPr lang="en-US" baseline="0" dirty="0"/>
              <a:t> do not permit smoking on the property any longer.  Some facilities are “grandfathering” residents who have resided in the facility to continue to smoke—Some still allow residents to smoke.  This Policy is for permitted smoking on facility grounds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10</a:t>
            </a:fld>
            <a:endParaRPr lang="en-US"/>
          </a:p>
        </p:txBody>
      </p:sp>
    </p:spTree>
    <p:extLst>
      <p:ext uri="{BB962C8B-B14F-4D97-AF65-F5344CB8AC3E}">
        <p14:creationId xmlns:p14="http://schemas.microsoft.com/office/powerpoint/2010/main" val="23672167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11</a:t>
            </a:fld>
            <a:endParaRPr lang="en-US"/>
          </a:p>
        </p:txBody>
      </p:sp>
    </p:spTree>
    <p:extLst>
      <p:ext uri="{BB962C8B-B14F-4D97-AF65-F5344CB8AC3E}">
        <p14:creationId xmlns:p14="http://schemas.microsoft.com/office/powerpoint/2010/main" val="27780216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Designated</a:t>
            </a:r>
            <a:r>
              <a:rPr lang="en-US" baseline="0" dirty="0"/>
              <a:t> area needs to be completed</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12</a:t>
            </a:fld>
            <a:endParaRPr lang="en-US"/>
          </a:p>
        </p:txBody>
      </p:sp>
    </p:spTree>
    <p:extLst>
      <p:ext uri="{BB962C8B-B14F-4D97-AF65-F5344CB8AC3E}">
        <p14:creationId xmlns:p14="http://schemas.microsoft.com/office/powerpoint/2010/main" val="2512020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Designate areas in red prior to training </a:t>
            </a:r>
          </a:p>
        </p:txBody>
      </p:sp>
      <p:sp>
        <p:nvSpPr>
          <p:cNvPr id="4" name="Slide Number Placeholder 3"/>
          <p:cNvSpPr>
            <a:spLocks noGrp="1"/>
          </p:cNvSpPr>
          <p:nvPr>
            <p:ph type="sldNum" sz="quarter" idx="10"/>
          </p:nvPr>
        </p:nvSpPr>
        <p:spPr/>
        <p:txBody>
          <a:bodyPr/>
          <a:lstStyle/>
          <a:p>
            <a:fld id="{640EFB6F-2E6B-49DF-B9D1-FCCC23D65BEF}" type="slidenum">
              <a:rPr lang="en-US" smtClean="0"/>
              <a:t>13</a:t>
            </a:fld>
            <a:endParaRPr lang="en-US"/>
          </a:p>
        </p:txBody>
      </p:sp>
    </p:spTree>
    <p:extLst>
      <p:ext uri="{BB962C8B-B14F-4D97-AF65-F5344CB8AC3E}">
        <p14:creationId xmlns:p14="http://schemas.microsoft.com/office/powerpoint/2010/main" val="12613005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how and when education will be provided to resident/representative (resident council, family council, 1:1</a:t>
            </a:r>
            <a:r>
              <a:rPr lang="en-US" baseline="0" dirty="0"/>
              <a:t> on admission and with care conferences, etc.</a:t>
            </a:r>
          </a:p>
          <a:p>
            <a:endParaRPr lang="en-US" baseline="0" dirty="0"/>
          </a:p>
          <a:p>
            <a:r>
              <a:rPr lang="en-US" baseline="0" dirty="0"/>
              <a:t>**Complete designated smoking times above prior to program</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14</a:t>
            </a:fld>
            <a:endParaRPr lang="en-US"/>
          </a:p>
        </p:txBody>
      </p:sp>
    </p:spTree>
    <p:extLst>
      <p:ext uri="{BB962C8B-B14F-4D97-AF65-F5344CB8AC3E}">
        <p14:creationId xmlns:p14="http://schemas.microsoft.com/office/powerpoint/2010/main" val="3253762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15</a:t>
            </a:fld>
            <a:endParaRPr lang="en-US"/>
          </a:p>
        </p:txBody>
      </p:sp>
    </p:spTree>
    <p:extLst>
      <p:ext uri="{BB962C8B-B14F-4D97-AF65-F5344CB8AC3E}">
        <p14:creationId xmlns:p14="http://schemas.microsoft.com/office/powerpoint/2010/main" val="40480998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Electronic Cigarettes are battery-powered devices that deliver nicotine by producing a heated vapor.  Fires and/or explosions caused by e-cigarettes can happen, but are rare.  Most occur during charging of the battery.  </a:t>
            </a:r>
          </a:p>
          <a:p>
            <a:endParaRPr lang="en-US" dirty="0"/>
          </a:p>
          <a:p>
            <a:r>
              <a:rPr lang="en-US" dirty="0"/>
              <a:t>Assessment:  This evaluation will be completed upon admission, quarterly, with a change of condition and as needed.  Individualized approaches and directions for safety and assistance will be documented in the resident plan of care and communicated to direct care staff. </a:t>
            </a:r>
          </a:p>
        </p:txBody>
      </p:sp>
      <p:sp>
        <p:nvSpPr>
          <p:cNvPr id="4" name="Slide Number Placeholder 3"/>
          <p:cNvSpPr>
            <a:spLocks noGrp="1"/>
          </p:cNvSpPr>
          <p:nvPr>
            <p:ph type="sldNum" sz="quarter" idx="10"/>
          </p:nvPr>
        </p:nvSpPr>
        <p:spPr/>
        <p:txBody>
          <a:bodyPr/>
          <a:lstStyle/>
          <a:p>
            <a:fld id="{640EFB6F-2E6B-49DF-B9D1-FCCC23D65BEF}" type="slidenum">
              <a:rPr lang="en-US" smtClean="0"/>
              <a:t>16</a:t>
            </a:fld>
            <a:endParaRPr lang="en-US"/>
          </a:p>
        </p:txBody>
      </p:sp>
    </p:spTree>
    <p:extLst>
      <p:ext uri="{BB962C8B-B14F-4D97-AF65-F5344CB8AC3E}">
        <p14:creationId xmlns:p14="http://schemas.microsoft.com/office/powerpoint/2010/main" val="535708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smoking Evaluation Tool will evaluate</a:t>
            </a:r>
            <a:r>
              <a:rPr lang="en-US" baseline="0" dirty="0"/>
              <a:t> the following items</a:t>
            </a:r>
          </a:p>
          <a:p>
            <a:r>
              <a:rPr lang="en-US" baseline="0" dirty="0"/>
              <a:t>Function—are they able to hold the cigarette, smoke, not drop ashes on clothing, etc.</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17</a:t>
            </a:fld>
            <a:endParaRPr lang="en-US"/>
          </a:p>
        </p:txBody>
      </p:sp>
    </p:spTree>
    <p:extLst>
      <p:ext uri="{BB962C8B-B14F-4D97-AF65-F5344CB8AC3E}">
        <p14:creationId xmlns:p14="http://schemas.microsoft.com/office/powerpoint/2010/main" val="36669293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Based</a:t>
            </a:r>
            <a:r>
              <a:rPr lang="en-US" baseline="0" dirty="0"/>
              <a:t> on the evaluation and discussion with the Interdisciplinary Team, the facility will put interventions in place for the resident to be able to smoke to prevent accidents in the facility.</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18</a:t>
            </a:fld>
            <a:endParaRPr lang="en-US"/>
          </a:p>
        </p:txBody>
      </p:sp>
    </p:spTree>
    <p:extLst>
      <p:ext uri="{BB962C8B-B14F-4D97-AF65-F5344CB8AC3E}">
        <p14:creationId xmlns:p14="http://schemas.microsoft.com/office/powerpoint/2010/main" val="15800091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regarding the Smoking Policy.  Todays training will walked us through the changes and our roles and responsibilities. </a:t>
            </a:r>
          </a:p>
          <a:p>
            <a:r>
              <a:rPr lang="en-US" baseline="0" dirty="0"/>
              <a:t>Inform –  ALL staff will be informed of new Smoking requirements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19</a:t>
            </a:fld>
            <a:endParaRPr lang="en-US"/>
          </a:p>
        </p:txBody>
      </p:sp>
    </p:spTree>
    <p:extLst>
      <p:ext uri="{BB962C8B-B14F-4D97-AF65-F5344CB8AC3E}">
        <p14:creationId xmlns:p14="http://schemas.microsoft.com/office/powerpoint/2010/main" val="507536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 </a:t>
            </a:r>
            <a:r>
              <a:rPr lang="en-US" sz="1200" kern="1200" dirty="0">
                <a:solidFill>
                  <a:schemeClr val="tx1"/>
                </a:solidFill>
                <a:latin typeface="+mn-lt"/>
                <a:ea typeface="+mn-ea"/>
                <a:cs typeface="+mn-cs"/>
              </a:rPr>
              <a:t>Objectives of the education is to review </a:t>
            </a:r>
            <a:r>
              <a:rPr lang="en-US" sz="1200" kern="1200" dirty="0" err="1">
                <a:solidFill>
                  <a:schemeClr val="tx1"/>
                </a:solidFill>
                <a:latin typeface="+mn-lt"/>
                <a:ea typeface="+mn-ea"/>
                <a:cs typeface="+mn-cs"/>
              </a:rPr>
              <a:t>RoP</a:t>
            </a:r>
            <a:r>
              <a:rPr lang="en-US" sz="1200" kern="1200" baseline="0" dirty="0">
                <a:solidFill>
                  <a:schemeClr val="tx1"/>
                </a:solidFill>
                <a:latin typeface="+mn-lt"/>
                <a:ea typeface="+mn-ea"/>
                <a:cs typeface="+mn-cs"/>
              </a:rPr>
              <a:t> for Smoking.  Smoking actually comes under the accident prevention area of the regulations</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a:t>
            </a:fld>
            <a:endParaRPr lang="en-US"/>
          </a:p>
        </p:txBody>
      </p:sp>
    </p:spTree>
    <p:extLst>
      <p:ext uri="{BB962C8B-B14F-4D97-AF65-F5344CB8AC3E}">
        <p14:creationId xmlns:p14="http://schemas.microsoft.com/office/powerpoint/2010/main" val="29997219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20</a:t>
            </a:fld>
            <a:endParaRPr lang="en-US"/>
          </a:p>
        </p:txBody>
      </p:sp>
    </p:spTree>
    <p:extLst>
      <p:ext uri="{BB962C8B-B14F-4D97-AF65-F5344CB8AC3E}">
        <p14:creationId xmlns:p14="http://schemas.microsoft.com/office/powerpoint/2010/main" val="30199190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21</a:t>
            </a:fld>
            <a:endParaRPr lang="en-US"/>
          </a:p>
        </p:txBody>
      </p:sp>
    </p:spTree>
    <p:extLst>
      <p:ext uri="{BB962C8B-B14F-4D97-AF65-F5344CB8AC3E}">
        <p14:creationId xmlns:p14="http://schemas.microsoft.com/office/powerpoint/2010/main" val="29258031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Knowledge:</a:t>
            </a:r>
            <a:r>
              <a:rPr lang="en-US" b="1" baseline="0" dirty="0"/>
              <a:t>  </a:t>
            </a:r>
            <a:r>
              <a:rPr lang="en-US" baseline="0" dirty="0"/>
              <a:t>Staff not aware of policies, appropriate procedure for safe smoking</a:t>
            </a:r>
          </a:p>
          <a:p>
            <a:r>
              <a:rPr lang="en-US" b="1" baseline="0" dirty="0"/>
              <a:t>Resident cognition</a:t>
            </a:r>
            <a:r>
              <a:rPr lang="en-US" baseline="0" dirty="0"/>
              <a:t>:  Resident will be assessed for safe smoking, including cognitive level.  If there is a change that may compromise safety of the resident or others with smoking, please report immediately to the nurse</a:t>
            </a:r>
          </a:p>
          <a:p>
            <a:r>
              <a:rPr lang="en-US" b="1" baseline="0" dirty="0"/>
              <a:t>Resident adherence to Smoking Policy</a:t>
            </a:r>
            <a:r>
              <a:rPr lang="en-US" baseline="0" dirty="0"/>
              <a:t>—Resident does not follow directions smoking area, wearing smoking apron or other interventions that may indicate a change for need of more supervision and assistance</a:t>
            </a:r>
          </a:p>
          <a:p>
            <a:r>
              <a:rPr lang="en-US" b="1" baseline="0" dirty="0"/>
              <a:t>Staff Following the resident care plan.  </a:t>
            </a:r>
            <a:r>
              <a:rPr lang="en-US" b="0" baseline="0" dirty="0"/>
              <a:t>Sometimes frontline staff feel resident is able to be more independent with smoking or if they are distracted when they are supervising a resident.  It is imperative that staff follow the care plan</a:t>
            </a:r>
          </a:p>
        </p:txBody>
      </p:sp>
      <p:sp>
        <p:nvSpPr>
          <p:cNvPr id="4" name="Slide Number Placeholder 3"/>
          <p:cNvSpPr>
            <a:spLocks noGrp="1"/>
          </p:cNvSpPr>
          <p:nvPr>
            <p:ph type="sldNum" sz="quarter" idx="10"/>
          </p:nvPr>
        </p:nvSpPr>
        <p:spPr/>
        <p:txBody>
          <a:bodyPr/>
          <a:lstStyle/>
          <a:p>
            <a:fld id="{640EFB6F-2E6B-49DF-B9D1-FCCC23D65BEF}" type="slidenum">
              <a:rPr lang="en-US" smtClean="0"/>
              <a:t>22</a:t>
            </a:fld>
            <a:endParaRPr lang="en-US"/>
          </a:p>
        </p:txBody>
      </p:sp>
    </p:spTree>
    <p:extLst>
      <p:ext uri="{BB962C8B-B14F-4D97-AF65-F5344CB8AC3E}">
        <p14:creationId xmlns:p14="http://schemas.microsoft.com/office/powerpoint/2010/main" val="940281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24</a:t>
            </a:fld>
            <a:endParaRPr lang="en-US"/>
          </a:p>
        </p:txBody>
      </p:sp>
    </p:spTree>
    <p:extLst>
      <p:ext uri="{BB962C8B-B14F-4D97-AF65-F5344CB8AC3E}">
        <p14:creationId xmlns:p14="http://schemas.microsoft.com/office/powerpoint/2010/main" val="4602111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35323103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0EFB6F-2E6B-49DF-B9D1-FCCC23D65BEF}" type="slidenum">
              <a:rPr lang="en-US" smtClean="0"/>
              <a:t>29</a:t>
            </a:fld>
            <a:endParaRPr lang="en-US"/>
          </a:p>
        </p:txBody>
      </p:sp>
    </p:spTree>
    <p:extLst>
      <p:ext uri="{BB962C8B-B14F-4D97-AF65-F5344CB8AC3E}">
        <p14:creationId xmlns:p14="http://schemas.microsoft.com/office/powerpoint/2010/main" val="2877169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Having</a:t>
            </a:r>
            <a:r>
              <a:rPr lang="en-US" baseline="0" dirty="0"/>
              <a:t> a good system – designating smoking area(s), assessment of the resident and proper assistant can prevent accidents with resident smoking</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3</a:t>
            </a:fld>
            <a:endParaRPr lang="en-US"/>
          </a:p>
        </p:txBody>
      </p:sp>
    </p:spTree>
    <p:extLst>
      <p:ext uri="{BB962C8B-B14F-4D97-AF65-F5344CB8AC3E}">
        <p14:creationId xmlns:p14="http://schemas.microsoft.com/office/powerpoint/2010/main" val="20362252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why a solid system for smoking is essential.  The facility will need to have a good process for identification</a:t>
            </a:r>
            <a:r>
              <a:rPr lang="en-US" baseline="0" dirty="0"/>
              <a:t> of risks, prevention measures and monitoring for safe care</a:t>
            </a:r>
            <a:endParaRPr lang="en-US" dirty="0"/>
          </a:p>
        </p:txBody>
      </p:sp>
      <p:sp>
        <p:nvSpPr>
          <p:cNvPr id="4" name="Slide Number Placeholder 3"/>
          <p:cNvSpPr>
            <a:spLocks noGrp="1"/>
          </p:cNvSpPr>
          <p:nvPr>
            <p:ph type="sldNum" sz="quarter" idx="10"/>
          </p:nvPr>
        </p:nvSpPr>
        <p:spPr/>
        <p:txBody>
          <a:bodyPr/>
          <a:lstStyle/>
          <a:p>
            <a:fld id="{640EFB6F-2E6B-49DF-B9D1-FCCC23D65BEF}" type="slidenum">
              <a:rPr lang="en-US" smtClean="0"/>
              <a:t>4</a:t>
            </a:fld>
            <a:endParaRPr lang="en-US"/>
          </a:p>
        </p:txBody>
      </p:sp>
    </p:spTree>
    <p:extLst>
      <p:ext uri="{BB962C8B-B14F-4D97-AF65-F5344CB8AC3E}">
        <p14:creationId xmlns:p14="http://schemas.microsoft.com/office/powerpoint/2010/main" val="187296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5</a:t>
            </a:fld>
            <a:endParaRPr lang="en-US"/>
          </a:p>
        </p:txBody>
      </p:sp>
    </p:spTree>
    <p:extLst>
      <p:ext uri="{BB962C8B-B14F-4D97-AF65-F5344CB8AC3E}">
        <p14:creationId xmlns:p14="http://schemas.microsoft.com/office/powerpoint/2010/main" val="2774624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6</a:t>
            </a:fld>
            <a:endParaRPr lang="en-US"/>
          </a:p>
        </p:txBody>
      </p:sp>
    </p:spTree>
    <p:extLst>
      <p:ext uri="{BB962C8B-B14F-4D97-AF65-F5344CB8AC3E}">
        <p14:creationId xmlns:p14="http://schemas.microsoft.com/office/powerpoint/2010/main" val="1722053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7</a:t>
            </a:fld>
            <a:endParaRPr lang="en-US"/>
          </a:p>
        </p:txBody>
      </p:sp>
    </p:spTree>
    <p:extLst>
      <p:ext uri="{BB962C8B-B14F-4D97-AF65-F5344CB8AC3E}">
        <p14:creationId xmlns:p14="http://schemas.microsoft.com/office/powerpoint/2010/main" val="9459414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8</a:t>
            </a:fld>
            <a:endParaRPr lang="en-US"/>
          </a:p>
        </p:txBody>
      </p:sp>
    </p:spTree>
    <p:extLst>
      <p:ext uri="{BB962C8B-B14F-4D97-AF65-F5344CB8AC3E}">
        <p14:creationId xmlns:p14="http://schemas.microsoft.com/office/powerpoint/2010/main" val="29430993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3DB14F-F5B7-43B4-A965-963AEFEF415A}" type="slidenum">
              <a:rPr lang="en-US" smtClean="0"/>
              <a:t>9</a:t>
            </a:fld>
            <a:endParaRPr lang="en-US"/>
          </a:p>
        </p:txBody>
      </p:sp>
    </p:spTree>
    <p:extLst>
      <p:ext uri="{BB962C8B-B14F-4D97-AF65-F5344CB8AC3E}">
        <p14:creationId xmlns:p14="http://schemas.microsoft.com/office/powerpoint/2010/main" val="1871495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endParaRPr lang="en-US"/>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5223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53854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264187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3581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571562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525760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4937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870832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2254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56475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487ED3-A5E5-48E5-93A8-733354317C3C}"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p:spPr>
        <p:txBody>
          <a:bodyPr/>
          <a:lstStyle/>
          <a:p>
            <a:fld id="{C0C37840-F4A2-4D7F-87B1-D6C0D51FFD3A}" type="slidenum">
              <a:rPr lang="en-US" smtClean="0"/>
              <a:t>‹#›</a:t>
            </a:fld>
            <a:endParaRPr lang="en-US"/>
          </a:p>
        </p:txBody>
      </p:sp>
      <p:pic>
        <p:nvPicPr>
          <p:cNvPr id="7" name="Picture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8044655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solidFill>
                  <a:prstClr val="black"/>
                </a:solidFill>
              </a:rPr>
              <a:t>This document is for general informational purposes only.  </a:t>
            </a:r>
          </a:p>
          <a:p>
            <a:r>
              <a:rPr lang="en-US" dirty="0">
                <a:solidFill>
                  <a:prstClr val="black"/>
                </a:solidFill>
              </a:rPr>
              <a:t>It does not represent legal advice nor relied upon as supporting documentation or advice with CMS or other regulatory entities.</a:t>
            </a:r>
          </a:p>
          <a:p>
            <a:r>
              <a:rPr lang="en-US" dirty="0">
                <a:solidFill>
                  <a:prstClr val="black"/>
                </a:solidFill>
              </a:rPr>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10237099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10829403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61939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732352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181315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604515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792252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307486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94173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487ED3-A5E5-48E5-93A8-733354317C3C}" type="datetimeFigureOut">
              <a:rPr lang="en-US" smtClean="0"/>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691402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10/4/2017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7803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487ED3-A5E5-48E5-93A8-733354317C3C}" type="datetimeFigureOut">
              <a:rPr lang="en-US" smtClean="0"/>
              <a:t>10/4/2017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487ED3-A5E5-48E5-93A8-733354317C3C}" type="datetimeFigureOut">
              <a:rPr lang="en-US" smtClean="0"/>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87ED3-A5E5-48E5-93A8-733354317C3C}" type="datetimeFigureOut">
              <a:rPr lang="en-US" smtClean="0"/>
              <a:t>10/4/2017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487ED3-A5E5-48E5-93A8-733354317C3C}" type="datetimeFigureOut">
              <a:rPr lang="en-US" smtClean="0"/>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C37840-F4A2-4D7F-87B1-D6C0D51FFD3A}" type="slidenum">
              <a:rPr lang="en-US" smtClean="0"/>
              <a:t>‹#›</a:t>
            </a:fld>
            <a:endParaRPr lang="en-US"/>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image" Target="../media/image3.jpeg"/><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theme" Target="../theme/theme3.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99487ED3-A5E5-48E5-93A8-733354317C3C}" type="datetimeFigureOut">
              <a:rPr lang="en-US" smtClean="0"/>
              <a:t>10/4/2017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C0C37840-F4A2-4D7F-87B1-D6C0D51FFD3A}" type="slidenum">
              <a:rPr lang="en-US" smtClean="0"/>
              <a:t>‹#›</a:t>
            </a:fld>
            <a:endParaRPr lang="en-US"/>
          </a:p>
        </p:txBody>
      </p:sp>
      <p:pic>
        <p:nvPicPr>
          <p:cNvPr id="9" name="Picture 8"/>
          <p:cNvPicPr>
            <a:picLocks noChangeAspect="1"/>
          </p:cNvPicPr>
          <p:nvPr/>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10/4/2017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25166614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pPr fontAlgn="base">
              <a:spcBef>
                <a:spcPct val="0"/>
              </a:spcBef>
              <a:spcAft>
                <a:spcPct val="0"/>
              </a:spcAft>
            </a:pPr>
            <a:fld id="{B6B36801-8505-4C0E-A75F-6C61E9D43F90}" type="datetimeFigureOut">
              <a:rPr lang="en-US" smtClean="0">
                <a:solidFill>
                  <a:prstClr val="black"/>
                </a:solidFill>
                <a:latin typeface="Arial" charset="0"/>
                <a:cs typeface="Arial" charset="0"/>
              </a:rPr>
              <a:pPr fontAlgn="base">
                <a:spcBef>
                  <a:spcPct val="0"/>
                </a:spcBef>
                <a:spcAft>
                  <a:spcPct val="0"/>
                </a:spcAft>
              </a:pPr>
              <a:t>10/4/2017</a:t>
            </a:fld>
            <a:endParaRPr lang="en-US" dirty="0">
              <a:solidFill>
                <a:prstClr val="black"/>
              </a:solidFill>
              <a:latin typeface="Arial" charset="0"/>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pPr fontAlgn="base">
              <a:spcBef>
                <a:spcPct val="0"/>
              </a:spcBef>
              <a:spcAft>
                <a:spcPct val="0"/>
              </a:spcAft>
            </a:pPr>
            <a:endParaRPr lang="en-US" dirty="0">
              <a:solidFill>
                <a:prstClr val="black"/>
              </a:solidFill>
              <a:latin typeface="Arial" charset="0"/>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fontAlgn="base">
              <a:spcBef>
                <a:spcPct val="0"/>
              </a:spcBef>
              <a:spcAft>
                <a:spcPct val="0"/>
              </a:spcAft>
            </a:pPr>
            <a:fld id="{8ED21966-C764-4C40-97C3-3CEDFB59A7F5}" type="slidenum">
              <a:rPr lang="en-US" smtClean="0">
                <a:solidFill>
                  <a:prstClr val="black"/>
                </a:solidFill>
                <a:latin typeface="Arial" charset="0"/>
                <a:cs typeface="Arial" charset="0"/>
              </a:rPr>
              <a:pPr fontAlgn="base">
                <a:spcBef>
                  <a:spcPct val="0"/>
                </a:spcBef>
                <a:spcAft>
                  <a:spcPct val="0"/>
                </a:spcAft>
              </a:pPr>
              <a:t>‹#›</a:t>
            </a:fld>
            <a:endParaRPr lang="en-US" dirty="0">
              <a:solidFill>
                <a:prstClr val="black"/>
              </a:solidFill>
              <a:latin typeface="Arial" charset="0"/>
              <a:cs typeface="Arial" charset="0"/>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fontAlgn="base">
              <a:spcBef>
                <a:spcPct val="0"/>
              </a:spcBef>
              <a:spcAft>
                <a:spcPct val="0"/>
              </a:spcAft>
            </a:pPr>
            <a:r>
              <a:rPr lang="en-US" sz="500" dirty="0">
                <a:solidFill>
                  <a:prstClr val="black"/>
                </a:solidFill>
                <a:cs typeface="Arial" charset="0"/>
              </a:rPr>
              <a:t>This document is for general informational purposes only.  </a:t>
            </a:r>
          </a:p>
          <a:p>
            <a:pPr algn="ctr" fontAlgn="base">
              <a:spcBef>
                <a:spcPct val="0"/>
              </a:spcBef>
              <a:spcAft>
                <a:spcPct val="0"/>
              </a:spcAft>
            </a:pPr>
            <a:r>
              <a:rPr lang="en-US" sz="500" dirty="0">
                <a:solidFill>
                  <a:prstClr val="black"/>
                </a:solidFill>
                <a:cs typeface="Arial" charset="0"/>
              </a:rPr>
              <a:t>It does not represent legal advice nor relied upon as supporting documentation or advice with CMS or other regulatory entities.</a:t>
            </a:r>
          </a:p>
          <a:p>
            <a:pPr algn="ctr" fontAlgn="base">
              <a:spcBef>
                <a:spcPct val="0"/>
              </a:spcBef>
              <a:spcAft>
                <a:spcPct val="0"/>
              </a:spcAft>
            </a:pPr>
            <a:r>
              <a:rPr lang="en-US" sz="500" dirty="0">
                <a:solidFill>
                  <a:prstClr val="black"/>
                </a:solidFill>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9665507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0.xml"/><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1.xml"/><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24.xml"/><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2" Type="http://schemas.openxmlformats.org/officeDocument/2006/relationships/hyperlink" Target="http://www.nfpa.org/codes-and-standards/all-codes-and-standards/list-of-codes-and-standards/detail?code=101" TargetMode="External"/><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2" Type="http://schemas.openxmlformats.org/officeDocument/2006/relationships/hyperlink" Target="https://www.cms.gov/Medicare/Provider-Enrollment-and-Certification/GuidanceforLawsAndRegulations/Downloads/Advance-Appendix-PP-Including-Phase-2-.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fda.gov/tobaccoproducts/labeling/productsingredientscomponents/ucm456610.htm#manufacturing" TargetMode="External"/><Relationship Id="rId2" Type="http://schemas.openxmlformats.org/officeDocument/2006/relationships/notesSlide" Target="../notesSlides/notesSlide25.xml"/><Relationship Id="rId1" Type="http://schemas.openxmlformats.org/officeDocument/2006/relationships/slideLayout" Target="../slideLayouts/slideLayout22.xml"/><Relationship Id="rId4" Type="http://schemas.openxmlformats.org/officeDocument/2006/relationships/hyperlink" Target="https://www.usfa.fema.gov/downloads/pdf/publications/electronic_cigarettes.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457200" y="1219200"/>
            <a:ext cx="8229600" cy="1162050"/>
          </a:xfrm>
        </p:spPr>
        <p:txBody>
          <a:bodyPr>
            <a:noAutofit/>
          </a:bodyPr>
          <a:lstStyle/>
          <a:p>
            <a:r>
              <a:rPr lang="en-US" b="1" dirty="0">
                <a:solidFill>
                  <a:schemeClr val="bg1"/>
                </a:solidFill>
              </a:rPr>
              <a:t>Smoking</a:t>
            </a:r>
          </a:p>
        </p:txBody>
      </p:sp>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971800" y="3429000"/>
            <a:ext cx="3579686" cy="2387651"/>
          </a:xfrm>
          <a:prstGeom prst="rect">
            <a:avLst/>
          </a:prstGeom>
        </p:spPr>
      </p:pic>
    </p:spTree>
    <p:extLst>
      <p:ext uri="{BB962C8B-B14F-4D97-AF65-F5344CB8AC3E}">
        <p14:creationId xmlns:p14="http://schemas.microsoft.com/office/powerpoint/2010/main" val="34513762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a:xfrm>
            <a:off x="447261" y="1401073"/>
            <a:ext cx="8229600" cy="4525963"/>
          </a:xfrm>
        </p:spPr>
        <p:txBody>
          <a:bodyPr/>
          <a:lstStyle/>
          <a:p>
            <a:r>
              <a:rPr lang="en-US" dirty="0"/>
              <a:t>It is the policy that if the resident requests to smoke, the interdisciplinary team will assess the resident’s capabilities and deficits to determine appropriate supervision and assistance. Smoking will only be allowed in designated </a:t>
            </a:r>
            <a:r>
              <a:rPr lang="en-US" b="1" dirty="0"/>
              <a:t>(outdoor)</a:t>
            </a:r>
            <a:r>
              <a:rPr lang="en-US" dirty="0"/>
              <a:t> area</a:t>
            </a:r>
            <a:r>
              <a:rPr lang="en-US" b="1" dirty="0"/>
              <a:t>(s)</a:t>
            </a:r>
            <a:r>
              <a:rPr lang="en-US" dirty="0"/>
              <a:t> in the facility that are not near flammable substances or where oxygen is in use.  Visitors will be informed of the facility smoking policy.</a:t>
            </a:r>
          </a:p>
          <a:p>
            <a:endParaRPr lang="en-US" dirty="0"/>
          </a:p>
        </p:txBody>
      </p:sp>
    </p:spTree>
    <p:extLst>
      <p:ext uri="{BB962C8B-B14F-4D97-AF65-F5344CB8AC3E}">
        <p14:creationId xmlns:p14="http://schemas.microsoft.com/office/powerpoint/2010/main" val="1552415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a:t>
            </a:r>
          </a:p>
        </p:txBody>
      </p:sp>
      <p:sp>
        <p:nvSpPr>
          <p:cNvPr id="3" name="Content Placeholder 2"/>
          <p:cNvSpPr>
            <a:spLocks noGrp="1"/>
          </p:cNvSpPr>
          <p:nvPr>
            <p:ph idx="1"/>
          </p:nvPr>
        </p:nvSpPr>
        <p:spPr>
          <a:xfrm>
            <a:off x="821635" y="1600200"/>
            <a:ext cx="7848600" cy="4373563"/>
          </a:xfrm>
        </p:spPr>
        <p:txBody>
          <a:bodyPr>
            <a:normAutofit fontScale="92500" lnSpcReduction="20000"/>
          </a:bodyPr>
          <a:lstStyle/>
          <a:p>
            <a:pPr marL="0" indent="0">
              <a:buNone/>
            </a:pPr>
            <a:r>
              <a:rPr lang="en-US" b="1" dirty="0"/>
              <a:t>OBJECTIVE OF THE SMOKING POLICY</a:t>
            </a:r>
            <a:r>
              <a:rPr lang="en-US" dirty="0"/>
              <a:t> </a:t>
            </a:r>
          </a:p>
          <a:p>
            <a:r>
              <a:rPr lang="en-US" dirty="0"/>
              <a:t>The objective of this policy is to complete an assessment when a resident requests to smoke, to determine the level of supervision, assistance and individualized approaches required for safety.  In addition, the Smoking Policy outlines the designated areas, notices, education and requirements for smoking on the facility property to ensure precautions are taken for the resident’s individual safety as well as the safety of others in the facility.</a:t>
            </a:r>
          </a:p>
          <a:p>
            <a:endParaRPr lang="en-US" dirty="0"/>
          </a:p>
        </p:txBody>
      </p:sp>
    </p:spTree>
    <p:extLst>
      <p:ext uri="{BB962C8B-B14F-4D97-AF65-F5344CB8AC3E}">
        <p14:creationId xmlns:p14="http://schemas.microsoft.com/office/powerpoint/2010/main" val="3388651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pPr lvl="0"/>
            <a:r>
              <a:rPr lang="en-US" dirty="0"/>
              <a:t>Smoking will only be permitted in the following designated areas: </a:t>
            </a:r>
            <a:r>
              <a:rPr lang="en-US" dirty="0">
                <a:solidFill>
                  <a:srgbClr val="FF0000"/>
                </a:solidFill>
              </a:rPr>
              <a:t>(List).  </a:t>
            </a:r>
            <a:r>
              <a:rPr lang="en-US" dirty="0"/>
              <a:t>Smoking is prohibited in all other areas.</a:t>
            </a:r>
          </a:p>
          <a:p>
            <a:pPr lvl="0"/>
            <a:r>
              <a:rPr lang="en-US" dirty="0"/>
              <a:t>No residents with oxygen in use are permitted in the designated smoking area(s).  No oxygen containers/tanks/materials or other flammable substances are permitted in the designated smoking area(s).</a:t>
            </a:r>
          </a:p>
          <a:p>
            <a:endParaRPr lang="en-US" dirty="0"/>
          </a:p>
        </p:txBody>
      </p:sp>
    </p:spTree>
    <p:extLst>
      <p:ext uri="{BB962C8B-B14F-4D97-AF65-F5344CB8AC3E}">
        <p14:creationId xmlns:p14="http://schemas.microsoft.com/office/powerpoint/2010/main" val="1237886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fontScale="85000" lnSpcReduction="10000"/>
          </a:bodyPr>
          <a:lstStyle/>
          <a:p>
            <a:pPr lvl="0"/>
            <a:r>
              <a:rPr lang="en-US" dirty="0"/>
              <a:t>Smoking will only be permitted by </a:t>
            </a:r>
            <a:r>
              <a:rPr lang="en-US" dirty="0">
                <a:solidFill>
                  <a:srgbClr val="FF0000"/>
                </a:solidFill>
              </a:rPr>
              <a:t>(list—i.e. residents, staff, visitors, etc.</a:t>
            </a:r>
            <a:r>
              <a:rPr lang="en-US" dirty="0"/>
              <a:t>).</a:t>
            </a:r>
            <a:endParaRPr lang="en-US" sz="4400" dirty="0"/>
          </a:p>
          <a:p>
            <a:pPr lvl="0"/>
            <a:r>
              <a:rPr lang="en-US" dirty="0"/>
              <a:t>Visitors will be educated on the smoking policy by </a:t>
            </a:r>
            <a:r>
              <a:rPr lang="en-US" dirty="0">
                <a:solidFill>
                  <a:srgbClr val="FF0000"/>
                </a:solidFill>
              </a:rPr>
              <a:t>(list)</a:t>
            </a:r>
            <a:endParaRPr lang="en-US" sz="4400" dirty="0">
              <a:solidFill>
                <a:srgbClr val="FF0000"/>
              </a:solidFill>
            </a:endParaRPr>
          </a:p>
          <a:p>
            <a:pPr lvl="0"/>
            <a:r>
              <a:rPr lang="en-US" dirty="0"/>
              <a:t>Any resident choosing to smoke will be assessed by a member of the Interdisciplinary Team utilizing the Smoking Evaluation Form.  This evaluation will be completed upon admission, quarterly and with a change of condition.  Individualized approaches and directions for safety and assistance will be documented in the resident plan of care and communicated to frontline caregivers.</a:t>
            </a:r>
            <a:endParaRPr lang="en-US" sz="4400" dirty="0"/>
          </a:p>
          <a:p>
            <a:pPr marL="457200" lvl="1" indent="0">
              <a:buNone/>
            </a:pPr>
            <a:endParaRPr lang="en-US" dirty="0"/>
          </a:p>
        </p:txBody>
      </p:sp>
    </p:spTree>
    <p:extLst>
      <p:ext uri="{BB962C8B-B14F-4D97-AF65-F5344CB8AC3E}">
        <p14:creationId xmlns:p14="http://schemas.microsoft.com/office/powerpoint/2010/main" val="724655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pPr lvl="0"/>
            <a:r>
              <a:rPr lang="en-US" dirty="0"/>
              <a:t>Education of the Smoking Policy will be provided to the resident/resident representative.</a:t>
            </a:r>
            <a:endParaRPr lang="en-US" sz="4400" dirty="0"/>
          </a:p>
          <a:p>
            <a:pPr lvl="0"/>
            <a:r>
              <a:rPr lang="en-US" dirty="0"/>
              <a:t>The designated smoking times include: </a:t>
            </a:r>
            <a:r>
              <a:rPr lang="en-US" dirty="0">
                <a:solidFill>
                  <a:srgbClr val="FF0000"/>
                </a:solidFill>
              </a:rPr>
              <a:t>(facility to designate)</a:t>
            </a:r>
            <a:endParaRPr lang="en-US" sz="4400" dirty="0">
              <a:solidFill>
                <a:srgbClr val="FF0000"/>
              </a:solidFill>
            </a:endParaRPr>
          </a:p>
          <a:p>
            <a:pPr lvl="1"/>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0400" y="4495800"/>
            <a:ext cx="2209800" cy="1462888"/>
          </a:xfrm>
          <a:prstGeom prst="rect">
            <a:avLst/>
          </a:prstGeom>
        </p:spPr>
      </p:pic>
    </p:spTree>
    <p:extLst>
      <p:ext uri="{BB962C8B-B14F-4D97-AF65-F5344CB8AC3E}">
        <p14:creationId xmlns:p14="http://schemas.microsoft.com/office/powerpoint/2010/main" val="3952676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lstStyle/>
          <a:p>
            <a:r>
              <a:rPr lang="en-US" b="1" dirty="0">
                <a:solidFill>
                  <a:srgbClr val="FF0000"/>
                </a:solidFill>
              </a:rPr>
              <a:t>(Insert guidance for signage, prohibiting smoking by residents classified as not responsible and disposal of smoking materials can be found in </a:t>
            </a:r>
            <a:r>
              <a:rPr lang="en-US" b="1" dirty="0" err="1">
                <a:solidFill>
                  <a:srgbClr val="FF0000"/>
                </a:solidFill>
              </a:rPr>
              <a:t>NFPA</a:t>
            </a:r>
            <a:r>
              <a:rPr lang="en-US" b="1" dirty="0">
                <a:solidFill>
                  <a:srgbClr val="FF0000"/>
                </a:solidFill>
              </a:rPr>
              <a:t> 101, the Life Safety Code at 19.7.4.</a:t>
            </a:r>
          </a:p>
          <a:p>
            <a:pPr lvl="0"/>
            <a:r>
              <a:rPr lang="en-US" b="1" dirty="0">
                <a:solidFill>
                  <a:srgbClr val="FF0000"/>
                </a:solidFill>
              </a:rPr>
              <a:t>Insert State specific guidance here.)</a:t>
            </a:r>
          </a:p>
          <a:p>
            <a:endParaRPr lang="en-US" dirty="0"/>
          </a:p>
        </p:txBody>
      </p:sp>
    </p:spTree>
    <p:extLst>
      <p:ext uri="{BB962C8B-B14F-4D97-AF65-F5344CB8AC3E}">
        <p14:creationId xmlns:p14="http://schemas.microsoft.com/office/powerpoint/2010/main" val="4086585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Electronic Cigarettes</a:t>
            </a:r>
          </a:p>
        </p:txBody>
      </p:sp>
      <p:sp>
        <p:nvSpPr>
          <p:cNvPr id="3" name="Content Placeholder 2"/>
          <p:cNvSpPr>
            <a:spLocks noGrp="1"/>
          </p:cNvSpPr>
          <p:nvPr>
            <p:ph idx="1"/>
          </p:nvPr>
        </p:nvSpPr>
        <p:spPr/>
        <p:txBody>
          <a:bodyPr>
            <a:normAutofit fontScale="70000" lnSpcReduction="20000"/>
          </a:bodyPr>
          <a:lstStyle/>
          <a:p>
            <a:pPr lvl="0"/>
            <a:r>
              <a:rPr lang="en-US" sz="3400" dirty="0"/>
              <a:t>Any resident choosing to smoke an electronic cigarette, will be assessed by a member of the interdisciplinary Team utilizing the Smoking Evaluation Form. Documentation will detail situations when the resident is not able to use the electronic cigarette.</a:t>
            </a:r>
          </a:p>
          <a:p>
            <a:pPr lvl="0"/>
            <a:r>
              <a:rPr lang="en-US" sz="3400" dirty="0"/>
              <a:t>If a resident chooses to smoke electronic cigarettes (e-cigarettes, vapes, vaporizers, vape pens, etc.) they must smoke them in designated smoking areas outside.  </a:t>
            </a:r>
          </a:p>
          <a:p>
            <a:pPr lvl="0"/>
            <a:r>
              <a:rPr lang="en-US" sz="3400" dirty="0"/>
              <a:t>Charging of the e-cigarette should only be accomplished using power sources approved by the manufacturer to recharge the lithium-ion battery (i.e. those that came with the device).</a:t>
            </a:r>
          </a:p>
          <a:p>
            <a:pPr lvl="0"/>
            <a:r>
              <a:rPr lang="en-US" sz="3400" dirty="0"/>
              <a:t>Do not charge the e-cigarette overnight</a:t>
            </a:r>
          </a:p>
          <a:p>
            <a:pPr lvl="0"/>
            <a:r>
              <a:rPr lang="en-US" sz="3400" dirty="0"/>
              <a:t>Replace the battery/batteries if wet or damaged</a:t>
            </a:r>
          </a:p>
          <a:p>
            <a:endParaRPr lang="en-US" dirty="0"/>
          </a:p>
        </p:txBody>
      </p:sp>
    </p:spTree>
    <p:extLst>
      <p:ext uri="{BB962C8B-B14F-4D97-AF65-F5344CB8AC3E}">
        <p14:creationId xmlns:p14="http://schemas.microsoft.com/office/powerpoint/2010/main" val="1500018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Process</a:t>
            </a:r>
          </a:p>
        </p:txBody>
      </p:sp>
      <p:sp>
        <p:nvSpPr>
          <p:cNvPr id="3" name="Content Placeholder 2"/>
          <p:cNvSpPr>
            <a:spLocks noGrp="1"/>
          </p:cNvSpPr>
          <p:nvPr>
            <p:ph idx="1"/>
          </p:nvPr>
        </p:nvSpPr>
        <p:spPr>
          <a:xfrm>
            <a:off x="457200" y="1417638"/>
            <a:ext cx="8229600" cy="4708525"/>
          </a:xfrm>
        </p:spPr>
        <p:txBody>
          <a:bodyPr>
            <a:normAutofit lnSpcReduction="10000"/>
          </a:bodyPr>
          <a:lstStyle/>
          <a:p>
            <a:pPr marL="0" indent="0">
              <a:buNone/>
            </a:pPr>
            <a:r>
              <a:rPr lang="en-US" sz="2400" dirty="0"/>
              <a:t>Smoking Evaluation Tool</a:t>
            </a:r>
          </a:p>
          <a:p>
            <a:r>
              <a:rPr lang="en-US" sz="2400" dirty="0"/>
              <a:t>Functional Ability</a:t>
            </a:r>
          </a:p>
          <a:p>
            <a:pPr lvl="1"/>
            <a:r>
              <a:rPr lang="en-US" sz="2000" dirty="0"/>
              <a:t>Can the resident hold their cigarette/pipe/cigar? </a:t>
            </a:r>
          </a:p>
          <a:p>
            <a:pPr lvl="1"/>
            <a:r>
              <a:rPr lang="en-US" sz="2000" dirty="0"/>
              <a:t>Can they light it independently?</a:t>
            </a:r>
          </a:p>
          <a:p>
            <a:r>
              <a:rPr lang="en-US" sz="2400" dirty="0"/>
              <a:t>Cognition</a:t>
            </a:r>
          </a:p>
          <a:p>
            <a:pPr lvl="1"/>
            <a:r>
              <a:rPr lang="en-US" sz="2000" dirty="0"/>
              <a:t>Are they able to verbalize smoking policy after educated?</a:t>
            </a:r>
          </a:p>
          <a:p>
            <a:r>
              <a:rPr lang="en-US" sz="2400" dirty="0"/>
              <a:t>Safety Awareness and Behavior</a:t>
            </a:r>
          </a:p>
          <a:p>
            <a:pPr lvl="1"/>
            <a:r>
              <a:rPr lang="en-US" sz="2000" dirty="0"/>
              <a:t>Do they observe the designated area requirements?</a:t>
            </a:r>
          </a:p>
          <a:p>
            <a:pPr lvl="1"/>
            <a:r>
              <a:rPr lang="en-US" sz="2000" dirty="0"/>
              <a:t>Do they get distracted and not focus on holding cigarette?</a:t>
            </a:r>
          </a:p>
          <a:p>
            <a:r>
              <a:rPr lang="en-US" sz="2400" dirty="0"/>
              <a:t>Observations</a:t>
            </a:r>
          </a:p>
          <a:p>
            <a:pPr lvl="1"/>
            <a:r>
              <a:rPr lang="en-US" sz="2000" dirty="0"/>
              <a:t>Burn holes in clothes</a:t>
            </a:r>
          </a:p>
          <a:p>
            <a:pPr lvl="1"/>
            <a:r>
              <a:rPr lang="en-US" sz="2000" dirty="0"/>
              <a:t>Burns on fingers/fingernails</a:t>
            </a:r>
          </a:p>
          <a:p>
            <a:endParaRPr lang="en-US" dirty="0"/>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29400" y="4876800"/>
            <a:ext cx="1447800" cy="965683"/>
          </a:xfrm>
          <a:prstGeom prst="rect">
            <a:avLst/>
          </a:prstGeom>
        </p:spPr>
      </p:pic>
    </p:spTree>
    <p:extLst>
      <p:ext uri="{BB962C8B-B14F-4D97-AF65-F5344CB8AC3E}">
        <p14:creationId xmlns:p14="http://schemas.microsoft.com/office/powerpoint/2010/main" val="1070578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 Plan Process</a:t>
            </a:r>
          </a:p>
        </p:txBody>
      </p:sp>
      <p:sp>
        <p:nvSpPr>
          <p:cNvPr id="3" name="Content Placeholder 2"/>
          <p:cNvSpPr>
            <a:spLocks noGrp="1"/>
          </p:cNvSpPr>
          <p:nvPr>
            <p:ph idx="1"/>
          </p:nvPr>
        </p:nvSpPr>
        <p:spPr/>
        <p:txBody>
          <a:bodyPr>
            <a:normAutofit lnSpcReduction="10000"/>
          </a:bodyPr>
          <a:lstStyle/>
          <a:p>
            <a:r>
              <a:rPr lang="en-US" dirty="0"/>
              <a:t>Based on evaluation-examples include:</a:t>
            </a:r>
          </a:p>
          <a:p>
            <a:pPr lvl="1"/>
            <a:r>
              <a:rPr lang="en-US" dirty="0"/>
              <a:t>Type of Assistance</a:t>
            </a:r>
          </a:p>
          <a:p>
            <a:pPr lvl="1"/>
            <a:r>
              <a:rPr lang="en-US" dirty="0"/>
              <a:t>Supervision Requirements</a:t>
            </a:r>
          </a:p>
          <a:p>
            <a:pPr lvl="1"/>
            <a:r>
              <a:rPr lang="en-US" dirty="0"/>
              <a:t>Smoking Apron</a:t>
            </a:r>
          </a:p>
          <a:p>
            <a:pPr lvl="1"/>
            <a:r>
              <a:rPr lang="en-US" dirty="0"/>
              <a:t>Smoking materials secured at the desk</a:t>
            </a:r>
          </a:p>
          <a:p>
            <a:pPr lvl="1"/>
            <a:r>
              <a:rPr lang="en-US" dirty="0"/>
              <a:t>Staff to light cigarette/cigar/pipe</a:t>
            </a:r>
          </a:p>
          <a:p>
            <a:pPr lvl="1"/>
            <a:r>
              <a:rPr lang="en-US" dirty="0"/>
              <a:t>Facility determination that resident is not permitted to smoke</a:t>
            </a:r>
          </a:p>
          <a:p>
            <a:pPr lvl="1"/>
            <a:r>
              <a:rPr lang="en-US" dirty="0"/>
              <a:t>Etc.</a:t>
            </a:r>
          </a:p>
          <a:p>
            <a:pPr lvl="1"/>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239000" y="2286000"/>
            <a:ext cx="1616252" cy="1335024"/>
          </a:xfrm>
          <a:prstGeom prst="rect">
            <a:avLst/>
          </a:prstGeom>
        </p:spPr>
      </p:pic>
    </p:spTree>
    <p:extLst>
      <p:ext uri="{BB962C8B-B14F-4D97-AF65-F5344CB8AC3E}">
        <p14:creationId xmlns:p14="http://schemas.microsoft.com/office/powerpoint/2010/main" val="1454859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1824363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a:t>
            </a:r>
            <a:endParaRPr lang="en-US" dirty="0"/>
          </a:p>
        </p:txBody>
      </p:sp>
      <p:sp>
        <p:nvSpPr>
          <p:cNvPr id="3" name="Content Placeholder 2"/>
          <p:cNvSpPr>
            <a:spLocks noGrp="1"/>
          </p:cNvSpPr>
          <p:nvPr>
            <p:ph idx="1"/>
          </p:nvPr>
        </p:nvSpPr>
        <p:spPr>
          <a:xfrm>
            <a:off x="304800" y="1524000"/>
            <a:ext cx="8382000" cy="4602163"/>
          </a:xfrm>
        </p:spPr>
        <p:txBody>
          <a:bodyPr>
            <a:normAutofit fontScale="92500" lnSpcReduction="10000"/>
          </a:bodyPr>
          <a:lstStyle/>
          <a:p>
            <a:pPr marL="0" indent="0">
              <a:buNone/>
            </a:pPr>
            <a:r>
              <a:rPr lang="en-US" sz="3500" dirty="0"/>
              <a:t>Participants will:</a:t>
            </a:r>
          </a:p>
          <a:p>
            <a:r>
              <a:rPr lang="en-US" dirty="0"/>
              <a:t>Review the Federal regulation at</a:t>
            </a:r>
          </a:p>
          <a:p>
            <a:pPr fontAlgn="base"/>
            <a:r>
              <a:rPr lang="en-US" b="1" dirty="0"/>
              <a:t>§483.25(d) Accidents </a:t>
            </a:r>
            <a:endParaRPr lang="en-US" dirty="0"/>
          </a:p>
          <a:p>
            <a:pPr fontAlgn="base"/>
            <a:r>
              <a:rPr lang="en-US" dirty="0"/>
              <a:t>The facility must ensure that – </a:t>
            </a:r>
          </a:p>
          <a:p>
            <a:pPr fontAlgn="base"/>
            <a:r>
              <a:rPr lang="en-US" b="1" dirty="0"/>
              <a:t>§483.25(d)(1</a:t>
            </a:r>
            <a:r>
              <a:rPr lang="en-US" dirty="0"/>
              <a:t>) The resident environment remains as free of accident hazards as is possible; and</a:t>
            </a:r>
          </a:p>
          <a:p>
            <a:pPr fontAlgn="base"/>
            <a:r>
              <a:rPr lang="en-US" b="1" dirty="0"/>
              <a:t>§483.25(d)(2)</a:t>
            </a:r>
            <a:r>
              <a:rPr lang="en-US" dirty="0"/>
              <a:t> Each resident receives adequate supervision and assistance devices to prevent accidents.</a:t>
            </a:r>
          </a:p>
          <a:p>
            <a:pPr lvl="1"/>
            <a:endParaRPr lang="en-US" dirty="0"/>
          </a:p>
          <a:p>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477000" y="1676400"/>
            <a:ext cx="1987349" cy="132556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a:t>
            </a:r>
          </a:p>
        </p:txBody>
      </p:sp>
      <p:sp>
        <p:nvSpPr>
          <p:cNvPr id="3" name="Content Placeholder 2"/>
          <p:cNvSpPr>
            <a:spLocks noGrp="1"/>
          </p:cNvSpPr>
          <p:nvPr>
            <p:ph idx="1"/>
          </p:nvPr>
        </p:nvSpPr>
        <p:spPr>
          <a:xfrm>
            <a:off x="304800" y="1417639"/>
            <a:ext cx="8153400" cy="4297361"/>
          </a:xfrm>
        </p:spPr>
        <p:txBody>
          <a:bodyPr>
            <a:normAutofit/>
          </a:bodyPr>
          <a:lstStyle/>
          <a:p>
            <a:pPr lvl="1">
              <a:buFont typeface="Arial" panose="020B0604020202020204" pitchFamily="34" charset="0"/>
              <a:buChar char="•"/>
            </a:pPr>
            <a:r>
              <a:rPr lang="en-US" dirty="0"/>
              <a:t>In order to prevent accidents with smoking and provide a safe environment for residents and others, it is imperative to follow the smoking policy and procedure.  Residents must be informed, assessed and individualized approaches care planned for safety</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05200" y="4648200"/>
            <a:ext cx="2247157" cy="1498854"/>
          </a:xfrm>
          <a:prstGeom prst="rect">
            <a:avLst/>
          </a:prstGeom>
        </p:spPr>
      </p:pic>
    </p:spTree>
    <p:extLst>
      <p:ext uri="{BB962C8B-B14F-4D97-AF65-F5344CB8AC3E}">
        <p14:creationId xmlns:p14="http://schemas.microsoft.com/office/powerpoint/2010/main" val="2579146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381000" y="1752600"/>
            <a:ext cx="5791200" cy="4648199"/>
          </a:xfrm>
        </p:spPr>
        <p:txBody>
          <a:bodyPr>
            <a:normAutofit fontScale="92500"/>
          </a:bodyPr>
          <a:lstStyle/>
          <a:p>
            <a:r>
              <a:rPr lang="en-US" sz="2800" dirty="0"/>
              <a:t>Caregivers will be informed of resident’s assessed needs to ensure adequate supervision and assistance</a:t>
            </a:r>
          </a:p>
          <a:p>
            <a:r>
              <a:rPr lang="en-US" sz="2800" dirty="0"/>
              <a:t>All staff will need to inform the nurse and the Interdisciplinary Team of any problems with residents or others not complying with the Smoking Policy</a:t>
            </a:r>
          </a:p>
          <a:p>
            <a:pPr lvl="1"/>
            <a:r>
              <a:rPr lang="en-US" sz="2400" dirty="0"/>
              <a:t>If resident identified with unsafe smoking, immediately intervene and when safe, immediately notify the nurse</a:t>
            </a:r>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48400" y="1981200"/>
            <a:ext cx="2033016" cy="3048000"/>
          </a:xfrm>
          <a:prstGeom prst="rect">
            <a:avLst/>
          </a:prstGeom>
        </p:spPr>
      </p:pic>
    </p:spTree>
    <p:extLst>
      <p:ext uri="{BB962C8B-B14F-4D97-AF65-F5344CB8AC3E}">
        <p14:creationId xmlns:p14="http://schemas.microsoft.com/office/powerpoint/2010/main" val="37817934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417638"/>
            <a:ext cx="8229600" cy="4525963"/>
          </a:xfrm>
        </p:spPr>
        <p:txBody>
          <a:bodyPr/>
          <a:lstStyle/>
          <a:p>
            <a:r>
              <a:rPr lang="en-US" dirty="0"/>
              <a:t>Knowledge</a:t>
            </a:r>
          </a:p>
          <a:p>
            <a:r>
              <a:rPr lang="en-US" dirty="0"/>
              <a:t>Resident cognition</a:t>
            </a:r>
          </a:p>
          <a:p>
            <a:r>
              <a:rPr lang="en-US" dirty="0"/>
              <a:t>Resident adherence to Smoking Policy</a:t>
            </a:r>
          </a:p>
          <a:p>
            <a:r>
              <a:rPr lang="en-US" dirty="0"/>
              <a:t>Staff following the resident care plan</a:t>
            </a: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4257342"/>
            <a:ext cx="2514600" cy="1669694"/>
          </a:xfrm>
          <a:prstGeom prst="rect">
            <a:avLst/>
          </a:prstGeom>
        </p:spPr>
      </p:pic>
    </p:spTree>
    <p:extLst>
      <p:ext uri="{BB962C8B-B14F-4D97-AF65-F5344CB8AC3E}">
        <p14:creationId xmlns:p14="http://schemas.microsoft.com/office/powerpoint/2010/main" val="1360211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a:t>
            </a:r>
          </a:p>
        </p:txBody>
      </p:sp>
      <p:sp>
        <p:nvSpPr>
          <p:cNvPr id="3" name="Content Placeholder 2"/>
          <p:cNvSpPr>
            <a:spLocks noGrp="1"/>
          </p:cNvSpPr>
          <p:nvPr>
            <p:ph idx="1"/>
          </p:nvPr>
        </p:nvSpPr>
        <p:spPr>
          <a:xfrm>
            <a:off x="457200" y="1600200"/>
            <a:ext cx="6477000" cy="4648199"/>
          </a:xfrm>
        </p:spPr>
        <p:txBody>
          <a:bodyPr>
            <a:normAutofit/>
          </a:bodyPr>
          <a:lstStyle/>
          <a:p>
            <a:r>
              <a:rPr lang="en-US" dirty="0"/>
              <a:t>All caregivers will need to monitor resident for:</a:t>
            </a:r>
          </a:p>
          <a:p>
            <a:pPr lvl="1"/>
            <a:r>
              <a:rPr lang="en-US" dirty="0"/>
              <a:t>Change in cognition</a:t>
            </a:r>
          </a:p>
          <a:p>
            <a:pPr lvl="1"/>
            <a:r>
              <a:rPr lang="en-US" dirty="0"/>
              <a:t>Change in function that could impair their ability to smoke without more assistance</a:t>
            </a:r>
          </a:p>
          <a:p>
            <a:pPr lvl="1"/>
            <a:r>
              <a:rPr lang="en-US" dirty="0"/>
              <a:t>Side-effects of medications that could make resident more drowsy or impair their ability to smoke safely</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239000" y="1828800"/>
            <a:ext cx="1677238" cy="2514600"/>
          </a:xfrm>
          <a:prstGeom prst="rect">
            <a:avLst/>
          </a:prstGeom>
        </p:spPr>
      </p:pic>
    </p:spTree>
    <p:extLst>
      <p:ext uri="{BB962C8B-B14F-4D97-AF65-F5344CB8AC3E}">
        <p14:creationId xmlns:p14="http://schemas.microsoft.com/office/powerpoint/2010/main" val="4287235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p>
        </p:txBody>
      </p:sp>
      <p:sp>
        <p:nvSpPr>
          <p:cNvPr id="3" name="Content Placeholder 2"/>
          <p:cNvSpPr>
            <a:spLocks noGrp="1"/>
          </p:cNvSpPr>
          <p:nvPr>
            <p:ph idx="1"/>
          </p:nvPr>
        </p:nvSpPr>
        <p:spPr>
          <a:xfrm>
            <a:off x="457200" y="1600200"/>
            <a:ext cx="5562600" cy="4343399"/>
          </a:xfrm>
        </p:spPr>
        <p:txBody>
          <a:bodyPr>
            <a:normAutofit fontScale="92500" lnSpcReduction="20000"/>
          </a:bodyPr>
          <a:lstStyle/>
          <a:p>
            <a:r>
              <a:rPr lang="en-US" dirty="0"/>
              <a:t>The facility has a policy and procedure that outlines the process for resident smoking </a:t>
            </a:r>
          </a:p>
          <a:p>
            <a:r>
              <a:rPr lang="en-US" dirty="0"/>
              <a:t>An assessment will be completed to identify resident’s individualized safety needs</a:t>
            </a:r>
          </a:p>
          <a:p>
            <a:r>
              <a:rPr lang="en-US" dirty="0"/>
              <a:t>Documentation of resident assessment and individualized approaches will be recorded in the medical record and care plan</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34200" y="2133600"/>
            <a:ext cx="1610944" cy="2415209"/>
          </a:xfrm>
          <a:prstGeom prst="rect">
            <a:avLst/>
          </a:prstGeom>
        </p:spPr>
      </p:pic>
    </p:spTree>
    <p:extLst>
      <p:ext uri="{BB962C8B-B14F-4D97-AF65-F5344CB8AC3E}">
        <p14:creationId xmlns:p14="http://schemas.microsoft.com/office/powerpoint/2010/main" val="14481308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pic>
        <p:nvPicPr>
          <p:cNvPr id="4" name="Picture 2" descr="C:\Users\smlagrange\Desktop\March 3\New folder (2)\Images fro Shutterstock\question mark icon 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320050" y="1905000"/>
            <a:ext cx="4503900" cy="38002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566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04800"/>
            <a:ext cx="7886700" cy="4351338"/>
          </a:xfrm>
        </p:spPr>
        <p:txBody>
          <a:bodyPr/>
          <a:lstStyle/>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endParaRPr lang="en-US" sz="4400" b="1" cap="small" dirty="0">
              <a:ea typeface="Verdana" panose="020B0604030504040204" pitchFamily="34" charset="0"/>
              <a:cs typeface="Verdana" panose="020B0604030504040204" pitchFamily="34" charset="0"/>
            </a:endParaRPr>
          </a:p>
          <a:p>
            <a:pPr marL="0" indent="0" algn="ctr">
              <a:spcBef>
                <a:spcPts val="0"/>
              </a:spcBef>
              <a:buNone/>
            </a:pPr>
            <a:r>
              <a:rPr lang="en-US" sz="4400" b="1" cap="small" dirty="0">
                <a:ea typeface="Verdana" panose="020B0604030504040204" pitchFamily="34" charset="0"/>
                <a:cs typeface="Verdana" panose="020B0604030504040204" pitchFamily="34" charset="0"/>
              </a:rPr>
              <a:t>Thank you for participating in this education session!</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276600"/>
            <a:ext cx="2514600" cy="2514600"/>
          </a:xfrm>
          <a:prstGeom prst="rect">
            <a:avLst/>
          </a:prstGeom>
        </p:spPr>
      </p:pic>
    </p:spTree>
    <p:extLst>
      <p:ext uri="{BB962C8B-B14F-4D97-AF65-F5344CB8AC3E}">
        <p14:creationId xmlns:p14="http://schemas.microsoft.com/office/powerpoint/2010/main" val="13796159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a:t>
            </a:r>
          </a:p>
        </p:txBody>
      </p:sp>
      <p:sp>
        <p:nvSpPr>
          <p:cNvPr id="3" name="Content Placeholder 2"/>
          <p:cNvSpPr>
            <a:spLocks noGrp="1"/>
          </p:cNvSpPr>
          <p:nvPr>
            <p:ph idx="1"/>
          </p:nvPr>
        </p:nvSpPr>
        <p:spPr/>
        <p:txBody>
          <a:bodyPr/>
          <a:lstStyle/>
          <a:p>
            <a:r>
              <a:rPr lang="en-US" dirty="0"/>
              <a:t>All facilities will need to be familiar with the </a:t>
            </a:r>
            <a:r>
              <a:rPr lang="en-US" dirty="0" err="1"/>
              <a:t>NFPA</a:t>
            </a:r>
            <a:r>
              <a:rPr lang="en-US" dirty="0"/>
              <a:t> 101:</a:t>
            </a:r>
          </a:p>
          <a:p>
            <a:r>
              <a:rPr lang="en-US" dirty="0"/>
              <a:t>The Life Safety Code at 19.7.4, smoking:</a:t>
            </a:r>
          </a:p>
          <a:p>
            <a:pPr lvl="1"/>
            <a:r>
              <a:rPr lang="en-US" dirty="0">
                <a:hlinkClick r:id="rId2"/>
              </a:rPr>
              <a:t>http://www.nfpa.org/codes-and-standards/all-codes-and-standards/list-of-codes-and-standards/detail?code=101</a:t>
            </a:r>
            <a:r>
              <a:rPr lang="en-US" dirty="0"/>
              <a:t> </a:t>
            </a:r>
          </a:p>
        </p:txBody>
      </p:sp>
    </p:spTree>
    <p:extLst>
      <p:ext uri="{BB962C8B-B14F-4D97-AF65-F5344CB8AC3E}">
        <p14:creationId xmlns:p14="http://schemas.microsoft.com/office/powerpoint/2010/main" val="862243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REFERENCES</a:t>
            </a:r>
          </a:p>
        </p:txBody>
      </p:sp>
      <p:sp>
        <p:nvSpPr>
          <p:cNvPr id="3" name="Content Placeholder 2"/>
          <p:cNvSpPr>
            <a:spLocks noGrp="1"/>
          </p:cNvSpPr>
          <p:nvPr>
            <p:ph idx="1"/>
          </p:nvPr>
        </p:nvSpPr>
        <p:spPr>
          <a:xfrm>
            <a:off x="429491" y="1417638"/>
            <a:ext cx="8534400" cy="4837690"/>
          </a:xfrm>
        </p:spPr>
        <p:txBody>
          <a:bodyPr>
            <a:noAutofit/>
          </a:bodyPr>
          <a:lstStyle/>
          <a:p>
            <a:pPr marL="0" indent="0" fontAlgn="base">
              <a:buNone/>
            </a:pPr>
            <a:r>
              <a:rPr lang="en-US" sz="1600" dirty="0"/>
              <a:t> </a:t>
            </a:r>
          </a:p>
          <a:p>
            <a:pPr marL="0" indent="0" fontAlgn="base">
              <a:buNone/>
            </a:pPr>
            <a:r>
              <a:rPr lang="en-US" sz="2400" dirty="0"/>
              <a:t>CMS:  State Operations Manual Appendix PP – Guidance to Surveyors for Long-Term Care Facilities:</a:t>
            </a:r>
          </a:p>
          <a:p>
            <a:pPr marL="0" indent="0" fontAlgn="base">
              <a:buNone/>
            </a:pPr>
            <a:r>
              <a:rPr lang="en-US" sz="2400" dirty="0"/>
              <a:t> </a:t>
            </a:r>
            <a:r>
              <a:rPr lang="en-US" sz="2400" u="sng" dirty="0">
                <a:hlinkClick r:id="rId2"/>
              </a:rPr>
              <a:t>https://www.cms.gov/Medicare/Provider-Enrollment-and-Certification/GuidanceforLawsAndRegulations/Downloads/Advance-Appendix-PP-Including-Phase-2-.pdf</a:t>
            </a:r>
            <a:r>
              <a:rPr lang="en-US" sz="2400" u="sng" dirty="0"/>
              <a:t> </a:t>
            </a:r>
            <a:r>
              <a:rPr lang="en-US" sz="2400" dirty="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References and Resources</a:t>
            </a:r>
          </a:p>
        </p:txBody>
      </p:sp>
      <p:sp>
        <p:nvSpPr>
          <p:cNvPr id="5" name="Content Placeholder 4"/>
          <p:cNvSpPr>
            <a:spLocks noGrp="1"/>
          </p:cNvSpPr>
          <p:nvPr>
            <p:ph idx="1"/>
          </p:nvPr>
        </p:nvSpPr>
        <p:spPr/>
        <p:txBody>
          <a:bodyPr>
            <a:normAutofit fontScale="92500" lnSpcReduction="20000"/>
          </a:bodyPr>
          <a:lstStyle/>
          <a:p>
            <a:pPr lvl="0"/>
            <a:r>
              <a:rPr lang="en-US" dirty="0"/>
              <a:t>Food and Drug Administration (FDA):  Vapes, E-Cigs, </a:t>
            </a:r>
            <a:r>
              <a:rPr lang="en-US" dirty="0" err="1"/>
              <a:t>Hooka</a:t>
            </a:r>
            <a:r>
              <a:rPr lang="en-US" dirty="0"/>
              <a:t> Pens and other Electronic Nicotine Delivery Systems (ENDS):  </a:t>
            </a:r>
            <a:r>
              <a:rPr lang="en-US" u="sng" dirty="0">
                <a:hlinkClick r:id="rId3"/>
              </a:rPr>
              <a:t>https://www.fda.gov/tobaccoproducts/labeling/productsingredientscomponents/ucm456610.htm#manufacturing</a:t>
            </a:r>
            <a:r>
              <a:rPr lang="en-US" dirty="0"/>
              <a:t> </a:t>
            </a:r>
          </a:p>
          <a:p>
            <a:r>
              <a:rPr lang="en-US" dirty="0"/>
              <a:t> </a:t>
            </a:r>
          </a:p>
          <a:p>
            <a:pPr lvl="0"/>
            <a:r>
              <a:rPr lang="en-US" dirty="0"/>
              <a:t>U.S. Fire Administration (FEMA):  Electronic Cigarette Fires and Explosions:  </a:t>
            </a:r>
            <a:r>
              <a:rPr lang="en-US" u="sng" dirty="0">
                <a:hlinkClick r:id="rId4"/>
              </a:rPr>
              <a:t>https://www.usfa.fema.gov/downloads/pdf/publications/electronic_cigarettes.pdf</a:t>
            </a:r>
            <a:r>
              <a:rPr lang="en-US" dirty="0"/>
              <a:t> </a:t>
            </a:r>
          </a:p>
          <a:p>
            <a:endParaRPr lang="en-US" dirty="0"/>
          </a:p>
        </p:txBody>
      </p:sp>
    </p:spTree>
    <p:extLst>
      <p:ext uri="{BB962C8B-B14F-4D97-AF65-F5344CB8AC3E}">
        <p14:creationId xmlns:p14="http://schemas.microsoft.com/office/powerpoint/2010/main" val="607399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endParaRPr lang="en-US" dirty="0"/>
          </a:p>
        </p:txBody>
      </p:sp>
      <p:sp>
        <p:nvSpPr>
          <p:cNvPr id="3" name="Content Placeholder 2"/>
          <p:cNvSpPr>
            <a:spLocks noGrp="1"/>
          </p:cNvSpPr>
          <p:nvPr>
            <p:ph idx="1"/>
          </p:nvPr>
        </p:nvSpPr>
        <p:spPr>
          <a:xfrm>
            <a:off x="228600" y="1219200"/>
            <a:ext cx="8686800" cy="4572000"/>
          </a:xfrm>
        </p:spPr>
        <p:txBody>
          <a:bodyPr>
            <a:normAutofit/>
          </a:bodyPr>
          <a:lstStyle/>
          <a:p>
            <a:pPr marL="0" indent="0">
              <a:buNone/>
            </a:pPr>
            <a:r>
              <a:rPr lang="en-US" b="1" dirty="0"/>
              <a:t>INTENT</a:t>
            </a:r>
            <a:r>
              <a:rPr lang="en-US" dirty="0"/>
              <a:t>: </a:t>
            </a:r>
            <a:r>
              <a:rPr lang="en-US" b="1" dirty="0"/>
              <a:t>483.25(d)</a:t>
            </a:r>
            <a:r>
              <a:rPr lang="en-US" dirty="0"/>
              <a:t> The intent of this requirement is to ensure the facility provides an environment that is free from accident hazards over which the facility has control and provides supervision and assistive devices to each resident to prevent avoidable accidents. </a:t>
            </a:r>
          </a:p>
        </p:txBody>
      </p:sp>
      <p:pic>
        <p:nvPicPr>
          <p:cNvPr id="4" name="Picture 3"/>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390900" y="4182237"/>
            <a:ext cx="2362200" cy="157086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Regulation-Guidance</a:t>
            </a:r>
          </a:p>
        </p:txBody>
      </p:sp>
      <p:sp>
        <p:nvSpPr>
          <p:cNvPr id="3" name="Content Placeholder 2"/>
          <p:cNvSpPr>
            <a:spLocks noGrp="1"/>
          </p:cNvSpPr>
          <p:nvPr>
            <p:ph idx="1"/>
          </p:nvPr>
        </p:nvSpPr>
        <p:spPr>
          <a:xfrm>
            <a:off x="457200" y="1600201"/>
            <a:ext cx="7543800" cy="4343400"/>
          </a:xfrm>
        </p:spPr>
        <p:txBody>
          <a:bodyPr>
            <a:normAutofit lnSpcReduction="10000"/>
          </a:bodyPr>
          <a:lstStyle/>
          <a:p>
            <a:pPr marL="0" indent="0">
              <a:buNone/>
            </a:pPr>
            <a:r>
              <a:rPr lang="en-US" dirty="0"/>
              <a:t>This includes:</a:t>
            </a:r>
          </a:p>
          <a:p>
            <a:pPr marL="0" indent="0" fontAlgn="base">
              <a:buNone/>
            </a:pPr>
            <a:r>
              <a:rPr lang="en-US" dirty="0"/>
              <a:t>• Identifying hazard(s) and risk(s); </a:t>
            </a:r>
          </a:p>
          <a:p>
            <a:pPr marL="0" indent="0" fontAlgn="base">
              <a:buNone/>
            </a:pPr>
            <a:r>
              <a:rPr lang="en-US" dirty="0"/>
              <a:t>• Evaluating and analyzing hazard(s) and risk(s); </a:t>
            </a:r>
          </a:p>
          <a:p>
            <a:pPr marL="0" indent="0" fontAlgn="base">
              <a:buNone/>
            </a:pPr>
            <a:r>
              <a:rPr lang="en-US" dirty="0"/>
              <a:t>• Implementing interventions to reduce hazard(s) and risk(s); and </a:t>
            </a:r>
          </a:p>
          <a:p>
            <a:pPr marL="0" indent="0" fontAlgn="base">
              <a:buNone/>
            </a:pPr>
            <a:r>
              <a:rPr lang="en-US" dirty="0"/>
              <a:t>• Monitoring for effectiveness and modifying interventions when necessary.</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77116" y="2133600"/>
            <a:ext cx="1566884" cy="2345634"/>
          </a:xfrm>
          <a:prstGeom prst="rect">
            <a:avLst/>
          </a:prstGeom>
        </p:spPr>
      </p:pic>
    </p:spTree>
    <p:extLst>
      <p:ext uri="{BB962C8B-B14F-4D97-AF65-F5344CB8AC3E}">
        <p14:creationId xmlns:p14="http://schemas.microsoft.com/office/powerpoint/2010/main" val="259470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a:xfrm>
            <a:off x="457200" y="1417638"/>
            <a:ext cx="6629400" cy="4983162"/>
          </a:xfrm>
        </p:spPr>
        <p:txBody>
          <a:bodyPr>
            <a:normAutofit/>
          </a:bodyPr>
          <a:lstStyle/>
          <a:p>
            <a:pPr marL="0" indent="0" fontAlgn="base">
              <a:buNone/>
            </a:pPr>
            <a:r>
              <a:rPr lang="en-US" b="1" dirty="0"/>
              <a:t>Resident Smoking</a:t>
            </a:r>
            <a:r>
              <a:rPr lang="en-US" dirty="0"/>
              <a:t> </a:t>
            </a:r>
          </a:p>
          <a:p>
            <a:pPr fontAlgn="base"/>
            <a:r>
              <a:rPr lang="en-US" dirty="0"/>
              <a:t>Some facilities permit residents to smoke tobacco products. In these facilities, assessment of the resident’s capabilities and deficits determines whether or not supervision is required. </a:t>
            </a:r>
          </a:p>
          <a:p>
            <a:pPr marL="0" indent="0">
              <a:buNone/>
            </a:pPr>
            <a:endParaRPr lang="en-US" sz="2400" dirty="0"/>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00009" y="2209800"/>
            <a:ext cx="2033016" cy="3048000"/>
          </a:xfrm>
          <a:prstGeom prst="rect">
            <a:avLst/>
          </a:prstGeom>
        </p:spPr>
      </p:pic>
    </p:spTree>
    <p:extLst>
      <p:ext uri="{BB962C8B-B14F-4D97-AF65-F5344CB8AC3E}">
        <p14:creationId xmlns:p14="http://schemas.microsoft.com/office/powerpoint/2010/main" val="321597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a:xfrm>
            <a:off x="457200" y="1417638"/>
            <a:ext cx="8229600" cy="4708525"/>
          </a:xfrm>
        </p:spPr>
        <p:txBody>
          <a:bodyPr>
            <a:normAutofit/>
          </a:bodyPr>
          <a:lstStyle/>
          <a:p>
            <a:pPr marL="0" indent="0" fontAlgn="base">
              <a:buNone/>
            </a:pPr>
            <a:r>
              <a:rPr lang="en-US" b="1" dirty="0"/>
              <a:t>Resident Smoking</a:t>
            </a:r>
            <a:r>
              <a:rPr lang="en-US" dirty="0"/>
              <a:t> </a:t>
            </a:r>
          </a:p>
          <a:p>
            <a:pPr fontAlgn="base"/>
            <a:r>
              <a:rPr lang="en-US" dirty="0"/>
              <a:t>If the facility identifies that the resident needs assistance and supervision for smoking, the facility includes this information in the resident’s care plan, and reviews and revises the plan periodically as needed. </a:t>
            </a:r>
          </a:p>
          <a:p>
            <a:pPr marL="0" indent="0">
              <a:buNone/>
            </a:pPr>
            <a:endParaRPr lang="en-US" sz="24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67100" y="4800600"/>
            <a:ext cx="2209800" cy="1473937"/>
          </a:xfrm>
          <a:prstGeom prst="rect">
            <a:avLst/>
          </a:prstGeom>
        </p:spPr>
      </p:pic>
    </p:spTree>
    <p:extLst>
      <p:ext uri="{BB962C8B-B14F-4D97-AF65-F5344CB8AC3E}">
        <p14:creationId xmlns:p14="http://schemas.microsoft.com/office/powerpoint/2010/main" val="152945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a:xfrm>
            <a:off x="457200" y="1417638"/>
            <a:ext cx="8229600" cy="4708525"/>
          </a:xfrm>
        </p:spPr>
        <p:txBody>
          <a:bodyPr>
            <a:normAutofit fontScale="92500" lnSpcReduction="20000"/>
          </a:bodyPr>
          <a:lstStyle/>
          <a:p>
            <a:pPr marL="0" indent="0" fontAlgn="base">
              <a:buNone/>
            </a:pPr>
            <a:r>
              <a:rPr lang="en-US" b="1" dirty="0"/>
              <a:t>Resident Smoking</a:t>
            </a:r>
            <a:r>
              <a:rPr lang="en-US" dirty="0"/>
              <a:t> </a:t>
            </a:r>
          </a:p>
          <a:p>
            <a:pPr fontAlgn="base"/>
            <a:r>
              <a:rPr lang="en-US" dirty="0"/>
              <a:t>The facility may designate certain areas for resident smoking. The facility must ensure precautions are taken for the resident’s individual safety, as well as the safety of others in the facility. Such precautions may include smoking only in designated areas, supervising residents whose assessment and care plans indicate a need for assisted and supervised smoking, and limiting the accessibility of matches and lighters by residents who need supervision when smoking for safety reasons. </a:t>
            </a:r>
          </a:p>
          <a:p>
            <a:pPr marL="0" indent="0">
              <a:buNone/>
            </a:pPr>
            <a:endParaRPr lang="en-US" sz="2400" dirty="0"/>
          </a:p>
        </p:txBody>
      </p:sp>
    </p:spTree>
    <p:extLst>
      <p:ext uri="{BB962C8B-B14F-4D97-AF65-F5344CB8AC3E}">
        <p14:creationId xmlns:p14="http://schemas.microsoft.com/office/powerpoint/2010/main" val="493273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a:xfrm>
            <a:off x="457200" y="1417638"/>
            <a:ext cx="6934200" cy="4830762"/>
          </a:xfrm>
        </p:spPr>
        <p:txBody>
          <a:bodyPr>
            <a:normAutofit/>
          </a:bodyPr>
          <a:lstStyle/>
          <a:p>
            <a:pPr marL="0" indent="0" fontAlgn="base">
              <a:buNone/>
            </a:pPr>
            <a:r>
              <a:rPr lang="en-US" b="1" dirty="0"/>
              <a:t>Resident Smoking</a:t>
            </a:r>
            <a:r>
              <a:rPr lang="en-US" dirty="0"/>
              <a:t> </a:t>
            </a:r>
          </a:p>
          <a:p>
            <a:pPr fontAlgn="base"/>
            <a:r>
              <a:rPr lang="en-US" dirty="0"/>
              <a:t>Smoking by residents when oxygen is in use is prohibited, and any smoking by others near flammable substances is also problematic. Additional measures may include informing all visitors of smoking policies and hazards.</a:t>
            </a:r>
          </a:p>
          <a:p>
            <a:pPr marL="0" indent="0">
              <a:buNone/>
            </a:pPr>
            <a:endParaRPr lang="en-US" sz="2400"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381771" y="2511028"/>
            <a:ext cx="1755603" cy="2643981"/>
          </a:xfrm>
          <a:prstGeom prst="rect">
            <a:avLst/>
          </a:prstGeom>
        </p:spPr>
      </p:pic>
    </p:spTree>
    <p:extLst>
      <p:ext uri="{BB962C8B-B14F-4D97-AF65-F5344CB8AC3E}">
        <p14:creationId xmlns:p14="http://schemas.microsoft.com/office/powerpoint/2010/main" val="2963904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Regulatory Guidance</a:t>
            </a:r>
          </a:p>
        </p:txBody>
      </p:sp>
      <p:sp>
        <p:nvSpPr>
          <p:cNvPr id="3" name="Content Placeholder 2"/>
          <p:cNvSpPr>
            <a:spLocks noGrp="1"/>
          </p:cNvSpPr>
          <p:nvPr>
            <p:ph idx="1"/>
          </p:nvPr>
        </p:nvSpPr>
        <p:spPr>
          <a:xfrm>
            <a:off x="457200" y="1417638"/>
            <a:ext cx="8229600" cy="4708525"/>
          </a:xfrm>
        </p:spPr>
        <p:txBody>
          <a:bodyPr>
            <a:normAutofit/>
          </a:bodyPr>
          <a:lstStyle/>
          <a:p>
            <a:pPr marL="0" indent="0" fontAlgn="base">
              <a:buNone/>
            </a:pPr>
            <a:r>
              <a:rPr lang="en-US" b="1" dirty="0"/>
              <a:t>Resident Smoking</a:t>
            </a:r>
            <a:r>
              <a:rPr lang="en-US" dirty="0"/>
              <a:t> </a:t>
            </a:r>
          </a:p>
          <a:p>
            <a:pPr fontAlgn="base"/>
            <a:r>
              <a:rPr lang="en-US" dirty="0">
                <a:solidFill>
                  <a:srgbClr val="FF0000"/>
                </a:solidFill>
              </a:rPr>
              <a:t>(Insert </a:t>
            </a:r>
            <a:r>
              <a:rPr lang="en-US" dirty="0" err="1">
                <a:solidFill>
                  <a:srgbClr val="FF0000"/>
                </a:solidFill>
              </a:rPr>
              <a:t>NFPA</a:t>
            </a:r>
            <a:r>
              <a:rPr lang="en-US" dirty="0">
                <a:solidFill>
                  <a:srgbClr val="FF0000"/>
                </a:solidFill>
              </a:rPr>
              <a:t> 101 Life Safety Code at 19.7.4, requirements for signage, prohibiting smoking by residents classified as not responsible and disposal of smoking materials.)</a:t>
            </a:r>
          </a:p>
          <a:p>
            <a:pPr fontAlgn="base"/>
            <a:r>
              <a:rPr lang="en-US" dirty="0">
                <a:solidFill>
                  <a:srgbClr val="FF0000"/>
                </a:solidFill>
              </a:rPr>
              <a:t>(Insert State/Local specific regulations related to smoking and smoking materials)</a:t>
            </a:r>
          </a:p>
          <a:p>
            <a:pPr marL="0" indent="0">
              <a:buNone/>
            </a:pPr>
            <a:endParaRPr lang="en-US" sz="2400" dirty="0"/>
          </a:p>
        </p:txBody>
      </p:sp>
    </p:spTree>
    <p:extLst>
      <p:ext uri="{BB962C8B-B14F-4D97-AF65-F5344CB8AC3E}">
        <p14:creationId xmlns:p14="http://schemas.microsoft.com/office/powerpoint/2010/main" val="2342591454"/>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LeadingAge National - Abuse Prevention Education for Leadership</Template>
  <TotalTime>1311</TotalTime>
  <Words>1675</Words>
  <Application>Microsoft Office PowerPoint</Application>
  <PresentationFormat>On-screen Show (4:3)</PresentationFormat>
  <Paragraphs>175</Paragraphs>
  <Slides>29</Slides>
  <Notes>25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29</vt:i4>
      </vt:variant>
    </vt:vector>
  </HeadingPairs>
  <TitlesOfParts>
    <vt:vector size="35" baseType="lpstr">
      <vt:lpstr>Arial</vt:lpstr>
      <vt:lpstr>Calibri</vt:lpstr>
      <vt:lpstr>Verdana</vt:lpstr>
      <vt:lpstr>1_2012LeadingAge_gray2PPT</vt:lpstr>
      <vt:lpstr>2_2012LeadingAge_gray2PPT</vt:lpstr>
      <vt:lpstr>3_2012LeadingAge_gray2PPT</vt:lpstr>
      <vt:lpstr>Smoking</vt:lpstr>
      <vt:lpstr>OBJECTIVES </vt:lpstr>
      <vt:lpstr>OVERVIEW</vt:lpstr>
      <vt:lpstr>Regulation-Guidance</vt:lpstr>
      <vt:lpstr>Regulatory Guidance</vt:lpstr>
      <vt:lpstr>Regulatory Guidance</vt:lpstr>
      <vt:lpstr>Regulatory Guidance</vt:lpstr>
      <vt:lpstr>Regulatory Guidance</vt:lpstr>
      <vt:lpstr>Regulatory Guidance</vt:lpstr>
      <vt:lpstr>POLICY</vt:lpstr>
      <vt:lpstr>POLICY</vt:lpstr>
      <vt:lpstr>PROCEDURE</vt:lpstr>
      <vt:lpstr>PROCEDURE</vt:lpstr>
      <vt:lpstr>PROCEDURE</vt:lpstr>
      <vt:lpstr>PROCEDURE</vt:lpstr>
      <vt:lpstr>Electronic Cigarettes</vt:lpstr>
      <vt:lpstr>Assessment Process</vt:lpstr>
      <vt:lpstr>Care Plan Process</vt:lpstr>
      <vt:lpstr>Facility Response</vt:lpstr>
      <vt:lpstr>Understand</vt:lpstr>
      <vt:lpstr>INFORM</vt:lpstr>
      <vt:lpstr>Limitations</vt:lpstr>
      <vt:lpstr>Monitor</vt:lpstr>
      <vt:lpstr>SUMMARY </vt:lpstr>
      <vt:lpstr>Questions?</vt:lpstr>
      <vt:lpstr>PowerPoint Presentation</vt:lpstr>
      <vt:lpstr>Resource</vt:lpstr>
      <vt:lpstr>REFERENCES</vt:lpstr>
      <vt:lpstr>References and Resources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Notification of Changes</dc:title>
  <dc:creator>Susie Avery</dc:creator>
  <cp:lastModifiedBy>Ruta Prasauskas</cp:lastModifiedBy>
  <cp:revision>73</cp:revision>
  <dcterms:created xsi:type="dcterms:W3CDTF">2017-01-12T23:03:08Z</dcterms:created>
  <dcterms:modified xsi:type="dcterms:W3CDTF">2017-10-04T14:23:02Z</dcterms:modified>
</cp:coreProperties>
</file>