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Lst>
  <p:notesMasterIdLst>
    <p:notesMasterId r:id="rId39"/>
  </p:notesMasterIdLst>
  <p:sldIdLst>
    <p:sldId id="282" r:id="rId4"/>
    <p:sldId id="258" r:id="rId5"/>
    <p:sldId id="276" r:id="rId6"/>
    <p:sldId id="319" r:id="rId7"/>
    <p:sldId id="321" r:id="rId8"/>
    <p:sldId id="356" r:id="rId9"/>
    <p:sldId id="357" r:id="rId10"/>
    <p:sldId id="358" r:id="rId11"/>
    <p:sldId id="359" r:id="rId12"/>
    <p:sldId id="360" r:id="rId13"/>
    <p:sldId id="342" r:id="rId14"/>
    <p:sldId id="328" r:id="rId15"/>
    <p:sldId id="371" r:id="rId16"/>
    <p:sldId id="329" r:id="rId17"/>
    <p:sldId id="361" r:id="rId18"/>
    <p:sldId id="343" r:id="rId19"/>
    <p:sldId id="362" r:id="rId20"/>
    <p:sldId id="363" r:id="rId21"/>
    <p:sldId id="344" r:id="rId22"/>
    <p:sldId id="364" r:id="rId23"/>
    <p:sldId id="365" r:id="rId24"/>
    <p:sldId id="366" r:id="rId25"/>
    <p:sldId id="367" r:id="rId26"/>
    <p:sldId id="368" r:id="rId27"/>
    <p:sldId id="369" r:id="rId28"/>
    <p:sldId id="339" r:id="rId29"/>
    <p:sldId id="299" r:id="rId30"/>
    <p:sldId id="340" r:id="rId31"/>
    <p:sldId id="341" r:id="rId32"/>
    <p:sldId id="302" r:id="rId33"/>
    <p:sldId id="336" r:id="rId34"/>
    <p:sldId id="370" r:id="rId35"/>
    <p:sldId id="337" r:id="rId36"/>
    <p:sldId id="287" r:id="rId37"/>
    <p:sldId id="275"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eresa Edelstein" initials="TE" lastIdx="5" clrIdx="0">
    <p:extLst>
      <p:ext uri="{19B8F6BF-5375-455C-9EA6-DF929625EA0E}">
        <p15:presenceInfo xmlns:p15="http://schemas.microsoft.com/office/powerpoint/2012/main" userId="S-1-5-21-1406889407-131533285-1844936127-12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454" autoAdjust="0"/>
  </p:normalViewPr>
  <p:slideViewPr>
    <p:cSldViewPr>
      <p:cViewPr varScale="1">
        <p:scale>
          <a:sx n="47" d="100"/>
          <a:sy n="47" d="100"/>
        </p:scale>
        <p:origin x="2046"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8-30T20:34:06.474" idx="1">
    <p:pos x="2067" y="3490"/>
    <p:text>is applicable</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08-30T20:36:09.764" idx="2">
    <p:pos x="4190" y="316"/>
    <p:text>this slide is repetitive of the first slide in the deck</p:text>
    <p:extLst>
      <p:ext uri="{C676402C-5697-4E1C-873F-D02D1690AC5C}">
        <p15:threadingInfo xmlns:p15="http://schemas.microsoft.com/office/powerpoint/2012/main" timeZoneBias="24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FEAEDDCB-069D-4C53-B611-89EFDF3272D6}" srcId="{FCC2D5A2-2648-441D-886E-FBFCFEE2564D}" destId="{C9D7C41B-2458-4E10-B0CD-B096FE381CD0}" srcOrd="0" destOrd="0" parTransId="{0A0C60C5-C706-48B9-995E-A488798C9F2E}" sibTransId="{2A8DDC20-F70F-473B-9F8E-AB194C4E21A2}"/>
    <dgm:cxn modelId="{52190B54-3B6C-41E2-B7E2-7B40DF4BAFD8}" type="presOf" srcId="{9F150001-DB0C-406F-9A3F-57A28CE6770D}" destId="{695AD7B6-8693-49C8-A6A3-10FA9D26045F}" srcOrd="0" destOrd="0" presId="urn:microsoft.com/office/officeart/2005/8/layout/cycle1"/>
    <dgm:cxn modelId="{5D111555-CE41-41EF-9B3C-2EC75DB9AFDA}" type="presOf" srcId="{5BDBC498-A2B6-4254-BE47-090F0729E8F8}" destId="{43764AAE-3CB5-427D-8D34-9BEF7F699D17}" srcOrd="0" destOrd="0" presId="urn:microsoft.com/office/officeart/2005/8/layout/cycle1"/>
    <dgm:cxn modelId="{CCB81922-20DE-4A73-B667-7B019CBED8EC}" type="presOf" srcId="{397A921E-02C0-4A34-B61F-E808010A8BE2}" destId="{C4A1B6D8-E1A9-4E5D-88B2-67D5CA1BF43E}" srcOrd="0" destOrd="0" presId="urn:microsoft.com/office/officeart/2005/8/layout/cycle1"/>
    <dgm:cxn modelId="{D2B69E6C-74B3-482E-B363-B2455864A7CB}" type="presOf" srcId="{8B2557B0-EA9E-4044-8F24-7BD0DD1CDA47}" destId="{D15EFBE0-5E71-43D6-8BEF-A4E514CD43F5}" srcOrd="0" destOrd="0" presId="urn:microsoft.com/office/officeart/2005/8/layout/cycle1"/>
    <dgm:cxn modelId="{8002C93C-5ECC-4BD6-B3F9-119D2D07A505}" type="presOf" srcId="{14EB3EA9-D4F0-4B47-AB62-EABAD72DFE4A}" destId="{23011174-8D9A-4182-86C8-1DF75B59DE28}"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6F87C2AD-5B02-41D8-8EE4-39A59B1BA48C}" srcId="{FCC2D5A2-2648-441D-886E-FBFCFEE2564D}" destId="{14EB3EA9-D4F0-4B47-AB62-EABAD72DFE4A}" srcOrd="2" destOrd="0" parTransId="{D5EF5B8F-E2B2-4EAB-8B7E-E5357546671C}" sibTransId="{397A921E-02C0-4A34-B61F-E808010A8BE2}"/>
    <dgm:cxn modelId="{1FCF5187-5B60-47BB-BA26-BF0E4070F2BE}" type="presOf" srcId="{C9D7C41B-2458-4E10-B0CD-B096FE381CD0}" destId="{203CF8CD-E385-4216-A519-06CD9D747BE6}" srcOrd="0" destOrd="0" presId="urn:microsoft.com/office/officeart/2005/8/layout/cycle1"/>
    <dgm:cxn modelId="{1EAEE478-E101-44A7-9B14-FAA0BE39B38B}" type="presOf" srcId="{0373D090-4C6D-4D20-A0CD-5842F2A3B967}" destId="{DB3C95C6-132D-4D03-916C-6A2E15EDBC75}" srcOrd="0" destOrd="0" presId="urn:microsoft.com/office/officeart/2005/8/layout/cycle1"/>
    <dgm:cxn modelId="{A0FC0312-B40C-45F1-908B-2E4FC859F997}" type="presOf" srcId="{FCC2D5A2-2648-441D-886E-FBFCFEE2564D}" destId="{7AD44568-F12E-4516-A34B-218396103CE2}" srcOrd="0" destOrd="0" presId="urn:microsoft.com/office/officeart/2005/8/layout/cycle1"/>
    <dgm:cxn modelId="{A8E0B17E-9BA0-485C-94B0-8A695C632ACC}" type="presOf" srcId="{2A8DDC20-F70F-473B-9F8E-AB194C4E21A2}" destId="{E4E99182-7810-485D-847B-84AC2032BE89}" srcOrd="0" destOrd="0" presId="urn:microsoft.com/office/officeart/2005/8/layout/cycle1"/>
    <dgm:cxn modelId="{5D91D1C3-2414-4CCA-A34C-592CF98B02C1}" srcId="{FCC2D5A2-2648-441D-886E-FBFCFEE2564D}" destId="{5BDBC498-A2B6-4254-BE47-090F0729E8F8}" srcOrd="3" destOrd="0" parTransId="{ADFEF54D-244D-461E-B730-89ECCA20F6B0}" sibTransId="{8B2557B0-EA9E-4044-8F24-7BD0DD1CDA47}"/>
    <dgm:cxn modelId="{F80960A4-4ED9-47FA-A1FF-B666B57289E8}" type="presParOf" srcId="{7AD44568-F12E-4516-A34B-218396103CE2}" destId="{BEBF08FB-385A-43D8-B420-64A3AAAD7358}" srcOrd="0" destOrd="0" presId="urn:microsoft.com/office/officeart/2005/8/layout/cycle1"/>
    <dgm:cxn modelId="{133803CC-D0FA-4BCD-A997-0DEEB39978BB}" type="presParOf" srcId="{7AD44568-F12E-4516-A34B-218396103CE2}" destId="{203CF8CD-E385-4216-A519-06CD9D747BE6}" srcOrd="1" destOrd="0" presId="urn:microsoft.com/office/officeart/2005/8/layout/cycle1"/>
    <dgm:cxn modelId="{690D3E38-273F-4170-B692-195FC6F2F8F0}" type="presParOf" srcId="{7AD44568-F12E-4516-A34B-218396103CE2}" destId="{E4E99182-7810-485D-847B-84AC2032BE89}" srcOrd="2" destOrd="0" presId="urn:microsoft.com/office/officeart/2005/8/layout/cycle1"/>
    <dgm:cxn modelId="{E509181D-C372-4521-B5B6-526B66757116}" type="presParOf" srcId="{7AD44568-F12E-4516-A34B-218396103CE2}" destId="{1E78247B-BCC3-4CDE-AF1F-AAF325037514}" srcOrd="3" destOrd="0" presId="urn:microsoft.com/office/officeart/2005/8/layout/cycle1"/>
    <dgm:cxn modelId="{D4AF7F89-BE8A-49E1-A5B0-0AC31D4621F2}" type="presParOf" srcId="{7AD44568-F12E-4516-A34B-218396103CE2}" destId="{DB3C95C6-132D-4D03-916C-6A2E15EDBC75}" srcOrd="4" destOrd="0" presId="urn:microsoft.com/office/officeart/2005/8/layout/cycle1"/>
    <dgm:cxn modelId="{1CC7FAC0-0FBC-491F-8F19-FD243A6637B3}" type="presParOf" srcId="{7AD44568-F12E-4516-A34B-218396103CE2}" destId="{695AD7B6-8693-49C8-A6A3-10FA9D26045F}" srcOrd="5" destOrd="0" presId="urn:microsoft.com/office/officeart/2005/8/layout/cycle1"/>
    <dgm:cxn modelId="{5AF30A80-660A-4EDF-A7E0-05ADA6380EFF}" type="presParOf" srcId="{7AD44568-F12E-4516-A34B-218396103CE2}" destId="{EB76DEBF-397D-455F-8ADC-8CCED1830A99}" srcOrd="6" destOrd="0" presId="urn:microsoft.com/office/officeart/2005/8/layout/cycle1"/>
    <dgm:cxn modelId="{7FF41EB3-AB83-418F-BF96-7FD9AEDD317C}" type="presParOf" srcId="{7AD44568-F12E-4516-A34B-218396103CE2}" destId="{23011174-8D9A-4182-86C8-1DF75B59DE28}" srcOrd="7" destOrd="0" presId="urn:microsoft.com/office/officeart/2005/8/layout/cycle1"/>
    <dgm:cxn modelId="{991BAE63-B6B3-4B99-B06F-8D142E106A87}" type="presParOf" srcId="{7AD44568-F12E-4516-A34B-218396103CE2}" destId="{C4A1B6D8-E1A9-4E5D-88B2-67D5CA1BF43E}" srcOrd="8" destOrd="0" presId="urn:microsoft.com/office/officeart/2005/8/layout/cycle1"/>
    <dgm:cxn modelId="{B7B41EE2-55CB-4202-96F4-93473137A004}" type="presParOf" srcId="{7AD44568-F12E-4516-A34B-218396103CE2}" destId="{490D168D-BEC4-4E33-802F-6ECC7E30FF07}" srcOrd="9" destOrd="0" presId="urn:microsoft.com/office/officeart/2005/8/layout/cycle1"/>
    <dgm:cxn modelId="{F8D2387A-16CB-4598-B91C-B133AD1D68E8}" type="presParOf" srcId="{7AD44568-F12E-4516-A34B-218396103CE2}" destId="{43764AAE-3CB5-427D-8D34-9BEF7F699D17}" srcOrd="10" destOrd="0" presId="urn:microsoft.com/office/officeart/2005/8/layout/cycle1"/>
    <dgm:cxn modelId="{1C0067A4-D2FD-4439-9736-766FE6BF7756}"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CF8CD-E385-4216-A519-06CD9D747BE6}">
      <dsp:nvSpPr>
        <dsp:cNvPr id="0" name=""/>
        <dsp:cNvSpPr/>
      </dsp:nvSpPr>
      <dsp:spPr>
        <a:xfrm>
          <a:off x="3106432"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Understand</a:t>
          </a:r>
        </a:p>
      </dsp:txBody>
      <dsp:txXfrm>
        <a:off x="3106432" y="101858"/>
        <a:ext cx="1616608" cy="1616608"/>
      </dsp:txXfrm>
    </dsp:sp>
    <dsp:sp modelId="{E4E99182-7810-485D-847B-84AC2032BE89}">
      <dsp:nvSpPr>
        <dsp:cNvPr id="0" name=""/>
        <dsp:cNvSpPr/>
      </dsp:nvSpPr>
      <dsp:spPr>
        <a:xfrm>
          <a:off x="261243" y="407"/>
          <a:ext cx="4563247" cy="4563247"/>
        </a:xfrm>
        <a:prstGeom prst="circularArrow">
          <a:avLst>
            <a:gd name="adj1" fmla="val 6908"/>
            <a:gd name="adj2" fmla="val 465840"/>
            <a:gd name="adj3" fmla="val 547362"/>
            <a:gd name="adj4" fmla="val 20586798"/>
            <a:gd name="adj5" fmla="val 806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B3C95C6-132D-4D03-916C-6A2E15EDBC75}">
      <dsp:nvSpPr>
        <dsp:cNvPr id="0" name=""/>
        <dsp:cNvSpPr/>
      </dsp:nvSpPr>
      <dsp:spPr>
        <a:xfrm>
          <a:off x="3106432"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Inform</a:t>
          </a:r>
        </a:p>
      </dsp:txBody>
      <dsp:txXfrm>
        <a:off x="3106432" y="2845595"/>
        <a:ext cx="1616608" cy="1616608"/>
      </dsp:txXfrm>
    </dsp:sp>
    <dsp:sp modelId="{695AD7B6-8693-49C8-A6A3-10FA9D26045F}">
      <dsp:nvSpPr>
        <dsp:cNvPr id="0" name=""/>
        <dsp:cNvSpPr/>
      </dsp:nvSpPr>
      <dsp:spPr>
        <a:xfrm>
          <a:off x="261243" y="407"/>
          <a:ext cx="4563247" cy="4563247"/>
        </a:xfrm>
        <a:prstGeom prst="circularArrow">
          <a:avLst>
            <a:gd name="adj1" fmla="val 6908"/>
            <a:gd name="adj2" fmla="val 465840"/>
            <a:gd name="adj3" fmla="val 5947362"/>
            <a:gd name="adj4" fmla="val 4386798"/>
            <a:gd name="adj5" fmla="val 806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3011174-8D9A-4182-86C8-1DF75B59DE28}">
      <dsp:nvSpPr>
        <dsp:cNvPr id="0" name=""/>
        <dsp:cNvSpPr/>
      </dsp:nvSpPr>
      <dsp:spPr>
        <a:xfrm>
          <a:off x="362694"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Limitations</a:t>
          </a:r>
        </a:p>
      </dsp:txBody>
      <dsp:txXfrm>
        <a:off x="362694" y="2845595"/>
        <a:ext cx="1616608" cy="1616608"/>
      </dsp:txXfrm>
    </dsp:sp>
    <dsp:sp modelId="{C4A1B6D8-E1A9-4E5D-88B2-67D5CA1BF43E}">
      <dsp:nvSpPr>
        <dsp:cNvPr id="0" name=""/>
        <dsp:cNvSpPr/>
      </dsp:nvSpPr>
      <dsp:spPr>
        <a:xfrm>
          <a:off x="261243" y="407"/>
          <a:ext cx="4563247" cy="4563247"/>
        </a:xfrm>
        <a:prstGeom prst="circularArrow">
          <a:avLst>
            <a:gd name="adj1" fmla="val 6908"/>
            <a:gd name="adj2" fmla="val 465840"/>
            <a:gd name="adj3" fmla="val 11347362"/>
            <a:gd name="adj4" fmla="val 9786798"/>
            <a:gd name="adj5" fmla="val 806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3764AAE-3CB5-427D-8D34-9BEF7F699D17}">
      <dsp:nvSpPr>
        <dsp:cNvPr id="0" name=""/>
        <dsp:cNvSpPr/>
      </dsp:nvSpPr>
      <dsp:spPr>
        <a:xfrm>
          <a:off x="362694"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Monitor</a:t>
          </a:r>
        </a:p>
      </dsp:txBody>
      <dsp:txXfrm>
        <a:off x="362694" y="101858"/>
        <a:ext cx="1616608" cy="1616608"/>
      </dsp:txXfrm>
    </dsp:sp>
    <dsp:sp modelId="{D15EFBE0-5E71-43D6-8BEF-A4E514CD43F5}">
      <dsp:nvSpPr>
        <dsp:cNvPr id="0" name=""/>
        <dsp:cNvSpPr/>
      </dsp:nvSpPr>
      <dsp:spPr>
        <a:xfrm>
          <a:off x="261243" y="407"/>
          <a:ext cx="4563247" cy="4563247"/>
        </a:xfrm>
        <a:prstGeom prst="circularArrow">
          <a:avLst>
            <a:gd name="adj1" fmla="val 6908"/>
            <a:gd name="adj2" fmla="val 465840"/>
            <a:gd name="adj3" fmla="val 16747362"/>
            <a:gd name="adj4" fmla="val 15186798"/>
            <a:gd name="adj5" fmla="val 806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D7AC6-8690-49F4-B667-7E888A4204C1}" type="datetimeFigureOut">
              <a:rPr lang="en-US" smtClean="0"/>
              <a:t>10/3/2017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0EFB6F-2E6B-49DF-B9D1-FCCC23D65BEF}" type="slidenum">
              <a:rPr lang="en-US" smtClean="0"/>
              <a:t>‹#›</a:t>
            </a:fld>
            <a:endParaRPr lang="en-US"/>
          </a:p>
        </p:txBody>
      </p:sp>
    </p:spTree>
    <p:extLst>
      <p:ext uri="{BB962C8B-B14F-4D97-AF65-F5344CB8AC3E}">
        <p14:creationId xmlns:p14="http://schemas.microsoft.com/office/powerpoint/2010/main" val="326885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designed to provide facility supervisors</a:t>
            </a:r>
            <a:r>
              <a:rPr lang="en-US" baseline="0" dirty="0"/>
              <a:t> and leaders and front line staff with an overview of the new Baseline Care Plan regulations</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575494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is to ensure that the</a:t>
            </a:r>
            <a:r>
              <a:rPr lang="en-US" baseline="0" dirty="0"/>
              <a:t> facility identifies the individualized care needs of each resident—including the resident and representative to ensure the resident’s choice and care needs are addressed.</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12</a:t>
            </a:fld>
            <a:endParaRPr lang="en-US"/>
          </a:p>
        </p:txBody>
      </p:sp>
    </p:spTree>
    <p:extLst>
      <p:ext uri="{BB962C8B-B14F-4D97-AF65-F5344CB8AC3E}">
        <p14:creationId xmlns:p14="http://schemas.microsoft.com/office/powerpoint/2010/main" val="2512020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Discuss with your team</a:t>
            </a:r>
          </a:p>
          <a:p>
            <a:endParaRPr lang="en-US" dirty="0"/>
          </a:p>
          <a:p>
            <a:r>
              <a:rPr lang="en-US" dirty="0"/>
              <a:t>ON off hours – it is recommended that the charge</a:t>
            </a:r>
            <a:r>
              <a:rPr lang="en-US" baseline="0" dirty="0"/>
              <a:t> nurse caring for the resident begins the completion of the Base Line Care Plan</a:t>
            </a:r>
          </a:p>
          <a:p>
            <a:r>
              <a:rPr lang="en-US" baseline="0" dirty="0"/>
              <a:t>Place on the 24 hours communication report</a:t>
            </a:r>
          </a:p>
          <a:p>
            <a:r>
              <a:rPr lang="en-US" baseline="0" dirty="0"/>
              <a:t>Outline the 48 hour time frame</a:t>
            </a:r>
          </a:p>
          <a:p>
            <a:r>
              <a:rPr lang="en-US" baseline="0" dirty="0"/>
              <a:t>Indicated that the IDT should review and communicate and then they can add to the base line care plan as it is in development </a:t>
            </a:r>
          </a:p>
          <a:p>
            <a:endParaRPr lang="en-US" baseline="0" dirty="0"/>
          </a:p>
          <a:p>
            <a:r>
              <a:rPr lang="en-US" baseline="0" dirty="0"/>
              <a:t>The regulation does not indicate who is responsible rather it indicates it needs to be completed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13</a:t>
            </a:fld>
            <a:endParaRPr lang="en-US"/>
          </a:p>
        </p:txBody>
      </p:sp>
    </p:spTree>
    <p:extLst>
      <p:ext uri="{BB962C8B-B14F-4D97-AF65-F5344CB8AC3E}">
        <p14:creationId xmlns:p14="http://schemas.microsoft.com/office/powerpoint/2010/main" val="37428679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14</a:t>
            </a:fld>
            <a:endParaRPr lang="en-US"/>
          </a:p>
        </p:txBody>
      </p:sp>
    </p:spTree>
    <p:extLst>
      <p:ext uri="{BB962C8B-B14F-4D97-AF65-F5344CB8AC3E}">
        <p14:creationId xmlns:p14="http://schemas.microsoft.com/office/powerpoint/2010/main" val="12613005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directions</a:t>
            </a:r>
            <a:r>
              <a:rPr lang="en-US" baseline="0" dirty="0"/>
              <a:t> for care and safety should be included in the 48 hour baseline care plan</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15</a:t>
            </a:fld>
            <a:endParaRPr lang="en-US"/>
          </a:p>
        </p:txBody>
      </p:sp>
    </p:spTree>
    <p:extLst>
      <p:ext uri="{BB962C8B-B14F-4D97-AF65-F5344CB8AC3E}">
        <p14:creationId xmlns:p14="http://schemas.microsoft.com/office/powerpoint/2010/main" val="2321410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16</a:t>
            </a:fld>
            <a:endParaRPr lang="en-US"/>
          </a:p>
        </p:txBody>
      </p:sp>
    </p:spTree>
    <p:extLst>
      <p:ext uri="{BB962C8B-B14F-4D97-AF65-F5344CB8AC3E}">
        <p14:creationId xmlns:p14="http://schemas.microsoft.com/office/powerpoint/2010/main" val="32537621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a:t>
            </a:r>
            <a:r>
              <a:rPr lang="en-US" baseline="0" dirty="0"/>
              <a:t> facility will not use the attached care plan example, insert facility specific information here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17</a:t>
            </a:fld>
            <a:endParaRPr lang="en-US"/>
          </a:p>
        </p:txBody>
      </p:sp>
    </p:spTree>
    <p:extLst>
      <p:ext uri="{BB962C8B-B14F-4D97-AF65-F5344CB8AC3E}">
        <p14:creationId xmlns:p14="http://schemas.microsoft.com/office/powerpoint/2010/main" val="20286656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a:t>
            </a:r>
            <a:r>
              <a:rPr lang="en-US" baseline="0" dirty="0"/>
              <a:t> facility will not use the attached care plan example, insert facility specific information here</a:t>
            </a:r>
            <a:endParaRPr lang="en-US" dirty="0"/>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18</a:t>
            </a:fld>
            <a:endParaRPr lang="en-US"/>
          </a:p>
        </p:txBody>
      </p:sp>
    </p:spTree>
    <p:extLst>
      <p:ext uri="{BB962C8B-B14F-4D97-AF65-F5344CB8AC3E}">
        <p14:creationId xmlns:p14="http://schemas.microsoft.com/office/powerpoint/2010/main" val="14091234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19</a:t>
            </a:fld>
            <a:endParaRPr lang="en-US"/>
          </a:p>
        </p:txBody>
      </p:sp>
    </p:spTree>
    <p:extLst>
      <p:ext uri="{BB962C8B-B14F-4D97-AF65-F5344CB8AC3E}">
        <p14:creationId xmlns:p14="http://schemas.microsoft.com/office/powerpoint/2010/main" val="40480998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a:t>
            </a:r>
            <a:r>
              <a:rPr lang="en-US" baseline="0" dirty="0"/>
              <a:t> facility will not use the attached care plan example, insert facility specific information here</a:t>
            </a:r>
            <a:endParaRPr lang="en-US" dirty="0"/>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20</a:t>
            </a:fld>
            <a:endParaRPr lang="en-US"/>
          </a:p>
        </p:txBody>
      </p:sp>
    </p:spTree>
    <p:extLst>
      <p:ext uri="{BB962C8B-B14F-4D97-AF65-F5344CB8AC3E}">
        <p14:creationId xmlns:p14="http://schemas.microsoft.com/office/powerpoint/2010/main" val="953424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Remember—staff</a:t>
            </a:r>
            <a:r>
              <a:rPr lang="en-US" baseline="0" dirty="0"/>
              <a:t> are to be observing for any changes in resident condition.  If these occur, the baseline care plan need to be revised and communication of the changes need to be made to the IDT, frontline caregivers and the resident/resident representative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21</a:t>
            </a:fld>
            <a:endParaRPr lang="en-US"/>
          </a:p>
        </p:txBody>
      </p:sp>
    </p:spTree>
    <p:extLst>
      <p:ext uri="{BB962C8B-B14F-4D97-AF65-F5344CB8AC3E}">
        <p14:creationId xmlns:p14="http://schemas.microsoft.com/office/powerpoint/2010/main" val="764559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Objectives of the education is to review </a:t>
            </a:r>
            <a:r>
              <a:rPr lang="en-US" sz="1200" kern="1200" dirty="0" err="1">
                <a:solidFill>
                  <a:schemeClr val="tx1"/>
                </a:solidFill>
                <a:latin typeface="+mn-lt"/>
                <a:ea typeface="+mn-ea"/>
                <a:cs typeface="+mn-cs"/>
              </a:rPr>
              <a:t>RoP</a:t>
            </a:r>
            <a:r>
              <a:rPr lang="en-US" sz="1200" kern="1200" baseline="0" dirty="0">
                <a:solidFill>
                  <a:schemeClr val="tx1"/>
                </a:solidFill>
                <a:latin typeface="+mn-lt"/>
                <a:ea typeface="+mn-ea"/>
                <a:cs typeface="+mn-cs"/>
              </a:rPr>
              <a:t> for Baseline Care Plans.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a:t>
            </a:fld>
            <a:endParaRPr lang="en-US"/>
          </a:p>
        </p:txBody>
      </p:sp>
    </p:spTree>
    <p:extLst>
      <p:ext uri="{BB962C8B-B14F-4D97-AF65-F5344CB8AC3E}">
        <p14:creationId xmlns:p14="http://schemas.microsoft.com/office/powerpoint/2010/main" val="14944648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next slide</a:t>
            </a:r>
          </a:p>
        </p:txBody>
      </p:sp>
      <p:sp>
        <p:nvSpPr>
          <p:cNvPr id="4" name="Slide Number Placeholder 3"/>
          <p:cNvSpPr>
            <a:spLocks noGrp="1"/>
          </p:cNvSpPr>
          <p:nvPr>
            <p:ph type="sldNum" sz="quarter" idx="10"/>
          </p:nvPr>
        </p:nvSpPr>
        <p:spPr/>
        <p:txBody>
          <a:bodyPr/>
          <a:lstStyle/>
          <a:p>
            <a:fld id="{640EFB6F-2E6B-49DF-B9D1-FCCC23D65BEF}" type="slidenum">
              <a:rPr lang="en-US" smtClean="0"/>
              <a:t>23</a:t>
            </a:fld>
            <a:endParaRPr lang="en-US"/>
          </a:p>
        </p:txBody>
      </p:sp>
    </p:spTree>
    <p:extLst>
      <p:ext uri="{BB962C8B-B14F-4D97-AF65-F5344CB8AC3E}">
        <p14:creationId xmlns:p14="http://schemas.microsoft.com/office/powerpoint/2010/main" val="30966228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a:t>
            </a:r>
            <a:r>
              <a:rPr lang="en-US" baseline="0" dirty="0"/>
              <a:t> facility will not use the attached care plan example, insert facility specific information here</a:t>
            </a:r>
            <a:endParaRPr lang="en-US" dirty="0"/>
          </a:p>
          <a:p>
            <a:endParaRPr lang="en-US" dirty="0"/>
          </a:p>
          <a:p>
            <a:r>
              <a:rPr lang="en-US" dirty="0"/>
              <a:t>At the bottom of Page</a:t>
            </a:r>
            <a:r>
              <a:rPr lang="en-US" baseline="0" dirty="0"/>
              <a:t> 3, there is the area to show evidence of documentation that the facility provided a written summary of the baseline care plan</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24</a:t>
            </a:fld>
            <a:endParaRPr lang="en-US"/>
          </a:p>
        </p:txBody>
      </p:sp>
    </p:spTree>
    <p:extLst>
      <p:ext uri="{BB962C8B-B14F-4D97-AF65-F5344CB8AC3E}">
        <p14:creationId xmlns:p14="http://schemas.microsoft.com/office/powerpoint/2010/main" val="23831686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MDS Coordinator and IDT will determine whether a comprehensive care plan will be completed in lieu of the 48 hour baseline care plan </a:t>
            </a:r>
          </a:p>
        </p:txBody>
      </p:sp>
      <p:sp>
        <p:nvSpPr>
          <p:cNvPr id="4" name="Slide Number Placeholder 3"/>
          <p:cNvSpPr>
            <a:spLocks noGrp="1"/>
          </p:cNvSpPr>
          <p:nvPr>
            <p:ph type="sldNum" sz="quarter" idx="10"/>
          </p:nvPr>
        </p:nvSpPr>
        <p:spPr/>
        <p:txBody>
          <a:bodyPr/>
          <a:lstStyle/>
          <a:p>
            <a:fld id="{640EFB6F-2E6B-49DF-B9D1-FCCC23D65BEF}" type="slidenum">
              <a:rPr lang="en-US" smtClean="0"/>
              <a:t>25</a:t>
            </a:fld>
            <a:endParaRPr lang="en-US"/>
          </a:p>
        </p:txBody>
      </p:sp>
    </p:spTree>
    <p:extLst>
      <p:ext uri="{BB962C8B-B14F-4D97-AF65-F5344CB8AC3E}">
        <p14:creationId xmlns:p14="http://schemas.microsoft.com/office/powerpoint/2010/main" val="41125379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response to these updated regulations includes:</a:t>
            </a:r>
          </a:p>
          <a:p>
            <a:endParaRPr lang="en-US" dirty="0"/>
          </a:p>
          <a:p>
            <a:r>
              <a:rPr lang="en-US" dirty="0"/>
              <a:t>Understand</a:t>
            </a:r>
            <a:r>
              <a:rPr lang="en-US" baseline="0" dirty="0"/>
              <a:t> – understanding the new regulations regarding the Baseline Care Plan Policy.  Todays training will walked us through the changes and our roles and responsibilities. </a:t>
            </a:r>
          </a:p>
          <a:p>
            <a:r>
              <a:rPr lang="en-US" baseline="0" dirty="0"/>
              <a:t>Inform –  ALL staff will be informed of new 48 hour Baseline Care Plan requirements</a:t>
            </a:r>
          </a:p>
          <a:p>
            <a:r>
              <a:rPr lang="en-US" baseline="0" dirty="0"/>
              <a:t>Limitations and Concerns – we will discuss how we handle any limitations and concerns</a:t>
            </a:r>
          </a:p>
          <a:p>
            <a:r>
              <a:rPr lang="en-US" baseline="0" dirty="0"/>
              <a:t>Monitor – we will monitor our policy via our QAPI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26</a:t>
            </a:fld>
            <a:endParaRPr lang="en-US"/>
          </a:p>
        </p:txBody>
      </p:sp>
    </p:spTree>
    <p:extLst>
      <p:ext uri="{BB962C8B-B14F-4D97-AF65-F5344CB8AC3E}">
        <p14:creationId xmlns:p14="http://schemas.microsoft.com/office/powerpoint/2010/main" val="5075364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information will be developed</a:t>
            </a:r>
            <a:r>
              <a:rPr lang="en-US" baseline="0" dirty="0"/>
              <a:t> based on the information from the transferring facility, physician orders, assessments upon admission and resident and resident representative involvement.</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27</a:t>
            </a:fld>
            <a:endParaRPr lang="en-US"/>
          </a:p>
        </p:txBody>
      </p:sp>
    </p:spTree>
    <p:extLst>
      <p:ext uri="{BB962C8B-B14F-4D97-AF65-F5344CB8AC3E}">
        <p14:creationId xmlns:p14="http://schemas.microsoft.com/office/powerpoint/2010/main" val="30199190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indent="0">
              <a:buFont typeface="Arial" panose="020B0604020202020204" pitchFamily="34" charset="0"/>
              <a:buNone/>
            </a:pPr>
            <a:r>
              <a:rPr lang="en-US" dirty="0"/>
              <a:t>Remember, there needs to be evidence that the resident and resident representative</a:t>
            </a:r>
            <a:r>
              <a:rPr lang="en-US" baseline="0" dirty="0"/>
              <a:t> received a written summary of the baseline care plan to include:</a:t>
            </a:r>
          </a:p>
          <a:p>
            <a:pPr lvl="1"/>
            <a:r>
              <a:rPr lang="en-US" sz="1200" kern="1200" dirty="0">
                <a:solidFill>
                  <a:schemeClr val="tx1"/>
                </a:solidFill>
                <a:effectLst/>
                <a:latin typeface="+mn-lt"/>
                <a:ea typeface="+mn-ea"/>
                <a:cs typeface="+mn-cs"/>
              </a:rPr>
              <a:t>Initial goals based on admission orders</a:t>
            </a:r>
          </a:p>
          <a:p>
            <a:pPr lvl="1"/>
            <a:r>
              <a:rPr lang="en-US" sz="1200" kern="1200" dirty="0">
                <a:solidFill>
                  <a:schemeClr val="tx1"/>
                </a:solidFill>
                <a:effectLst/>
                <a:latin typeface="+mn-lt"/>
                <a:ea typeface="+mn-ea"/>
                <a:cs typeface="+mn-cs"/>
              </a:rPr>
              <a:t>	Infection(s)</a:t>
            </a:r>
            <a:endParaRPr lang="en-US" dirty="0">
              <a:effectLst/>
            </a:endParaRPr>
          </a:p>
          <a:p>
            <a:pPr lvl="1"/>
            <a:r>
              <a:rPr lang="en-US" sz="1200" kern="1200" dirty="0">
                <a:solidFill>
                  <a:schemeClr val="tx1"/>
                </a:solidFill>
                <a:effectLst/>
                <a:latin typeface="+mn-lt"/>
                <a:ea typeface="+mn-ea"/>
                <a:cs typeface="+mn-cs"/>
              </a:rPr>
              <a:t>	Cardiac diagnoses</a:t>
            </a:r>
            <a:endParaRPr lang="en-US" dirty="0">
              <a:effectLst/>
            </a:endParaRPr>
          </a:p>
          <a:p>
            <a:pPr lvl="1"/>
            <a:r>
              <a:rPr lang="en-US" sz="1200" kern="1200" dirty="0">
                <a:solidFill>
                  <a:schemeClr val="tx1"/>
                </a:solidFill>
                <a:effectLst/>
                <a:latin typeface="+mn-lt"/>
                <a:ea typeface="+mn-ea"/>
                <a:cs typeface="+mn-cs"/>
              </a:rPr>
              <a:t>	Neurological Impairments</a:t>
            </a:r>
            <a:endParaRPr lang="en-US" dirty="0">
              <a:effectLst/>
            </a:endParaRPr>
          </a:p>
          <a:p>
            <a:pPr lvl="1"/>
            <a:r>
              <a:rPr lang="en-US" sz="1200" kern="1200" dirty="0">
                <a:solidFill>
                  <a:schemeClr val="tx1"/>
                </a:solidFill>
                <a:effectLst/>
                <a:latin typeface="+mn-lt"/>
                <a:ea typeface="+mn-ea"/>
                <a:cs typeface="+mn-cs"/>
              </a:rPr>
              <a:t>	Alterations in skin integrity</a:t>
            </a:r>
            <a:endParaRPr lang="en-US" dirty="0">
              <a:effectLst/>
            </a:endParaRPr>
          </a:p>
          <a:p>
            <a:pPr lvl="1"/>
            <a:r>
              <a:rPr lang="en-US" sz="1200" kern="1200" dirty="0">
                <a:solidFill>
                  <a:schemeClr val="tx1"/>
                </a:solidFill>
                <a:effectLst/>
                <a:latin typeface="+mn-lt"/>
                <a:ea typeface="+mn-ea"/>
                <a:cs typeface="+mn-cs"/>
              </a:rPr>
              <a:t>		Mood and/or Behaviors</a:t>
            </a:r>
            <a:endParaRPr lang="en-US" dirty="0">
              <a:effectLst/>
            </a:endParaRPr>
          </a:p>
          <a:p>
            <a:pPr lvl="1"/>
            <a:r>
              <a:rPr lang="en-US" sz="1200" kern="1200" dirty="0">
                <a:solidFill>
                  <a:schemeClr val="tx1"/>
                </a:solidFill>
                <a:effectLst/>
                <a:latin typeface="+mn-lt"/>
                <a:ea typeface="+mn-ea"/>
                <a:cs typeface="+mn-cs"/>
              </a:rPr>
              <a:t>	Comfort Care Needs</a:t>
            </a:r>
            <a:endParaRPr lang="en-US" dirty="0">
              <a:effectLst/>
            </a:endParaRPr>
          </a:p>
          <a:p>
            <a:pPr lvl="1"/>
            <a:r>
              <a:rPr lang="en-US" sz="1200" kern="1200" dirty="0">
                <a:solidFill>
                  <a:schemeClr val="tx1"/>
                </a:solidFill>
                <a:effectLst/>
                <a:latin typeface="+mn-lt"/>
                <a:ea typeface="+mn-ea"/>
                <a:cs typeface="+mn-cs"/>
              </a:rPr>
              <a:t>	Etc.</a:t>
            </a:r>
            <a:endParaRPr lang="en-US" dirty="0">
              <a:effectLst/>
            </a:endParaRPr>
          </a:p>
          <a:p>
            <a:pPr lvl="1"/>
            <a:r>
              <a:rPr lang="en-US" b="1" dirty="0">
                <a:effectLst/>
              </a:rPr>
              <a:t>As well as:  </a:t>
            </a:r>
          </a:p>
          <a:p>
            <a:pPr lvl="1"/>
            <a:r>
              <a:rPr lang="en-US" sz="1200" kern="1200" dirty="0">
                <a:solidFill>
                  <a:schemeClr val="tx1"/>
                </a:solidFill>
                <a:effectLst/>
                <a:latin typeface="+mn-lt"/>
                <a:ea typeface="+mn-ea"/>
                <a:cs typeface="+mn-cs"/>
              </a:rPr>
              <a:t>Physician orders</a:t>
            </a:r>
            <a:endParaRPr lang="en-US" dirty="0">
              <a:effectLst/>
            </a:endParaRPr>
          </a:p>
          <a:p>
            <a:pPr lvl="1"/>
            <a:r>
              <a:rPr lang="en-US" sz="1200" kern="1200" dirty="0">
                <a:solidFill>
                  <a:schemeClr val="tx1"/>
                </a:solidFill>
                <a:effectLst/>
                <a:latin typeface="+mn-lt"/>
                <a:ea typeface="+mn-ea"/>
                <a:cs typeface="+mn-cs"/>
              </a:rPr>
              <a:t>Dietary orders</a:t>
            </a:r>
            <a:endParaRPr lang="en-US" dirty="0">
              <a:effectLst/>
            </a:endParaRPr>
          </a:p>
          <a:p>
            <a:pPr lvl="1"/>
            <a:r>
              <a:rPr lang="en-US" sz="1200" kern="1200" dirty="0">
                <a:solidFill>
                  <a:schemeClr val="tx1"/>
                </a:solidFill>
                <a:effectLst/>
                <a:latin typeface="+mn-lt"/>
                <a:ea typeface="+mn-ea"/>
                <a:cs typeface="+mn-cs"/>
              </a:rPr>
              <a:t>Therapy services</a:t>
            </a:r>
            <a:endParaRPr lang="en-US" dirty="0">
              <a:effectLst/>
            </a:endParaRPr>
          </a:p>
          <a:p>
            <a:pPr lvl="1"/>
            <a:r>
              <a:rPr lang="en-US" sz="1200" kern="1200" dirty="0">
                <a:solidFill>
                  <a:schemeClr val="tx1"/>
                </a:solidFill>
                <a:effectLst/>
                <a:latin typeface="+mn-lt"/>
                <a:ea typeface="+mn-ea"/>
                <a:cs typeface="+mn-cs"/>
              </a:rPr>
              <a:t>Social services</a:t>
            </a:r>
            <a:endParaRPr lang="en-US" dirty="0">
              <a:effectLst/>
            </a:endParaRPr>
          </a:p>
          <a:p>
            <a:pPr lvl="1"/>
            <a:r>
              <a:rPr lang="en-US" sz="1200" kern="1200" dirty="0" err="1">
                <a:solidFill>
                  <a:schemeClr val="tx1"/>
                </a:solidFill>
                <a:effectLst/>
                <a:latin typeface="+mn-lt"/>
                <a:ea typeface="+mn-ea"/>
                <a:cs typeface="+mn-cs"/>
              </a:rPr>
              <a:t>PASARR</a:t>
            </a:r>
            <a:r>
              <a:rPr lang="en-US" sz="1200" kern="1200" dirty="0">
                <a:solidFill>
                  <a:schemeClr val="tx1"/>
                </a:solidFill>
                <a:effectLst/>
                <a:latin typeface="+mn-lt"/>
                <a:ea typeface="+mn-ea"/>
                <a:cs typeface="+mn-cs"/>
              </a:rPr>
              <a:t> recommendations, if applicable</a:t>
            </a:r>
            <a:endParaRPr lang="en-US" dirty="0">
              <a:effectLst/>
            </a:endParaRPr>
          </a:p>
          <a:p>
            <a:pPr lvl="1"/>
            <a:r>
              <a:rPr lang="en-US" sz="1200" kern="1200" dirty="0">
                <a:solidFill>
                  <a:schemeClr val="tx1"/>
                </a:solidFill>
                <a:effectLst/>
                <a:latin typeface="+mn-lt"/>
                <a:ea typeface="+mn-ea"/>
                <a:cs typeface="+mn-cs"/>
              </a:rPr>
              <a:t>Instructions needed to provide effective and person-centered care that meets professional standards of quality care</a:t>
            </a:r>
            <a:endParaRPr lang="en-US" dirty="0">
              <a:effectLst/>
            </a:endParaRPr>
          </a:p>
          <a:p>
            <a:pPr lvl="1"/>
            <a:r>
              <a:rPr lang="en-US" sz="1200" kern="1200" dirty="0">
                <a:solidFill>
                  <a:schemeClr val="tx1"/>
                </a:solidFill>
                <a:effectLst/>
                <a:latin typeface="+mn-lt"/>
                <a:ea typeface="+mn-ea"/>
                <a:cs typeface="+mn-cs"/>
              </a:rPr>
              <a:t>Residents immediate health and safety needs</a:t>
            </a:r>
            <a:endParaRPr lang="en-US" dirty="0">
              <a:effectLst/>
            </a:endParaRPr>
          </a:p>
          <a:p>
            <a:pPr lvl="2"/>
            <a:r>
              <a:rPr lang="en-US" sz="1200" kern="1200" dirty="0">
                <a:solidFill>
                  <a:schemeClr val="tx1"/>
                </a:solidFill>
                <a:effectLst/>
                <a:latin typeface="+mn-lt"/>
                <a:ea typeface="+mn-ea"/>
                <a:cs typeface="+mn-cs"/>
              </a:rPr>
              <a:t>Prevention of decline</a:t>
            </a:r>
            <a:endParaRPr lang="en-US" dirty="0">
              <a:effectLst/>
            </a:endParaRPr>
          </a:p>
          <a:p>
            <a:pPr lvl="2"/>
            <a:r>
              <a:rPr lang="en-US" sz="1200" kern="1200" dirty="0">
                <a:solidFill>
                  <a:schemeClr val="tx1"/>
                </a:solidFill>
                <a:effectLst/>
                <a:latin typeface="+mn-lt"/>
                <a:ea typeface="+mn-ea"/>
                <a:cs typeface="+mn-cs"/>
              </a:rPr>
              <a:t>Injury prevention</a:t>
            </a:r>
            <a:endParaRPr lang="en-US" dirty="0">
              <a:effectLst/>
            </a:endParaRPr>
          </a:p>
          <a:p>
            <a:pPr lvl="3"/>
            <a:r>
              <a:rPr lang="en-US" sz="1200" kern="1200" dirty="0">
                <a:solidFill>
                  <a:schemeClr val="tx1"/>
                </a:solidFill>
                <a:effectLst/>
                <a:latin typeface="+mn-lt"/>
                <a:ea typeface="+mn-ea"/>
                <a:cs typeface="+mn-cs"/>
              </a:rPr>
              <a:t>Elopement</a:t>
            </a:r>
            <a:endParaRPr lang="en-US" dirty="0">
              <a:effectLst/>
            </a:endParaRPr>
          </a:p>
          <a:p>
            <a:pPr lvl="3"/>
            <a:r>
              <a:rPr lang="en-US" sz="1200" kern="1200" dirty="0">
                <a:solidFill>
                  <a:schemeClr val="tx1"/>
                </a:solidFill>
                <a:effectLst/>
                <a:latin typeface="+mn-lt"/>
                <a:ea typeface="+mn-ea"/>
                <a:cs typeface="+mn-cs"/>
              </a:rPr>
              <a:t>Fall risk</a:t>
            </a:r>
            <a:endParaRPr lang="en-US" dirty="0">
              <a:effectLst/>
            </a:endParaRPr>
          </a:p>
          <a:p>
            <a:pPr lvl="3"/>
            <a:r>
              <a:rPr lang="en-US" sz="1200" kern="1200" dirty="0">
                <a:solidFill>
                  <a:schemeClr val="tx1"/>
                </a:solidFill>
                <a:effectLst/>
                <a:latin typeface="+mn-lt"/>
                <a:ea typeface="+mn-ea"/>
                <a:cs typeface="+mn-cs"/>
              </a:rPr>
              <a:t>Etc.</a:t>
            </a:r>
            <a:endParaRPr lang="en-US" dirty="0">
              <a:effectLst/>
            </a:endParaRP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28</a:t>
            </a:fld>
            <a:endParaRPr lang="en-US"/>
          </a:p>
        </p:txBody>
      </p:sp>
    </p:spTree>
    <p:extLst>
      <p:ext uri="{BB962C8B-B14F-4D97-AF65-F5344CB8AC3E}">
        <p14:creationId xmlns:p14="http://schemas.microsoft.com/office/powerpoint/2010/main" val="29258031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Knowledge:</a:t>
            </a:r>
            <a:r>
              <a:rPr lang="en-US" b="1" baseline="0" dirty="0"/>
              <a:t>  </a:t>
            </a:r>
            <a:r>
              <a:rPr lang="en-US" baseline="0" dirty="0"/>
              <a:t>Staff not aware of policies, appropriate procedure for baseline care plans</a:t>
            </a:r>
          </a:p>
          <a:p>
            <a:r>
              <a:rPr lang="en-US" b="1" baseline="0" dirty="0"/>
              <a:t>Friday, Saturday, Sunday admissions:</a:t>
            </a:r>
            <a:r>
              <a:rPr lang="en-US" b="0" baseline="0" dirty="0"/>
              <a:t>  Even holidays—therefore, a solid system needs to be in place to begin the 48 hour baseline care planning process upon admission (Who will start?  Who will complete?  Who is overseeing the process?)  </a:t>
            </a:r>
          </a:p>
          <a:p>
            <a:r>
              <a:rPr lang="en-US" b="1" baseline="0" dirty="0"/>
              <a:t>Documentation of evidence:</a:t>
            </a:r>
            <a:r>
              <a:rPr lang="en-US" b="0" baseline="0" dirty="0"/>
              <a:t>  It is imperative that a written summary of the resident baseline care plan is provided to the resident/representative with DOCUMENTATION that this was provided.</a:t>
            </a:r>
            <a:endParaRPr lang="en-US" b="1" baseline="0" dirty="0"/>
          </a:p>
        </p:txBody>
      </p:sp>
      <p:sp>
        <p:nvSpPr>
          <p:cNvPr id="4" name="Slide Number Placeholder 3"/>
          <p:cNvSpPr>
            <a:spLocks noGrp="1"/>
          </p:cNvSpPr>
          <p:nvPr>
            <p:ph type="sldNum" sz="quarter" idx="10"/>
          </p:nvPr>
        </p:nvSpPr>
        <p:spPr/>
        <p:txBody>
          <a:bodyPr/>
          <a:lstStyle/>
          <a:p>
            <a:fld id="{640EFB6F-2E6B-49DF-B9D1-FCCC23D65BEF}" type="slidenum">
              <a:rPr lang="en-US" smtClean="0"/>
              <a:t>29</a:t>
            </a:fld>
            <a:endParaRPr lang="en-US"/>
          </a:p>
        </p:txBody>
      </p:sp>
    </p:spTree>
    <p:extLst>
      <p:ext uri="{BB962C8B-B14F-4D97-AF65-F5344CB8AC3E}">
        <p14:creationId xmlns:p14="http://schemas.microsoft.com/office/powerpoint/2010/main" val="940281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30</a:t>
            </a:fld>
            <a:endParaRPr lang="en-US"/>
          </a:p>
        </p:txBody>
      </p:sp>
    </p:spTree>
    <p:extLst>
      <p:ext uri="{BB962C8B-B14F-4D97-AF65-F5344CB8AC3E}">
        <p14:creationId xmlns:p14="http://schemas.microsoft.com/office/powerpoint/2010/main" val="22889008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solidFill>
                  <a:prstClr val="black"/>
                </a:solidFill>
              </a:rPr>
              <a:pPr/>
              <a:t>34</a:t>
            </a:fld>
            <a:endParaRPr lang="en-US">
              <a:solidFill>
                <a:prstClr val="black"/>
              </a:solidFill>
            </a:endParaRPr>
          </a:p>
        </p:txBody>
      </p:sp>
    </p:spTree>
    <p:extLst>
      <p:ext uri="{BB962C8B-B14F-4D97-AF65-F5344CB8AC3E}">
        <p14:creationId xmlns:p14="http://schemas.microsoft.com/office/powerpoint/2010/main" val="3532310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It is essential that a process is in place to immediately</a:t>
            </a:r>
            <a:r>
              <a:rPr lang="en-US" baseline="0" dirty="0"/>
              <a:t> provide the individualized and necessary interventions for care of a new resident, therefore, a new regulation outlining the requirements for the 48 hour baseline care plan are outlined here today.</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a:t>
            </a:fld>
            <a:endParaRPr lang="en-US"/>
          </a:p>
        </p:txBody>
      </p:sp>
    </p:spTree>
    <p:extLst>
      <p:ext uri="{BB962C8B-B14F-4D97-AF65-F5344CB8AC3E}">
        <p14:creationId xmlns:p14="http://schemas.microsoft.com/office/powerpoint/2010/main" val="3181501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a:t>
            </a:fld>
            <a:endParaRPr lang="en-US"/>
          </a:p>
        </p:txBody>
      </p:sp>
    </p:spTree>
    <p:extLst>
      <p:ext uri="{BB962C8B-B14F-4D97-AF65-F5344CB8AC3E}">
        <p14:creationId xmlns:p14="http://schemas.microsoft.com/office/powerpoint/2010/main" val="1872965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important to look at the information from the transferring facility—usually the hospital—to determine resident</a:t>
            </a:r>
            <a:r>
              <a:rPr lang="en-US" baseline="0" dirty="0"/>
              <a:t> care needs, level of function, mood and behaviors, special goals and treatments, dietary considerations, therapy, disease state specific concerns, medications, etc., in order to provide proper care upon admission.</a:t>
            </a:r>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5</a:t>
            </a:fld>
            <a:endParaRPr lang="en-US"/>
          </a:p>
        </p:txBody>
      </p:sp>
    </p:spTree>
    <p:extLst>
      <p:ext uri="{BB962C8B-B14F-4D97-AF65-F5344CB8AC3E}">
        <p14:creationId xmlns:p14="http://schemas.microsoft.com/office/powerpoint/2010/main" val="2774624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all areas</a:t>
            </a:r>
            <a:r>
              <a:rPr lang="en-US" baseline="0" dirty="0"/>
              <a:t> that are outlined in the requirements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7</a:t>
            </a:fld>
            <a:endParaRPr lang="en-US"/>
          </a:p>
        </p:txBody>
      </p:sp>
    </p:spTree>
    <p:extLst>
      <p:ext uri="{BB962C8B-B14F-4D97-AF65-F5344CB8AC3E}">
        <p14:creationId xmlns:p14="http://schemas.microsoft.com/office/powerpoint/2010/main" val="1089691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baseline care plan will provide the interdisciplinary</a:t>
            </a:r>
            <a:r>
              <a:rPr lang="en-US" baseline="0" dirty="0"/>
              <a:t> team directions for caring for the resident—based upon current information from the transfer, MD orders and resident/representative involvement – until the comprehensive care plan is completed via the RAI process.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8</a:t>
            </a:fld>
            <a:endParaRPr lang="en-US"/>
          </a:p>
        </p:txBody>
      </p:sp>
    </p:spTree>
    <p:extLst>
      <p:ext uri="{BB962C8B-B14F-4D97-AF65-F5344CB8AC3E}">
        <p14:creationId xmlns:p14="http://schemas.microsoft.com/office/powerpoint/2010/main" val="997955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requires each facility to document process for communication to staff on the approaches in the baseline care plan:</a:t>
            </a:r>
          </a:p>
          <a:p>
            <a:r>
              <a:rPr lang="en-US" dirty="0"/>
              <a:t>For</a:t>
            </a:r>
            <a:r>
              <a:rPr lang="en-US" baseline="0" dirty="0"/>
              <a:t> example:  24 hour report, shift to shift report, morning stand-up meeting, etc.</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9</a:t>
            </a:fld>
            <a:endParaRPr lang="en-US"/>
          </a:p>
        </p:txBody>
      </p:sp>
    </p:spTree>
    <p:extLst>
      <p:ext uri="{BB962C8B-B14F-4D97-AF65-F5344CB8AC3E}">
        <p14:creationId xmlns:p14="http://schemas.microsoft.com/office/powerpoint/2010/main" val="1062039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Residents/resident</a:t>
            </a:r>
            <a:r>
              <a:rPr lang="en-US" baseline="0" dirty="0"/>
              <a:t> representatives are required to be provided with a written summary of the 48 hour care plan.  This needs to be documented in the medical record.  We will discuss how this will be completed in a few minutes.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11</a:t>
            </a:fld>
            <a:endParaRPr lang="en-US"/>
          </a:p>
        </p:txBody>
      </p:sp>
    </p:spTree>
    <p:extLst>
      <p:ext uri="{BB962C8B-B14F-4D97-AF65-F5344CB8AC3E}">
        <p14:creationId xmlns:p14="http://schemas.microsoft.com/office/powerpoint/2010/main" val="2367216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522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53854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264187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3581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71562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52576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4937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87083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225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647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487ED3-A5E5-48E5-93A8-733354317C3C}" type="datetimeFigureOut">
              <a:rPr lang="en-US" smtClean="0"/>
              <a:t>10/3/2017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p:spPr>
        <p:txBody>
          <a:bodyPr/>
          <a:lstStyle/>
          <a:p>
            <a:fld id="{C0C37840-F4A2-4D7F-87B1-D6C0D51FFD3A}"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044655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0237099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082940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61939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73235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181315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0451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79225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30748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94173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487ED3-A5E5-48E5-93A8-733354317C3C}" type="datetimeFigureOut">
              <a:rPr lang="en-US" smtClean="0"/>
              <a:t>10/3/2017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691402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10/3/2017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4780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487ED3-A5E5-48E5-93A8-733354317C3C}" type="datetimeFigureOut">
              <a:rPr lang="en-US" smtClean="0"/>
              <a:t>10/3/2017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487ED3-A5E5-48E5-93A8-733354317C3C}" type="datetimeFigureOut">
              <a:rPr lang="en-US" smtClean="0"/>
              <a:t>10/3/2017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87ED3-A5E5-48E5-93A8-733354317C3C}" type="datetimeFigureOut">
              <a:rPr lang="en-US" smtClean="0"/>
              <a:t>10/3/2017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3.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487ED3-A5E5-48E5-93A8-733354317C3C}" type="datetimeFigureOut">
              <a:rPr lang="en-US" smtClean="0"/>
              <a:t>10/3/2017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C0C37840-F4A2-4D7F-87B1-D6C0D51FFD3A}" type="slidenum">
              <a:rPr lang="en-US" smtClean="0"/>
              <a:t>‹#›</a:t>
            </a:fld>
            <a:endParaRPr lang="en-US"/>
          </a:p>
        </p:txBody>
      </p:sp>
      <p:pic>
        <p:nvPicPr>
          <p:cNvPr id="9" name="Picture 8"/>
          <p:cNvPicPr>
            <a:picLocks noChangeAspect="1"/>
          </p:cNvPicPr>
          <p:nvPr/>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a:t>
            </a:r>
            <a:r>
              <a:rPr lang="en-US" sz="500" kern="1200">
                <a:solidFill>
                  <a:schemeClr val="tx1"/>
                </a:solidFill>
                <a:effectLst/>
                <a:latin typeface="Calibri" panose="020F0502020204030204" pitchFamily="34" charset="0"/>
                <a:ea typeface="+mn-ea"/>
                <a:cs typeface="Arial" charset="0"/>
              </a:rPr>
              <a:t>- 2017</a:t>
            </a:r>
            <a:endParaRPr lang="en-US" sz="500" kern="1200" dirty="0">
              <a:solidFill>
                <a:schemeClr val="tx1"/>
              </a:solidFill>
              <a:effectLst/>
              <a:latin typeface="Calibri" panose="020F0502020204030204" pitchFamily="34" charset="0"/>
              <a:ea typeface="+mn-ea"/>
              <a:cs typeface="Arial" charset="0"/>
            </a:endParaRP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10/3/2017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25166614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10/3/2017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9665507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4.xml"/><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5.xml"/><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6.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27.xml"/><Relationship Id="rId1" Type="http://schemas.openxmlformats.org/officeDocument/2006/relationships/slideLayout" Target="../slideLayouts/slideLayout22.xml"/></Relationships>
</file>

<file path=ppt/slides/_rels/slide31.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28.xml"/><Relationship Id="rId1" Type="http://schemas.openxmlformats.org/officeDocument/2006/relationships/slideLayout" Target="../slideLayouts/slideLayout22.xml"/></Relationships>
</file>

<file path=ppt/slides/_rels/slide35.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457200" y="1219200"/>
            <a:ext cx="8229600" cy="1162050"/>
          </a:xfrm>
        </p:spPr>
        <p:txBody>
          <a:bodyPr>
            <a:noAutofit/>
          </a:bodyPr>
          <a:lstStyle/>
          <a:p>
            <a:r>
              <a:rPr lang="en-US" sz="5400" b="1" dirty="0">
                <a:solidFill>
                  <a:schemeClr val="bg1"/>
                </a:solidFill>
              </a:rPr>
              <a:t>Baseline Care Plans</a:t>
            </a:r>
          </a:p>
        </p:txBody>
      </p:sp>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71800" y="3429000"/>
            <a:ext cx="3579686" cy="2387651"/>
          </a:xfrm>
          <a:prstGeom prst="rect">
            <a:avLst/>
          </a:prstGeom>
        </p:spPr>
      </p:pic>
    </p:spTree>
    <p:extLst>
      <p:ext uri="{BB962C8B-B14F-4D97-AF65-F5344CB8AC3E}">
        <p14:creationId xmlns:p14="http://schemas.microsoft.com/office/powerpoint/2010/main" val="3451376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Baseline Care Plan</a:t>
            </a: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Objective of the Baseline Care Plan Policy:</a:t>
            </a:r>
          </a:p>
          <a:p>
            <a:pPr marL="0" indent="0">
              <a:buNone/>
            </a:pPr>
            <a:r>
              <a:rPr lang="en-US" dirty="0"/>
              <a:t>The completion and implementation of the baseline care plan within 48 hours of a resident’s admission is intended to promote:</a:t>
            </a:r>
          </a:p>
          <a:p>
            <a:r>
              <a:rPr lang="en-US" dirty="0"/>
              <a:t>Continuity of care and communication among nursing home staff, </a:t>
            </a:r>
          </a:p>
          <a:p>
            <a:r>
              <a:rPr lang="en-US" dirty="0"/>
              <a:t>Increase resident safety, and safeguard against adverse events that are most likely to occur right after admission; </a:t>
            </a:r>
            <a:r>
              <a:rPr lang="en-US" b="1" dirty="0"/>
              <a:t>and</a:t>
            </a:r>
            <a:r>
              <a:rPr lang="en-US" dirty="0"/>
              <a:t> </a:t>
            </a:r>
          </a:p>
          <a:p>
            <a:r>
              <a:rPr lang="en-US" dirty="0"/>
              <a:t>To ensure the resident and representative, if applicable, are informed of the initial plan for delivery of care and services by receiving a written summary of the baseline care plan.</a:t>
            </a:r>
          </a:p>
          <a:p>
            <a:pPr marL="0" indent="0">
              <a:buNone/>
            </a:pPr>
            <a:endParaRPr lang="en-US" dirty="0"/>
          </a:p>
        </p:txBody>
      </p:sp>
    </p:spTree>
    <p:extLst>
      <p:ext uri="{BB962C8B-B14F-4D97-AF65-F5344CB8AC3E}">
        <p14:creationId xmlns:p14="http://schemas.microsoft.com/office/powerpoint/2010/main" val="4209359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a:t>
            </a:r>
          </a:p>
        </p:txBody>
      </p:sp>
      <p:sp>
        <p:nvSpPr>
          <p:cNvPr id="3" name="Content Placeholder 2"/>
          <p:cNvSpPr>
            <a:spLocks noGrp="1"/>
          </p:cNvSpPr>
          <p:nvPr>
            <p:ph idx="1"/>
          </p:nvPr>
        </p:nvSpPr>
        <p:spPr>
          <a:xfrm>
            <a:off x="447260" y="1417638"/>
            <a:ext cx="8468139" cy="4509398"/>
          </a:xfrm>
        </p:spPr>
        <p:txBody>
          <a:bodyPr/>
          <a:lstStyle/>
          <a:p>
            <a:pPr marL="0" indent="0">
              <a:buNone/>
            </a:pPr>
            <a:r>
              <a:rPr lang="en-US" b="1" dirty="0"/>
              <a:t>Baseline Care Plan Policy:</a:t>
            </a:r>
          </a:p>
          <a:p>
            <a:r>
              <a:rPr lang="en-US" dirty="0"/>
              <a:t>It is the policy of the facility to develop a baseline care plan within 48 hours of admission.  Along with the baseline care plan is a summary of the care plan that is provided to the resident and representative, if applicable, in a language that can be understood.</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733800" y="4800600"/>
            <a:ext cx="1828800" cy="1289304"/>
          </a:xfrm>
          <a:prstGeom prst="rect">
            <a:avLst/>
          </a:prstGeom>
        </p:spPr>
      </p:pic>
    </p:spTree>
    <p:extLst>
      <p:ext uri="{BB962C8B-B14F-4D97-AF65-F5344CB8AC3E}">
        <p14:creationId xmlns:p14="http://schemas.microsoft.com/office/powerpoint/2010/main" val="1552415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lnSpcReduction="10000"/>
          </a:bodyPr>
          <a:lstStyle/>
          <a:p>
            <a:pPr lvl="0"/>
            <a:r>
              <a:rPr lang="en-US" dirty="0"/>
              <a:t>Upon admission, the facility will begin the process of developing a baseline care plan and this care plan will be completed within 48 hours of admission.</a:t>
            </a:r>
          </a:p>
          <a:p>
            <a:pPr lvl="0"/>
            <a:r>
              <a:rPr lang="en-US" dirty="0"/>
              <a:t>Information for the baseline care plan will be based upon admission orders, information from the transferring provider and discussion with the resident and resident representative, if applicable.</a:t>
            </a:r>
          </a:p>
          <a:p>
            <a:endParaRPr lang="en-US" dirty="0"/>
          </a:p>
        </p:txBody>
      </p:sp>
    </p:spTree>
    <p:extLst>
      <p:ext uri="{BB962C8B-B14F-4D97-AF65-F5344CB8AC3E}">
        <p14:creationId xmlns:p14="http://schemas.microsoft.com/office/powerpoint/2010/main" val="1237886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a:t>
            </a:r>
          </a:p>
        </p:txBody>
      </p:sp>
      <p:sp>
        <p:nvSpPr>
          <p:cNvPr id="3" name="Content Placeholder 2"/>
          <p:cNvSpPr>
            <a:spLocks noGrp="1"/>
          </p:cNvSpPr>
          <p:nvPr>
            <p:ph idx="1"/>
          </p:nvPr>
        </p:nvSpPr>
        <p:spPr/>
        <p:txBody>
          <a:bodyPr/>
          <a:lstStyle/>
          <a:p>
            <a:r>
              <a:rPr lang="en-US" dirty="0"/>
              <a:t>Weekend admission</a:t>
            </a:r>
          </a:p>
          <a:p>
            <a:r>
              <a:rPr lang="en-US" dirty="0"/>
              <a:t>Off hours admission</a:t>
            </a:r>
          </a:p>
          <a:p>
            <a:r>
              <a:rPr lang="en-US" dirty="0"/>
              <a:t>Discussion regarding facility practice and policy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800600" y="3810000"/>
            <a:ext cx="3030946" cy="1706423"/>
          </a:xfrm>
          <a:prstGeom prst="rect">
            <a:avLst/>
          </a:prstGeom>
        </p:spPr>
      </p:pic>
    </p:spTree>
    <p:extLst>
      <p:ext uri="{BB962C8B-B14F-4D97-AF65-F5344CB8AC3E}">
        <p14:creationId xmlns:p14="http://schemas.microsoft.com/office/powerpoint/2010/main" val="3117906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a:bodyPr>
          <a:lstStyle/>
          <a:p>
            <a:pPr lvl="0"/>
            <a:r>
              <a:rPr lang="en-US" dirty="0"/>
              <a:t>The care plan will include at the minimum the following information:</a:t>
            </a:r>
          </a:p>
          <a:p>
            <a:pPr lvl="1"/>
            <a:r>
              <a:rPr lang="en-US" dirty="0"/>
              <a:t>Initial goals based on admission orders</a:t>
            </a:r>
          </a:p>
          <a:p>
            <a:pPr lvl="1"/>
            <a:r>
              <a:rPr lang="en-US" dirty="0"/>
              <a:t>Physician orders</a:t>
            </a:r>
          </a:p>
          <a:p>
            <a:pPr lvl="1"/>
            <a:r>
              <a:rPr lang="en-US" dirty="0"/>
              <a:t>Dietary orders</a:t>
            </a:r>
          </a:p>
          <a:p>
            <a:pPr lvl="1"/>
            <a:r>
              <a:rPr lang="en-US" dirty="0"/>
              <a:t>Therapy services</a:t>
            </a:r>
          </a:p>
          <a:p>
            <a:pPr lvl="1"/>
            <a:r>
              <a:rPr lang="en-US" dirty="0"/>
              <a:t>Social services</a:t>
            </a:r>
          </a:p>
          <a:p>
            <a:pPr lvl="1"/>
            <a:r>
              <a:rPr lang="en-US" dirty="0" err="1"/>
              <a:t>PASARR</a:t>
            </a:r>
            <a:r>
              <a:rPr lang="en-US" dirty="0"/>
              <a:t> recommendations, if applicable</a:t>
            </a:r>
          </a:p>
          <a:p>
            <a:pPr marL="457200" lvl="1"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019800" y="3429000"/>
            <a:ext cx="2421346" cy="1363218"/>
          </a:xfrm>
          <a:prstGeom prst="rect">
            <a:avLst/>
          </a:prstGeom>
        </p:spPr>
      </p:pic>
    </p:spTree>
    <p:extLst>
      <p:ext uri="{BB962C8B-B14F-4D97-AF65-F5344CB8AC3E}">
        <p14:creationId xmlns:p14="http://schemas.microsoft.com/office/powerpoint/2010/main" val="724655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lnSpcReduction="10000"/>
          </a:bodyPr>
          <a:lstStyle/>
          <a:p>
            <a:pPr lvl="0"/>
            <a:r>
              <a:rPr lang="en-US" dirty="0"/>
              <a:t>The care plan will also include at the minimum the following information:</a:t>
            </a:r>
          </a:p>
          <a:p>
            <a:pPr lvl="1"/>
            <a:r>
              <a:rPr lang="en-US" dirty="0"/>
              <a:t>Instructions needed to provide effective and person-centered care that meets professional standards of quality care</a:t>
            </a:r>
          </a:p>
          <a:p>
            <a:pPr lvl="1"/>
            <a:r>
              <a:rPr lang="en-US" dirty="0"/>
              <a:t>Residents immediate health and safety needs</a:t>
            </a:r>
          </a:p>
          <a:p>
            <a:pPr lvl="2"/>
            <a:r>
              <a:rPr lang="en-US" dirty="0"/>
              <a:t>Prevention of decline</a:t>
            </a:r>
          </a:p>
          <a:p>
            <a:pPr lvl="2"/>
            <a:r>
              <a:rPr lang="en-US" dirty="0"/>
              <a:t>Injury prevention</a:t>
            </a:r>
          </a:p>
          <a:p>
            <a:pPr lvl="3"/>
            <a:r>
              <a:rPr lang="en-US" dirty="0"/>
              <a:t>Elopement</a:t>
            </a:r>
          </a:p>
          <a:p>
            <a:pPr lvl="3"/>
            <a:r>
              <a:rPr lang="en-US" dirty="0"/>
              <a:t>Fall risk</a:t>
            </a:r>
          </a:p>
          <a:p>
            <a:pPr lvl="3"/>
            <a:r>
              <a:rPr lang="en-US" dirty="0"/>
              <a:t>Etc.</a:t>
            </a:r>
          </a:p>
          <a:p>
            <a:pPr marL="457200" lvl="1" indent="0">
              <a:buNone/>
            </a:pPr>
            <a:endParaRPr lang="en-US" dirty="0"/>
          </a:p>
        </p:txBody>
      </p:sp>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15000" y="4572000"/>
            <a:ext cx="1866729" cy="1245108"/>
          </a:xfrm>
          <a:prstGeom prst="rect">
            <a:avLst/>
          </a:prstGeom>
        </p:spPr>
      </p:pic>
    </p:spTree>
    <p:extLst>
      <p:ext uri="{BB962C8B-B14F-4D97-AF65-F5344CB8AC3E}">
        <p14:creationId xmlns:p14="http://schemas.microsoft.com/office/powerpoint/2010/main" val="86885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a:bodyPr>
          <a:lstStyle/>
          <a:p>
            <a:pPr lvl="0"/>
            <a:r>
              <a:rPr lang="en-US" dirty="0"/>
              <a:t>The care plan will reflect the resident’s stated goals and objectives and include interventions that address his/her current needs.</a:t>
            </a:r>
          </a:p>
          <a:p>
            <a:pPr lvl="1"/>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895600" y="3657600"/>
            <a:ext cx="3130646" cy="2072488"/>
          </a:xfrm>
          <a:prstGeom prst="rect">
            <a:avLst/>
          </a:prstGeom>
        </p:spPr>
      </p:pic>
    </p:spTree>
    <p:extLst>
      <p:ext uri="{BB962C8B-B14F-4D97-AF65-F5344CB8AC3E}">
        <p14:creationId xmlns:p14="http://schemas.microsoft.com/office/powerpoint/2010/main" val="3952676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39"/>
            <a:ext cx="8229600" cy="1143000"/>
          </a:xfrm>
        </p:spPr>
        <p:txBody>
          <a:bodyPr>
            <a:normAutofit fontScale="90000"/>
          </a:bodyPr>
          <a:lstStyle/>
          <a:p>
            <a:r>
              <a:rPr lang="en-US" dirty="0"/>
              <a:t>Example- Page 1 </a:t>
            </a:r>
            <a:r>
              <a:rPr lang="en-US" dirty="0">
                <a:solidFill>
                  <a:srgbClr val="FF0000"/>
                </a:solidFill>
              </a:rPr>
              <a:t>(or insert example)</a:t>
            </a: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09600" y="990600"/>
            <a:ext cx="7696200" cy="4971138"/>
          </a:xfrm>
          <a:prstGeom prst="rect">
            <a:avLst/>
          </a:prstGeom>
        </p:spPr>
      </p:pic>
    </p:spTree>
    <p:extLst>
      <p:ext uri="{BB962C8B-B14F-4D97-AF65-F5344CB8AC3E}">
        <p14:creationId xmlns:p14="http://schemas.microsoft.com/office/powerpoint/2010/main" val="1339010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 Page 2 </a:t>
            </a:r>
            <a:r>
              <a:rPr lang="en-US" dirty="0">
                <a:solidFill>
                  <a:srgbClr val="FF0000"/>
                </a:solidFill>
              </a:rPr>
              <a:t>(or insert example)</a:t>
            </a:r>
            <a:endParaRPr lang="en-US" dirty="0"/>
          </a:p>
        </p:txBody>
      </p:sp>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334083" y="1417638"/>
            <a:ext cx="8475833" cy="4546288"/>
          </a:xfrm>
          <a:prstGeom prst="rect">
            <a:avLst/>
          </a:prstGeom>
        </p:spPr>
      </p:pic>
    </p:spTree>
    <p:extLst>
      <p:ext uri="{BB962C8B-B14F-4D97-AF65-F5344CB8AC3E}">
        <p14:creationId xmlns:p14="http://schemas.microsoft.com/office/powerpoint/2010/main" val="720326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fontScale="92500" lnSpcReduction="20000"/>
          </a:bodyPr>
          <a:lstStyle/>
          <a:p>
            <a:pPr lvl="0"/>
            <a:r>
              <a:rPr lang="en-US" dirty="0"/>
              <a:t>The baseline care plan will include conditions and risks affecting the residents’ health and safety.  Examples include, but are not limited to:</a:t>
            </a:r>
          </a:p>
          <a:p>
            <a:pPr lvl="1"/>
            <a:r>
              <a:rPr lang="en-US" dirty="0"/>
              <a:t>Infection(s)</a:t>
            </a:r>
          </a:p>
          <a:p>
            <a:pPr lvl="1"/>
            <a:r>
              <a:rPr lang="en-US" dirty="0"/>
              <a:t>Cardiac diagnoses</a:t>
            </a:r>
          </a:p>
          <a:p>
            <a:pPr lvl="1"/>
            <a:r>
              <a:rPr lang="en-US" dirty="0"/>
              <a:t>Neurological Impairments</a:t>
            </a:r>
          </a:p>
          <a:p>
            <a:pPr lvl="1"/>
            <a:r>
              <a:rPr lang="en-US" dirty="0"/>
              <a:t>Alterations in skin integrity</a:t>
            </a:r>
          </a:p>
          <a:p>
            <a:pPr lvl="1"/>
            <a:r>
              <a:rPr lang="en-US" dirty="0"/>
              <a:t>Mood and/or Behaviors</a:t>
            </a:r>
          </a:p>
          <a:p>
            <a:pPr lvl="1"/>
            <a:r>
              <a:rPr lang="en-US" dirty="0"/>
              <a:t>Comfort Care Needs</a:t>
            </a:r>
          </a:p>
          <a:p>
            <a:pPr lvl="1"/>
            <a:r>
              <a:rPr lang="en-US" dirty="0"/>
              <a:t>Discharge Planning Interventions</a:t>
            </a:r>
          </a:p>
          <a:p>
            <a:pPr lvl="1"/>
            <a:r>
              <a:rPr lang="en-US" dirty="0"/>
              <a:t>Etc.</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672137" y="3429000"/>
            <a:ext cx="3048000" cy="2033016"/>
          </a:xfrm>
          <a:prstGeom prst="rect">
            <a:avLst/>
          </a:prstGeom>
        </p:spPr>
      </p:pic>
    </p:spTree>
    <p:extLst>
      <p:ext uri="{BB962C8B-B14F-4D97-AF65-F5344CB8AC3E}">
        <p14:creationId xmlns:p14="http://schemas.microsoft.com/office/powerpoint/2010/main" val="4086585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a:t>
            </a:r>
            <a:endParaRPr lang="en-US" dirty="0"/>
          </a:p>
        </p:txBody>
      </p:sp>
      <p:sp>
        <p:nvSpPr>
          <p:cNvPr id="3" name="Content Placeholder 2"/>
          <p:cNvSpPr>
            <a:spLocks noGrp="1"/>
          </p:cNvSpPr>
          <p:nvPr>
            <p:ph idx="1"/>
          </p:nvPr>
        </p:nvSpPr>
        <p:spPr>
          <a:xfrm>
            <a:off x="304800" y="1524001"/>
            <a:ext cx="6400800" cy="4114800"/>
          </a:xfrm>
        </p:spPr>
        <p:txBody>
          <a:bodyPr>
            <a:normAutofit fontScale="92500"/>
          </a:bodyPr>
          <a:lstStyle/>
          <a:p>
            <a:pPr marL="0" indent="0">
              <a:buNone/>
            </a:pPr>
            <a:r>
              <a:rPr lang="en-US" sz="4400" b="1" dirty="0"/>
              <a:t>Objective:</a:t>
            </a:r>
          </a:p>
          <a:p>
            <a:pPr>
              <a:buFont typeface="Wingdings" pitchFamily="2" charset="2"/>
              <a:buChar char="§"/>
            </a:pPr>
            <a:r>
              <a:rPr lang="en-US" sz="3600" dirty="0"/>
              <a:t>Understanding of the new regulation for Baseline Care Plan</a:t>
            </a:r>
          </a:p>
          <a:p>
            <a:pPr>
              <a:buFont typeface="Wingdings" pitchFamily="2" charset="2"/>
              <a:buChar char="§"/>
            </a:pPr>
            <a:r>
              <a:rPr lang="en-US" sz="3600" dirty="0"/>
              <a:t>Understanding the components of the Baseline Care Plan</a:t>
            </a:r>
          </a:p>
          <a:p>
            <a:pPr>
              <a:buFont typeface="Wingdings" pitchFamily="2" charset="2"/>
              <a:buChar char="§"/>
            </a:pPr>
            <a:r>
              <a:rPr lang="en-US" sz="3600" dirty="0"/>
              <a:t>Understanding of the Baseline Care Plan Summary</a:t>
            </a:r>
          </a:p>
          <a:p>
            <a:pPr lvl="1"/>
            <a:endParaRPr lang="en-US" dirty="0"/>
          </a:p>
          <a:p>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669954" y="1676400"/>
            <a:ext cx="1987349" cy="1325562"/>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500" y="0"/>
            <a:ext cx="8229600" cy="1143000"/>
          </a:xfrm>
        </p:spPr>
        <p:txBody>
          <a:bodyPr/>
          <a:lstStyle/>
          <a:p>
            <a:r>
              <a:rPr lang="en-US" dirty="0"/>
              <a:t>Example-Page 3 </a:t>
            </a:r>
            <a:r>
              <a:rPr lang="en-US" dirty="0">
                <a:solidFill>
                  <a:srgbClr val="FF0000"/>
                </a:solidFill>
              </a:rPr>
              <a:t>(or insert example)</a:t>
            </a:r>
            <a:endParaRPr lang="en-US" dirty="0"/>
          </a:p>
        </p:txBody>
      </p:sp>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1131602" y="999108"/>
            <a:ext cx="6869397" cy="5127056"/>
          </a:xfrm>
          <a:prstGeom prst="rect">
            <a:avLst/>
          </a:prstGeom>
        </p:spPr>
      </p:pic>
    </p:spTree>
    <p:extLst>
      <p:ext uri="{BB962C8B-B14F-4D97-AF65-F5344CB8AC3E}">
        <p14:creationId xmlns:p14="http://schemas.microsoft.com/office/powerpoint/2010/main" val="3842652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Procedure-continued</a:t>
            </a:r>
          </a:p>
        </p:txBody>
      </p:sp>
      <p:sp>
        <p:nvSpPr>
          <p:cNvPr id="3" name="Content Placeholder 2"/>
          <p:cNvSpPr>
            <a:spLocks noGrp="1"/>
          </p:cNvSpPr>
          <p:nvPr>
            <p:ph idx="1"/>
          </p:nvPr>
        </p:nvSpPr>
        <p:spPr/>
        <p:txBody>
          <a:bodyPr>
            <a:normAutofit fontScale="92500" lnSpcReduction="10000"/>
          </a:bodyPr>
          <a:lstStyle/>
          <a:p>
            <a:pPr lvl="0"/>
            <a:r>
              <a:rPr lang="en-US" dirty="0"/>
              <a:t>Changes will be made to the interim approaches, as necessary, resulting from significant changes in condition or needs, occurring prior to development of the comprehensive care plan.</a:t>
            </a:r>
          </a:p>
          <a:p>
            <a:pPr lvl="0"/>
            <a:r>
              <a:rPr lang="en-US" dirty="0"/>
              <a:t>The facility staff or those acting on behalf of the facility will implement the interventions to assist the resident to achieve care plan goals and objectives.</a:t>
            </a:r>
          </a:p>
          <a:p>
            <a:pPr lvl="0"/>
            <a:r>
              <a:rPr lang="en-US" dirty="0"/>
              <a:t>Direct care staff will be educated about the care plan interventions</a:t>
            </a:r>
          </a:p>
          <a:p>
            <a:endParaRPr lang="en-US" dirty="0"/>
          </a:p>
        </p:txBody>
      </p:sp>
    </p:spTree>
    <p:extLst>
      <p:ext uri="{BB962C8B-B14F-4D97-AF65-F5344CB8AC3E}">
        <p14:creationId xmlns:p14="http://schemas.microsoft.com/office/powerpoint/2010/main" val="26774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 continued</a:t>
            </a:r>
          </a:p>
        </p:txBody>
      </p:sp>
      <p:sp>
        <p:nvSpPr>
          <p:cNvPr id="3" name="Content Placeholder 2"/>
          <p:cNvSpPr>
            <a:spLocks noGrp="1"/>
          </p:cNvSpPr>
          <p:nvPr>
            <p:ph idx="1"/>
          </p:nvPr>
        </p:nvSpPr>
        <p:spPr/>
        <p:txBody>
          <a:bodyPr>
            <a:normAutofit fontScale="77500" lnSpcReduction="20000"/>
          </a:bodyPr>
          <a:lstStyle/>
          <a:p>
            <a:pPr lvl="0"/>
            <a:r>
              <a:rPr lang="en-US" dirty="0"/>
              <a:t>The resident and representative, if applicable,  will be provided with a written summary of the baseline care plan.  </a:t>
            </a:r>
          </a:p>
          <a:p>
            <a:pPr lvl="0"/>
            <a:r>
              <a:rPr lang="en-US" dirty="0"/>
              <a:t>The baseline care plan summary will be in a language and conveyed in a manner the resident and representative can understand.  The summary will include:</a:t>
            </a:r>
          </a:p>
          <a:p>
            <a:pPr lvl="1"/>
            <a:r>
              <a:rPr lang="en-US" dirty="0"/>
              <a:t>Initial goals for the resident</a:t>
            </a:r>
          </a:p>
          <a:p>
            <a:pPr lvl="1"/>
            <a:r>
              <a:rPr lang="en-US" dirty="0"/>
              <a:t>A list of current medications</a:t>
            </a:r>
          </a:p>
          <a:p>
            <a:pPr lvl="1"/>
            <a:r>
              <a:rPr lang="en-US" dirty="0"/>
              <a:t>Dietary instructions</a:t>
            </a:r>
          </a:p>
          <a:p>
            <a:pPr lvl="1"/>
            <a:r>
              <a:rPr lang="en-US" dirty="0"/>
              <a:t>Services (i.e. therapy) and treatments to be administered by the facility and personnel acting on behalf of the facility.</a:t>
            </a:r>
          </a:p>
          <a:p>
            <a:pPr lvl="1"/>
            <a:r>
              <a:rPr lang="en-US" dirty="0"/>
              <a:t>Any updated information based on details of the admission comprehensive assessment as necessary.</a:t>
            </a:r>
          </a:p>
          <a:p>
            <a:endParaRPr lang="en-US" dirty="0"/>
          </a:p>
        </p:txBody>
      </p:sp>
    </p:spTree>
    <p:extLst>
      <p:ext uri="{BB962C8B-B14F-4D97-AF65-F5344CB8AC3E}">
        <p14:creationId xmlns:p14="http://schemas.microsoft.com/office/powerpoint/2010/main" val="25617979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 continued</a:t>
            </a:r>
          </a:p>
        </p:txBody>
      </p:sp>
      <p:sp>
        <p:nvSpPr>
          <p:cNvPr id="3" name="Content Placeholder 2"/>
          <p:cNvSpPr>
            <a:spLocks noGrp="1"/>
          </p:cNvSpPr>
          <p:nvPr>
            <p:ph idx="1"/>
          </p:nvPr>
        </p:nvSpPr>
        <p:spPr/>
        <p:txBody>
          <a:bodyPr/>
          <a:lstStyle/>
          <a:p>
            <a:pPr lvl="0"/>
            <a:r>
              <a:rPr lang="en-US" dirty="0"/>
              <a:t>This facility may decide to present the baseline care plan as the summary as long as it meets the requirements listed in #10.</a:t>
            </a:r>
          </a:p>
          <a:p>
            <a:pPr lvl="0"/>
            <a:r>
              <a:rPr lang="en-US" dirty="0"/>
              <a:t>There will be documentation in the clinical record that the baseline care plan summary was given to the resident and representative.</a:t>
            </a:r>
          </a:p>
          <a:p>
            <a:pPr marL="0" indent="0">
              <a:buNone/>
            </a:pPr>
            <a:r>
              <a:rPr lang="en-US" dirty="0"/>
              <a:t>	**See next slide</a:t>
            </a:r>
          </a:p>
        </p:txBody>
      </p:sp>
    </p:spTree>
    <p:extLst>
      <p:ext uri="{BB962C8B-B14F-4D97-AF65-F5344CB8AC3E}">
        <p14:creationId xmlns:p14="http://schemas.microsoft.com/office/powerpoint/2010/main" val="2017654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a:t>
            </a:r>
            <a:r>
              <a:rPr lang="en-US" dirty="0">
                <a:solidFill>
                  <a:srgbClr val="FF0000"/>
                </a:solidFill>
              </a:rPr>
              <a:t>(facility specific)</a:t>
            </a:r>
          </a:p>
        </p:txBody>
      </p:sp>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901148" y="3074502"/>
            <a:ext cx="8229600" cy="2443427"/>
          </a:xfrm>
          <a:prstGeom prst="rect">
            <a:avLst/>
          </a:prstGeom>
        </p:spPr>
      </p:pic>
      <p:sp>
        <p:nvSpPr>
          <p:cNvPr id="5" name="Rectangle 4"/>
          <p:cNvSpPr/>
          <p:nvPr/>
        </p:nvSpPr>
        <p:spPr>
          <a:xfrm>
            <a:off x="609600" y="1632654"/>
            <a:ext cx="7924800" cy="1200329"/>
          </a:xfrm>
          <a:prstGeom prst="rect">
            <a:avLst/>
          </a:prstGeom>
        </p:spPr>
        <p:txBody>
          <a:bodyPr wrap="square">
            <a:spAutoFit/>
          </a:bodyPr>
          <a:lstStyle/>
          <a:p>
            <a:r>
              <a:rPr lang="en-US" sz="2400" dirty="0"/>
              <a:t>At the bottom of Page 3, there is the area to show evidence of documentation that the facility provided a written summary of the baseline care plan:</a:t>
            </a:r>
          </a:p>
        </p:txBody>
      </p:sp>
      <p:sp>
        <p:nvSpPr>
          <p:cNvPr id="6" name="Right Arrow 4"/>
          <p:cNvSpPr/>
          <p:nvPr/>
        </p:nvSpPr>
        <p:spPr>
          <a:xfrm rot="1394196">
            <a:off x="298303" y="4794994"/>
            <a:ext cx="742878" cy="282608"/>
          </a:xfrm>
          <a:prstGeom prst="right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896811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Procedure-continued</a:t>
            </a:r>
          </a:p>
        </p:txBody>
      </p:sp>
      <p:sp>
        <p:nvSpPr>
          <p:cNvPr id="3" name="Content Placeholder 2"/>
          <p:cNvSpPr>
            <a:spLocks noGrp="1"/>
          </p:cNvSpPr>
          <p:nvPr>
            <p:ph idx="1"/>
          </p:nvPr>
        </p:nvSpPr>
        <p:spPr/>
        <p:txBody>
          <a:bodyPr>
            <a:normAutofit fontScale="77500" lnSpcReduction="20000"/>
          </a:bodyPr>
          <a:lstStyle/>
          <a:p>
            <a:pPr lvl="0"/>
            <a:r>
              <a:rPr lang="en-US" dirty="0"/>
              <a:t>In the event that the comprehensive assessment and comprehensive care plan identify a change in the resident’s goals, or physical, mental, or psychosocial functioning, which was otherwise not identified in the baseline care plan, these changes will be incorporated into an updated summary provided to the resident and his or her representative, if applicable.  </a:t>
            </a:r>
          </a:p>
          <a:p>
            <a:pPr lvl="0"/>
            <a:r>
              <a:rPr lang="en-US" dirty="0"/>
              <a:t>The facility has the option of completing a comprehensive care plan instead of a baseline care plan as long as the comprehensive care plan is completed within 48 hours and follows the RAI process/requirements.  A written summary of the comprehensive care plan will be provided to the resident and resident representative in a language that they can understand.</a:t>
            </a:r>
          </a:p>
          <a:p>
            <a:endParaRPr lang="en-US" dirty="0"/>
          </a:p>
        </p:txBody>
      </p:sp>
    </p:spTree>
    <p:extLst>
      <p:ext uri="{BB962C8B-B14F-4D97-AF65-F5344CB8AC3E}">
        <p14:creationId xmlns:p14="http://schemas.microsoft.com/office/powerpoint/2010/main" val="40648754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Facility Response</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extLst/>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18243634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a:t>
            </a:r>
          </a:p>
        </p:txBody>
      </p:sp>
      <p:sp>
        <p:nvSpPr>
          <p:cNvPr id="3" name="Content Placeholder 2"/>
          <p:cNvSpPr>
            <a:spLocks noGrp="1"/>
          </p:cNvSpPr>
          <p:nvPr>
            <p:ph idx="1"/>
          </p:nvPr>
        </p:nvSpPr>
        <p:spPr>
          <a:xfrm>
            <a:off x="304800" y="1417639"/>
            <a:ext cx="8153400" cy="4297361"/>
          </a:xfrm>
        </p:spPr>
        <p:txBody>
          <a:bodyPr>
            <a:normAutofit/>
          </a:bodyPr>
          <a:lstStyle/>
          <a:p>
            <a:pPr lvl="1">
              <a:buFont typeface="Arial" panose="020B0604020202020204" pitchFamily="34" charset="0"/>
              <a:buChar char="•"/>
            </a:pPr>
            <a:r>
              <a:rPr lang="en-US" dirty="0"/>
              <a:t>The interdisciplinary team will need to have a good understanding of the requirements to develop the 48 hour baseline care plan in order to communicate resident centered interventions and to provide care appropriately and safely</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4648200"/>
            <a:ext cx="2247157" cy="1498854"/>
          </a:xfrm>
          <a:prstGeom prst="rect">
            <a:avLst/>
          </a:prstGeom>
        </p:spPr>
      </p:pic>
    </p:spTree>
    <p:extLst>
      <p:ext uri="{BB962C8B-B14F-4D97-AF65-F5344CB8AC3E}">
        <p14:creationId xmlns:p14="http://schemas.microsoft.com/office/powerpoint/2010/main" val="2579146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
            </a:r>
          </a:p>
        </p:txBody>
      </p:sp>
      <p:sp>
        <p:nvSpPr>
          <p:cNvPr id="3" name="Content Placeholder 2"/>
          <p:cNvSpPr>
            <a:spLocks noGrp="1"/>
          </p:cNvSpPr>
          <p:nvPr>
            <p:ph idx="1"/>
          </p:nvPr>
        </p:nvSpPr>
        <p:spPr>
          <a:xfrm>
            <a:off x="381000" y="1752600"/>
            <a:ext cx="5791200" cy="4648199"/>
          </a:xfrm>
        </p:spPr>
        <p:txBody>
          <a:bodyPr>
            <a:normAutofit/>
          </a:bodyPr>
          <a:lstStyle/>
          <a:p>
            <a:r>
              <a:rPr lang="en-US" sz="2800" dirty="0"/>
              <a:t>Caregivers will be informed of resident’s assessed needs to ensure appropriate interventions </a:t>
            </a:r>
          </a:p>
          <a:p>
            <a:r>
              <a:rPr lang="en-US" sz="2800" dirty="0"/>
              <a:t>Residents/resident representatives will be informed by a written summary of the 48 hour baseline care plan</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48400" y="1981200"/>
            <a:ext cx="2033016" cy="3048000"/>
          </a:xfrm>
          <a:prstGeom prst="rect">
            <a:avLst/>
          </a:prstGeom>
        </p:spPr>
      </p:pic>
    </p:spTree>
    <p:extLst>
      <p:ext uri="{BB962C8B-B14F-4D97-AF65-F5344CB8AC3E}">
        <p14:creationId xmlns:p14="http://schemas.microsoft.com/office/powerpoint/2010/main" val="3781793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a:xfrm>
            <a:off x="457200" y="1417638"/>
            <a:ext cx="8229600" cy="4525963"/>
          </a:xfrm>
        </p:spPr>
        <p:txBody>
          <a:bodyPr/>
          <a:lstStyle/>
          <a:p>
            <a:r>
              <a:rPr lang="en-US" dirty="0"/>
              <a:t>Knowledge:  Staff not aware of the requirements</a:t>
            </a:r>
          </a:p>
          <a:p>
            <a:r>
              <a:rPr lang="en-US" dirty="0"/>
              <a:t>Friday, Saturday, Sunday admissions </a:t>
            </a:r>
            <a:r>
              <a:rPr lang="en-US" dirty="0">
                <a:solidFill>
                  <a:srgbClr val="FF0000"/>
                </a:solidFill>
              </a:rPr>
              <a:t>(insert facility specific process for initiation of the baseline care plan upon admission)</a:t>
            </a:r>
            <a:endParaRPr lang="en-US" dirty="0"/>
          </a:p>
          <a:p>
            <a:r>
              <a:rPr lang="en-US" dirty="0"/>
              <a:t>Staff not documenting that a written summary of the baseline care plan was provided to resident/resident representative</a:t>
            </a: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162800" y="685800"/>
            <a:ext cx="1752600" cy="1163726"/>
          </a:xfrm>
          <a:prstGeom prst="rect">
            <a:avLst/>
          </a:prstGeom>
        </p:spPr>
      </p:pic>
    </p:spTree>
    <p:extLst>
      <p:ext uri="{BB962C8B-B14F-4D97-AF65-F5344CB8AC3E}">
        <p14:creationId xmlns:p14="http://schemas.microsoft.com/office/powerpoint/2010/main" val="1360211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a:t>
            </a:r>
            <a:endParaRPr lang="en-US" dirty="0"/>
          </a:p>
        </p:txBody>
      </p:sp>
      <p:sp>
        <p:nvSpPr>
          <p:cNvPr id="3" name="Content Placeholder 2"/>
          <p:cNvSpPr>
            <a:spLocks noGrp="1"/>
          </p:cNvSpPr>
          <p:nvPr>
            <p:ph idx="1"/>
          </p:nvPr>
        </p:nvSpPr>
        <p:spPr>
          <a:xfrm>
            <a:off x="228600" y="1219200"/>
            <a:ext cx="8686800" cy="4572000"/>
          </a:xfrm>
        </p:spPr>
        <p:txBody>
          <a:bodyPr>
            <a:normAutofit fontScale="92500" lnSpcReduction="20000"/>
          </a:bodyPr>
          <a:lstStyle/>
          <a:p>
            <a:pPr marL="0" indent="0">
              <a:buNone/>
            </a:pPr>
            <a:r>
              <a:rPr lang="en-US" b="1" i="1" dirty="0"/>
              <a:t>INTENT §483.21(a) </a:t>
            </a:r>
            <a:endParaRPr lang="en-US" dirty="0"/>
          </a:p>
          <a:p>
            <a:r>
              <a:rPr lang="en-US" dirty="0"/>
              <a:t>Completion and implementation of the baseline care plan within 48 hours of a resident’s admission is intended to promote continuity of care and communication among nursing home staff, increase resident safety, and safeguard against adverse events that are most likely to occur right after admission; and to ensure the resident and representative, if applicable, are informed of the initial plan for delivery of care and services by receiving a written summary of the baseline care plan.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86200" y="5486400"/>
            <a:ext cx="1219200" cy="810768"/>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a:t>
            </a:r>
          </a:p>
        </p:txBody>
      </p:sp>
      <p:sp>
        <p:nvSpPr>
          <p:cNvPr id="3" name="Content Placeholder 2"/>
          <p:cNvSpPr>
            <a:spLocks noGrp="1"/>
          </p:cNvSpPr>
          <p:nvPr>
            <p:ph idx="1"/>
          </p:nvPr>
        </p:nvSpPr>
        <p:spPr>
          <a:xfrm>
            <a:off x="457200" y="1600200"/>
            <a:ext cx="6477000" cy="4648199"/>
          </a:xfrm>
        </p:spPr>
        <p:txBody>
          <a:bodyPr>
            <a:normAutofit/>
          </a:bodyPr>
          <a:lstStyle/>
          <a:p>
            <a:r>
              <a:rPr lang="en-US" dirty="0"/>
              <a:t>All caregivers will need to monitor resident for:</a:t>
            </a:r>
          </a:p>
          <a:p>
            <a:pPr lvl="1"/>
            <a:r>
              <a:rPr lang="en-US" dirty="0"/>
              <a:t>Change in condition that would require a change in the baseline care plan</a:t>
            </a:r>
          </a:p>
          <a:p>
            <a:pPr lvl="1"/>
            <a:r>
              <a:rPr lang="en-US" dirty="0"/>
              <a:t>Documentation of notification of the change in care plan to resident and resident representative, if applicable</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239000" y="1828800"/>
            <a:ext cx="1677238" cy="2514600"/>
          </a:xfrm>
          <a:prstGeom prst="rect">
            <a:avLst/>
          </a:prstGeom>
        </p:spPr>
      </p:pic>
    </p:spTree>
    <p:extLst>
      <p:ext uri="{BB962C8B-B14F-4D97-AF65-F5344CB8AC3E}">
        <p14:creationId xmlns:p14="http://schemas.microsoft.com/office/powerpoint/2010/main" val="42872356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457200" y="1417638"/>
            <a:ext cx="5943600" cy="4525961"/>
          </a:xfrm>
        </p:spPr>
        <p:txBody>
          <a:bodyPr>
            <a:normAutofit fontScale="92500" lnSpcReduction="20000"/>
          </a:bodyPr>
          <a:lstStyle/>
          <a:p>
            <a:r>
              <a:rPr lang="en-US" dirty="0"/>
              <a:t>Baseline care plan must be developed and implemented within 48 hours of admission</a:t>
            </a:r>
          </a:p>
          <a:p>
            <a:r>
              <a:rPr lang="en-US" dirty="0"/>
              <a:t>Must include</a:t>
            </a:r>
          </a:p>
          <a:p>
            <a:pPr lvl="1"/>
            <a:r>
              <a:rPr lang="en-US" dirty="0"/>
              <a:t>Initial goals based on admission orders</a:t>
            </a:r>
          </a:p>
          <a:p>
            <a:pPr lvl="1"/>
            <a:r>
              <a:rPr lang="en-US" dirty="0"/>
              <a:t>Physician orders</a:t>
            </a:r>
          </a:p>
          <a:p>
            <a:pPr lvl="1"/>
            <a:r>
              <a:rPr lang="en-US" dirty="0"/>
              <a:t>Dietary Orders</a:t>
            </a:r>
          </a:p>
          <a:p>
            <a:pPr lvl="1"/>
            <a:r>
              <a:rPr lang="en-US" dirty="0"/>
              <a:t>Therapy services</a:t>
            </a:r>
          </a:p>
          <a:p>
            <a:pPr lvl="1"/>
            <a:r>
              <a:rPr lang="en-US" dirty="0"/>
              <a:t>Social Services</a:t>
            </a:r>
          </a:p>
          <a:p>
            <a:pPr lvl="1"/>
            <a:r>
              <a:rPr lang="en-US" dirty="0" err="1"/>
              <a:t>PASARR</a:t>
            </a:r>
            <a:r>
              <a:rPr lang="en-US" dirty="0"/>
              <a:t> recommendations</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934200" y="2133600"/>
            <a:ext cx="1610944" cy="2415209"/>
          </a:xfrm>
          <a:prstGeom prst="rect">
            <a:avLst/>
          </a:prstGeom>
        </p:spPr>
      </p:pic>
    </p:spTree>
    <p:extLst>
      <p:ext uri="{BB962C8B-B14F-4D97-AF65-F5344CB8AC3E}">
        <p14:creationId xmlns:p14="http://schemas.microsoft.com/office/powerpoint/2010/main" val="14481308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Must provide the resident and representative with a summary of the baseline care plan that includes but not limited to:</a:t>
            </a:r>
          </a:p>
          <a:p>
            <a:r>
              <a:rPr lang="en-US" dirty="0"/>
              <a:t>Initial goals of the resident</a:t>
            </a:r>
          </a:p>
          <a:p>
            <a:r>
              <a:rPr lang="en-US" dirty="0"/>
              <a:t>A summary of the resident’s medications</a:t>
            </a:r>
          </a:p>
          <a:p>
            <a:r>
              <a:rPr lang="en-US" dirty="0"/>
              <a:t>A summary of dietary instructions</a:t>
            </a:r>
          </a:p>
          <a:p>
            <a:r>
              <a:rPr lang="en-US" dirty="0"/>
              <a:t>Any services and treatments to be administered by the facility</a:t>
            </a:r>
          </a:p>
          <a:p>
            <a:r>
              <a:rPr lang="en-US" dirty="0"/>
              <a:t>Any updated information based on the details of the comprehensive care plan, as necessary</a:t>
            </a:r>
          </a:p>
        </p:txBody>
      </p:sp>
    </p:spTree>
    <p:extLst>
      <p:ext uri="{BB962C8B-B14F-4D97-AF65-F5344CB8AC3E}">
        <p14:creationId xmlns:p14="http://schemas.microsoft.com/office/powerpoint/2010/main" val="22530186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Picture 2" descr="C:\Users\smlagrange\Desktop\March 3\New folder (2)\Images fro Shutterstock\question mark icon 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320050" y="1905000"/>
            <a:ext cx="4503900" cy="3800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66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886700" cy="4351338"/>
          </a:xfrm>
        </p:spPr>
        <p:txBody>
          <a:bodyPr/>
          <a:lstStyle/>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r>
              <a:rPr lang="en-US" sz="4400" b="1" cap="small" dirty="0">
                <a:ea typeface="Verdana" panose="020B0604030504040204" pitchFamily="34" charset="0"/>
                <a:cs typeface="Verdana" panose="020B0604030504040204" pitchFamily="34" charset="0"/>
              </a:rPr>
              <a:t>Thank you for participating in this education session!</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276600"/>
            <a:ext cx="2514600" cy="2514600"/>
          </a:xfrm>
          <a:prstGeom prst="rect">
            <a:avLst/>
          </a:prstGeom>
        </p:spPr>
      </p:pic>
    </p:spTree>
    <p:extLst>
      <p:ext uri="{BB962C8B-B14F-4D97-AF65-F5344CB8AC3E}">
        <p14:creationId xmlns:p14="http://schemas.microsoft.com/office/powerpoint/2010/main" val="13796159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REFERENCES</a:t>
            </a:r>
          </a:p>
        </p:txBody>
      </p:sp>
      <p:sp>
        <p:nvSpPr>
          <p:cNvPr id="3" name="Content Placeholder 2"/>
          <p:cNvSpPr>
            <a:spLocks noGrp="1"/>
          </p:cNvSpPr>
          <p:nvPr>
            <p:ph idx="1"/>
          </p:nvPr>
        </p:nvSpPr>
        <p:spPr>
          <a:xfrm>
            <a:off x="429491" y="1417638"/>
            <a:ext cx="8534400" cy="4837690"/>
          </a:xfrm>
        </p:spPr>
        <p:txBody>
          <a:bodyPr>
            <a:noAutofit/>
          </a:bodyPr>
          <a:lstStyle/>
          <a:p>
            <a:pPr marL="0" indent="0" fontAlgn="base">
              <a:buNone/>
            </a:pPr>
            <a:r>
              <a:rPr lang="en-US" sz="1600" dirty="0"/>
              <a:t> </a:t>
            </a:r>
          </a:p>
          <a:p>
            <a:pPr marL="0" indent="0" fontAlgn="base">
              <a:buNone/>
            </a:pPr>
            <a:r>
              <a:rPr lang="en-US" sz="2400" dirty="0"/>
              <a:t>CMS:  State Operations Manual Appendix PP – Guidance to Surveyors for Long-Term Care Facilities:</a:t>
            </a:r>
          </a:p>
          <a:p>
            <a:pPr marL="0" indent="0" fontAlgn="base">
              <a:buNone/>
            </a:pPr>
            <a:r>
              <a:rPr lang="en-US" sz="2400" dirty="0"/>
              <a:t> </a:t>
            </a:r>
            <a:r>
              <a:rPr lang="en-US" sz="2400" u="sng" dirty="0">
                <a:hlinkClick r:id="rId2"/>
              </a:rPr>
              <a:t>https://www.cms.gov/Medicare/Provider-Enrollment-and-Certification/GuidanceforLawsAndRegulations/Downloads/Advance-Appendix-PP-Including-Phase-2-.pdf</a:t>
            </a:r>
            <a:r>
              <a:rPr lang="en-US" sz="2400" u="sng" dirty="0"/>
              <a:t> </a:t>
            </a:r>
            <a:r>
              <a:rPr lang="en-US" sz="2400"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Regulation-Guidance</a:t>
            </a:r>
          </a:p>
        </p:txBody>
      </p:sp>
      <p:sp>
        <p:nvSpPr>
          <p:cNvPr id="3" name="Content Placeholder 2"/>
          <p:cNvSpPr>
            <a:spLocks noGrp="1"/>
          </p:cNvSpPr>
          <p:nvPr>
            <p:ph idx="1"/>
          </p:nvPr>
        </p:nvSpPr>
        <p:spPr>
          <a:xfrm>
            <a:off x="457200" y="1600201"/>
            <a:ext cx="7543800" cy="4343400"/>
          </a:xfrm>
        </p:spPr>
        <p:txBody>
          <a:bodyPr>
            <a:normAutofit fontScale="92500" lnSpcReduction="20000"/>
          </a:bodyPr>
          <a:lstStyle/>
          <a:p>
            <a:pPr marL="0" indent="0">
              <a:buNone/>
            </a:pPr>
            <a:r>
              <a:rPr lang="en-US" b="1" dirty="0" err="1"/>
              <a:t>F655</a:t>
            </a:r>
            <a:r>
              <a:rPr lang="en-US" b="1" dirty="0"/>
              <a:t> </a:t>
            </a:r>
            <a:endParaRPr lang="en-US" dirty="0"/>
          </a:p>
          <a:p>
            <a:r>
              <a:rPr lang="en-US" b="1" dirty="0"/>
              <a:t>§483.21 Comprehensive Person-Centered Care Planning §483.21(a) Baseline Care Plans §483.21(a)</a:t>
            </a:r>
          </a:p>
          <a:p>
            <a:r>
              <a:rPr lang="en-US" dirty="0"/>
              <a:t>(1) The facility must develop and implement a baseline care plan for each resident that includes the instructions needed to provide effective and person-centered care of the resident that meet professional standards of quality care. The baseline care plan must— </a:t>
            </a:r>
          </a:p>
          <a:p>
            <a:pPr marL="0" indent="0">
              <a:buNone/>
            </a:pPr>
            <a:endParaRPr lang="en-US" dirty="0"/>
          </a:p>
        </p:txBody>
      </p:sp>
    </p:spTree>
    <p:extLst>
      <p:ext uri="{BB962C8B-B14F-4D97-AF65-F5344CB8AC3E}">
        <p14:creationId xmlns:p14="http://schemas.microsoft.com/office/powerpoint/2010/main" val="2594704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Regulatory Guidance</a:t>
            </a:r>
          </a:p>
        </p:txBody>
      </p:sp>
      <p:sp>
        <p:nvSpPr>
          <p:cNvPr id="3" name="Content Placeholder 2"/>
          <p:cNvSpPr>
            <a:spLocks noGrp="1"/>
          </p:cNvSpPr>
          <p:nvPr>
            <p:ph idx="1"/>
          </p:nvPr>
        </p:nvSpPr>
        <p:spPr>
          <a:xfrm>
            <a:off x="228600" y="1295400"/>
            <a:ext cx="6858000" cy="5181600"/>
          </a:xfrm>
        </p:spPr>
        <p:txBody>
          <a:bodyPr>
            <a:normAutofit fontScale="92500" lnSpcReduction="20000"/>
          </a:bodyPr>
          <a:lstStyle/>
          <a:p>
            <a:pPr marL="571500" indent="-571500">
              <a:buFont typeface="+mj-lt"/>
              <a:buAutoNum type="romanLcPeriod"/>
            </a:pPr>
            <a:r>
              <a:rPr lang="en-US" dirty="0"/>
              <a:t>Be developed within 48 hours of a resident’s admission. </a:t>
            </a:r>
          </a:p>
          <a:p>
            <a:pPr marL="571500" indent="-571500">
              <a:buFont typeface="+mj-lt"/>
              <a:buAutoNum type="romanLcPeriod"/>
            </a:pPr>
            <a:r>
              <a:rPr lang="en-US" dirty="0"/>
              <a:t>Include the minimum healthcare information necessary to properly care for a resident including, but not limited to— </a:t>
            </a:r>
          </a:p>
          <a:p>
            <a:pPr marL="400050" lvl="1" indent="0">
              <a:buNone/>
            </a:pPr>
            <a:r>
              <a:rPr lang="en-US" dirty="0"/>
              <a:t>	(A) Initial goals based on admission orders. </a:t>
            </a:r>
          </a:p>
          <a:p>
            <a:pPr marL="400050" lvl="1" indent="0">
              <a:buNone/>
            </a:pPr>
            <a:r>
              <a:rPr lang="en-US" dirty="0"/>
              <a:t>	(B) Physician orders. </a:t>
            </a:r>
          </a:p>
          <a:p>
            <a:pPr marL="400050" lvl="1" indent="0">
              <a:buNone/>
            </a:pPr>
            <a:r>
              <a:rPr lang="en-US" dirty="0"/>
              <a:t>	(C) Dietary orders. </a:t>
            </a:r>
          </a:p>
          <a:p>
            <a:pPr marL="400050" lvl="1" indent="0">
              <a:buNone/>
            </a:pPr>
            <a:r>
              <a:rPr lang="en-US" dirty="0"/>
              <a:t>	(D) Therapy services. </a:t>
            </a:r>
          </a:p>
          <a:p>
            <a:pPr marL="400050" lvl="1" indent="0">
              <a:buNone/>
            </a:pPr>
            <a:r>
              <a:rPr lang="en-US" dirty="0"/>
              <a:t>	(E) Social services. </a:t>
            </a:r>
          </a:p>
          <a:p>
            <a:pPr marL="400050" lvl="1" indent="0">
              <a:buNone/>
            </a:pPr>
            <a:r>
              <a:rPr lang="en-US" dirty="0"/>
              <a:t>	(F) </a:t>
            </a:r>
            <a:r>
              <a:rPr lang="en-US" dirty="0" err="1"/>
              <a:t>PASARR</a:t>
            </a:r>
            <a:r>
              <a:rPr lang="en-US" dirty="0"/>
              <a:t> recommendation, if applicable. </a:t>
            </a:r>
          </a:p>
          <a:p>
            <a:pPr marL="0" indent="0">
              <a:buNone/>
            </a:pPr>
            <a:endParaRPr lang="en-US" sz="2400" dirty="0"/>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67600" y="3048000"/>
            <a:ext cx="1473937" cy="2209800"/>
          </a:xfrm>
          <a:prstGeom prst="rect">
            <a:avLst/>
          </a:prstGeom>
        </p:spPr>
      </p:pic>
    </p:spTree>
    <p:extLst>
      <p:ext uri="{BB962C8B-B14F-4D97-AF65-F5344CB8AC3E}">
        <p14:creationId xmlns:p14="http://schemas.microsoft.com/office/powerpoint/2010/main" val="3215972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Baseline Care Plans</a:t>
            </a:r>
          </a:p>
        </p:txBody>
      </p:sp>
      <p:sp>
        <p:nvSpPr>
          <p:cNvPr id="3" name="Content Placeholder 2"/>
          <p:cNvSpPr>
            <a:spLocks noGrp="1"/>
          </p:cNvSpPr>
          <p:nvPr>
            <p:ph idx="1"/>
          </p:nvPr>
        </p:nvSpPr>
        <p:spPr>
          <a:xfrm>
            <a:off x="304800" y="1295400"/>
            <a:ext cx="8534400" cy="4830763"/>
          </a:xfrm>
        </p:spPr>
        <p:txBody>
          <a:bodyPr>
            <a:normAutofit fontScale="77500" lnSpcReduction="20000"/>
          </a:bodyPr>
          <a:lstStyle/>
          <a:p>
            <a:pPr marL="0" indent="0">
              <a:buNone/>
            </a:pPr>
            <a:r>
              <a:rPr lang="en-US" sz="4500" b="1" dirty="0"/>
              <a:t>Definitions </a:t>
            </a:r>
            <a:endParaRPr lang="en-US" sz="3500" b="1" dirty="0"/>
          </a:p>
          <a:p>
            <a:r>
              <a:rPr lang="en-US" dirty="0"/>
              <a:t>“</a:t>
            </a:r>
            <a:r>
              <a:rPr lang="en-US" b="1" dirty="0"/>
              <a:t>Resident’s Goal</a:t>
            </a:r>
            <a:r>
              <a:rPr lang="en-US" dirty="0"/>
              <a:t>”: The resident’s desired outcomes and preferences for admission, which guide decision making during care planning.</a:t>
            </a:r>
          </a:p>
          <a:p>
            <a:r>
              <a:rPr lang="en-US" b="1" dirty="0"/>
              <a:t>“Interventions</a:t>
            </a:r>
            <a:r>
              <a:rPr lang="en-US" dirty="0"/>
              <a:t>”: Actions, treatments, procedures, or activities designed to meet an objective. </a:t>
            </a:r>
          </a:p>
          <a:p>
            <a:r>
              <a:rPr lang="en-US" b="1" dirty="0"/>
              <a:t>“Measurable</a:t>
            </a:r>
            <a:r>
              <a:rPr lang="en-US" dirty="0"/>
              <a:t>”: The ability to be evaluated or quantified. </a:t>
            </a:r>
          </a:p>
          <a:p>
            <a:r>
              <a:rPr lang="en-US" dirty="0"/>
              <a:t>“Objective”: A statement describing the results to be achieved to meet the resident’s goals. </a:t>
            </a:r>
          </a:p>
          <a:p>
            <a:r>
              <a:rPr lang="en-US" dirty="0"/>
              <a:t>“</a:t>
            </a:r>
            <a:r>
              <a:rPr lang="en-US" b="1" dirty="0"/>
              <a:t>Person-centered care”: </a:t>
            </a:r>
            <a:r>
              <a:rPr lang="en-US" dirty="0"/>
              <a:t>means to focus on the resident as the locus of control and support the resident in making their own choices and having control over their daily lives.  </a:t>
            </a:r>
          </a:p>
          <a:p>
            <a:endParaRPr lang="en-US" dirty="0"/>
          </a:p>
        </p:txBody>
      </p:sp>
    </p:spTree>
    <p:extLst>
      <p:ext uri="{BB962C8B-B14F-4D97-AF65-F5344CB8AC3E}">
        <p14:creationId xmlns:p14="http://schemas.microsoft.com/office/powerpoint/2010/main" val="613840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Baseline Care Plan</a:t>
            </a:r>
          </a:p>
        </p:txBody>
      </p:sp>
      <p:sp>
        <p:nvSpPr>
          <p:cNvPr id="3" name="Content Placeholder 2"/>
          <p:cNvSpPr>
            <a:spLocks noGrp="1"/>
          </p:cNvSpPr>
          <p:nvPr>
            <p:ph idx="1"/>
          </p:nvPr>
        </p:nvSpPr>
        <p:spPr/>
        <p:txBody>
          <a:bodyPr>
            <a:normAutofit lnSpcReduction="10000"/>
          </a:bodyPr>
          <a:lstStyle/>
          <a:p>
            <a:pPr>
              <a:buFont typeface="Wingdings" pitchFamily="2" charset="2"/>
              <a:buChar char="§"/>
            </a:pPr>
            <a:r>
              <a:rPr lang="en-US" dirty="0"/>
              <a:t>Must reflect the resident’s stated goals and objectives</a:t>
            </a:r>
          </a:p>
          <a:p>
            <a:pPr>
              <a:buFont typeface="Wingdings" pitchFamily="2" charset="2"/>
              <a:buChar char="§"/>
            </a:pPr>
            <a:r>
              <a:rPr lang="en-US" dirty="0"/>
              <a:t>Include interventions that address his/her current needs</a:t>
            </a:r>
          </a:p>
          <a:p>
            <a:pPr>
              <a:buFont typeface="Wingdings" pitchFamily="2" charset="2"/>
              <a:buChar char="§"/>
            </a:pPr>
            <a:r>
              <a:rPr lang="en-US" dirty="0"/>
              <a:t>Based on admission orders</a:t>
            </a:r>
          </a:p>
          <a:p>
            <a:pPr>
              <a:buFont typeface="Wingdings" pitchFamily="2" charset="2"/>
              <a:buChar char="§"/>
            </a:pPr>
            <a:r>
              <a:rPr lang="en-US" dirty="0"/>
              <a:t>Information about the resident available from the transferring provider </a:t>
            </a:r>
          </a:p>
          <a:p>
            <a:pPr>
              <a:buFont typeface="Wingdings" pitchFamily="2" charset="2"/>
              <a:buChar char="§"/>
            </a:pPr>
            <a:r>
              <a:rPr lang="en-US" dirty="0"/>
              <a:t>Discussion with the resident and resident representative</a:t>
            </a:r>
          </a:p>
        </p:txBody>
      </p:sp>
    </p:spTree>
    <p:extLst>
      <p:ext uri="{BB962C8B-B14F-4D97-AF65-F5344CB8AC3E}">
        <p14:creationId xmlns:p14="http://schemas.microsoft.com/office/powerpoint/2010/main" val="3576158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Baseline Care Plan</a:t>
            </a:r>
          </a:p>
        </p:txBody>
      </p:sp>
      <p:sp>
        <p:nvSpPr>
          <p:cNvPr id="3" name="Content Placeholder 2"/>
          <p:cNvSpPr>
            <a:spLocks noGrp="1"/>
          </p:cNvSpPr>
          <p:nvPr>
            <p:ph idx="1"/>
          </p:nvPr>
        </p:nvSpPr>
        <p:spPr>
          <a:xfrm>
            <a:off x="481012" y="1417638"/>
            <a:ext cx="8229600" cy="4525963"/>
          </a:xfrm>
        </p:spPr>
        <p:txBody>
          <a:bodyPr/>
          <a:lstStyle/>
          <a:p>
            <a:pPr marL="0" indent="0" algn="ctr">
              <a:buNone/>
            </a:pPr>
            <a:r>
              <a:rPr lang="en-US" dirty="0"/>
              <a:t>The care plan documents the interim approaches for meeting the resident’s immediate needs in accordance with professional standards of quality care.  The care plan then must also reflect changes to approaches resulting from significant changes in condition or needs.</a:t>
            </a:r>
          </a:p>
        </p:txBody>
      </p:sp>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43300" y="4753877"/>
            <a:ext cx="2057400" cy="1372286"/>
          </a:xfrm>
          <a:prstGeom prst="rect">
            <a:avLst/>
          </a:prstGeom>
        </p:spPr>
      </p:pic>
    </p:spTree>
    <p:extLst>
      <p:ext uri="{BB962C8B-B14F-4D97-AF65-F5344CB8AC3E}">
        <p14:creationId xmlns:p14="http://schemas.microsoft.com/office/powerpoint/2010/main" val="2697973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Baseline Care Plan</a:t>
            </a:r>
          </a:p>
        </p:txBody>
      </p:sp>
      <p:sp>
        <p:nvSpPr>
          <p:cNvPr id="3" name="Content Placeholder 2"/>
          <p:cNvSpPr>
            <a:spLocks noGrp="1"/>
          </p:cNvSpPr>
          <p:nvPr>
            <p:ph idx="1"/>
          </p:nvPr>
        </p:nvSpPr>
        <p:spPr/>
        <p:txBody>
          <a:bodyPr>
            <a:normAutofit/>
          </a:bodyPr>
          <a:lstStyle/>
          <a:p>
            <a:pPr marL="0" indent="0">
              <a:buNone/>
            </a:pPr>
            <a:r>
              <a:rPr lang="en-US" dirty="0"/>
              <a:t>Facility is responsible to implement the interventions to assist the resident  to achieve care plan goals and objectives.</a:t>
            </a:r>
          </a:p>
          <a:p>
            <a:pPr marL="0" indent="0">
              <a:buNone/>
            </a:pPr>
            <a:endParaRPr lang="en-US" dirty="0"/>
          </a:p>
          <a:p>
            <a:pPr marL="0" indent="0">
              <a:buNone/>
            </a:pPr>
            <a:r>
              <a:rPr lang="en-US" dirty="0"/>
              <a:t>There must be a process to communicate the interventions to the direct care staff at the time of admission and when changes occur.</a:t>
            </a:r>
          </a:p>
          <a:p>
            <a:pPr marL="0" indent="0" algn="ctr">
              <a:buNone/>
            </a:pPr>
            <a:r>
              <a:rPr lang="en-US" b="1" dirty="0">
                <a:solidFill>
                  <a:srgbClr val="FF0000"/>
                </a:solidFill>
              </a:rPr>
              <a:t>(insert process)</a:t>
            </a:r>
          </a:p>
        </p:txBody>
      </p:sp>
    </p:spTree>
    <p:extLst>
      <p:ext uri="{BB962C8B-B14F-4D97-AF65-F5344CB8AC3E}">
        <p14:creationId xmlns:p14="http://schemas.microsoft.com/office/powerpoint/2010/main" val="1204824353"/>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LeadingAge National - Abuse Prevention Education for Leadership</Template>
  <TotalTime>1431</TotalTime>
  <Words>2275</Words>
  <Application>Microsoft Office PowerPoint</Application>
  <PresentationFormat>On-screen Show (4:3)</PresentationFormat>
  <Paragraphs>246</Paragraphs>
  <Slides>35</Slides>
  <Notes>28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35</vt:i4>
      </vt:variant>
    </vt:vector>
  </HeadingPairs>
  <TitlesOfParts>
    <vt:vector size="42" baseType="lpstr">
      <vt:lpstr>Arial</vt:lpstr>
      <vt:lpstr>Calibri</vt:lpstr>
      <vt:lpstr>Verdana</vt:lpstr>
      <vt:lpstr>Wingdings</vt:lpstr>
      <vt:lpstr>1_2012LeadingAge_gray2PPT</vt:lpstr>
      <vt:lpstr>2_2012LeadingAge_gray2PPT</vt:lpstr>
      <vt:lpstr>3_2012LeadingAge_gray2PPT</vt:lpstr>
      <vt:lpstr>Baseline Care Plans</vt:lpstr>
      <vt:lpstr>OBJECTIVES </vt:lpstr>
      <vt:lpstr>OVERVIEW</vt:lpstr>
      <vt:lpstr>Regulation-Guidance</vt:lpstr>
      <vt:lpstr>Regulatory Guidance</vt:lpstr>
      <vt:lpstr>Baseline Care Plans</vt:lpstr>
      <vt:lpstr>Baseline Care Plan</vt:lpstr>
      <vt:lpstr>Baseline Care Plan</vt:lpstr>
      <vt:lpstr>Baseline Care Plan</vt:lpstr>
      <vt:lpstr>Baseline Care Plan</vt:lpstr>
      <vt:lpstr>POLICY</vt:lpstr>
      <vt:lpstr>PROCEDURE</vt:lpstr>
      <vt:lpstr>Procedure </vt:lpstr>
      <vt:lpstr>PROCEDURE</vt:lpstr>
      <vt:lpstr>PROCEDURE</vt:lpstr>
      <vt:lpstr>PROCEDURE</vt:lpstr>
      <vt:lpstr>Example- Page 1 (or insert example)</vt:lpstr>
      <vt:lpstr>Example – Page 2 (or insert example)</vt:lpstr>
      <vt:lpstr>PROCEDURE</vt:lpstr>
      <vt:lpstr>Example-Page 3 (or insert example)</vt:lpstr>
      <vt:lpstr>Procedure-continued</vt:lpstr>
      <vt:lpstr>Procedure - continued</vt:lpstr>
      <vt:lpstr>Procedure - continued</vt:lpstr>
      <vt:lpstr>Procedure (facility specific)</vt:lpstr>
      <vt:lpstr>Procedure-continued</vt:lpstr>
      <vt:lpstr>Facility Response</vt:lpstr>
      <vt:lpstr>Understand</vt:lpstr>
      <vt:lpstr>INFORM</vt:lpstr>
      <vt:lpstr>Limitations</vt:lpstr>
      <vt:lpstr>Monitor</vt:lpstr>
      <vt:lpstr>SUMMARY </vt:lpstr>
      <vt:lpstr>Summary</vt:lpstr>
      <vt:lpstr>Questions?</vt:lpstr>
      <vt:lpstr>PowerPoint Presentation</vt:lpstr>
      <vt:lpstr>REFERENCES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Notification of Changes</dc:title>
  <dc:creator>Susie Avery</dc:creator>
  <cp:lastModifiedBy>Ruta Prasauskas</cp:lastModifiedBy>
  <cp:revision>87</cp:revision>
  <dcterms:created xsi:type="dcterms:W3CDTF">2017-01-12T23:03:08Z</dcterms:created>
  <dcterms:modified xsi:type="dcterms:W3CDTF">2017-10-03T20:16:06Z</dcterms:modified>
</cp:coreProperties>
</file>