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100"/>
  </p:notesMasterIdLst>
  <p:sldIdLst>
    <p:sldId id="282" r:id="rId4"/>
    <p:sldId id="258" r:id="rId5"/>
    <p:sldId id="434" r:id="rId6"/>
    <p:sldId id="435" r:id="rId7"/>
    <p:sldId id="436" r:id="rId8"/>
    <p:sldId id="437" r:id="rId9"/>
    <p:sldId id="371" r:id="rId10"/>
    <p:sldId id="416" r:id="rId11"/>
    <p:sldId id="417" r:id="rId12"/>
    <p:sldId id="419" r:id="rId13"/>
    <p:sldId id="420" r:id="rId14"/>
    <p:sldId id="438" r:id="rId15"/>
    <p:sldId id="468" r:id="rId16"/>
    <p:sldId id="439" r:id="rId17"/>
    <p:sldId id="440" r:id="rId18"/>
    <p:sldId id="441" r:id="rId19"/>
    <p:sldId id="442" r:id="rId20"/>
    <p:sldId id="443" r:id="rId21"/>
    <p:sldId id="444" r:id="rId22"/>
    <p:sldId id="445" r:id="rId23"/>
    <p:sldId id="447" r:id="rId24"/>
    <p:sldId id="449" r:id="rId25"/>
    <p:sldId id="450" r:id="rId26"/>
    <p:sldId id="451" r:id="rId27"/>
    <p:sldId id="452" r:id="rId28"/>
    <p:sldId id="453" r:id="rId29"/>
    <p:sldId id="454" r:id="rId30"/>
    <p:sldId id="455" r:id="rId31"/>
    <p:sldId id="456"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70" r:id="rId55"/>
    <p:sldId id="403" r:id="rId56"/>
    <p:sldId id="471" r:id="rId57"/>
    <p:sldId id="469"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57" r:id="rId71"/>
    <p:sldId id="458" r:id="rId72"/>
    <p:sldId id="459" r:id="rId73"/>
    <p:sldId id="460" r:id="rId74"/>
    <p:sldId id="461" r:id="rId75"/>
    <p:sldId id="462" r:id="rId76"/>
    <p:sldId id="463" r:id="rId77"/>
    <p:sldId id="464" r:id="rId78"/>
    <p:sldId id="465" r:id="rId79"/>
    <p:sldId id="466" r:id="rId80"/>
    <p:sldId id="467" r:id="rId81"/>
    <p:sldId id="472" r:id="rId82"/>
    <p:sldId id="473" r:id="rId83"/>
    <p:sldId id="476" r:id="rId84"/>
    <p:sldId id="477" r:id="rId85"/>
    <p:sldId id="339" r:id="rId86"/>
    <p:sldId id="299" r:id="rId87"/>
    <p:sldId id="340" r:id="rId88"/>
    <p:sldId id="341" r:id="rId89"/>
    <p:sldId id="302" r:id="rId90"/>
    <p:sldId id="336" r:id="rId91"/>
    <p:sldId id="337" r:id="rId92"/>
    <p:sldId id="287" r:id="rId93"/>
    <p:sldId id="275" r:id="rId94"/>
    <p:sldId id="478" r:id="rId95"/>
    <p:sldId id="479" r:id="rId96"/>
    <p:sldId id="480" r:id="rId97"/>
    <p:sldId id="481" r:id="rId98"/>
    <p:sldId id="482"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54" autoAdjust="0"/>
  </p:normalViewPr>
  <p:slideViewPr>
    <p:cSldViewPr>
      <p:cViewPr varScale="1">
        <p:scale>
          <a:sx n="49" d="100"/>
          <a:sy n="49" d="100"/>
        </p:scale>
        <p:origin x="19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E1CE0-966D-4096-9B27-21DB7D27305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B195CDAE-5FC4-43CA-BEB4-BDB5E8B3C8F6}">
      <dgm:prSet phldrT="[Text]"/>
      <dgm:spPr/>
      <dgm:t>
        <a:bodyPr/>
        <a:lstStyle/>
        <a:p>
          <a:r>
            <a:rPr lang="en-US" dirty="0"/>
            <a:t>Drugs</a:t>
          </a:r>
        </a:p>
      </dgm:t>
    </dgm:pt>
    <dgm:pt modelId="{B9882B55-1278-4A7F-94E8-1DBE69842BD7}" type="parTrans" cxnId="{CECDEF9F-311D-4C17-9526-F6FE32183BD4}">
      <dgm:prSet/>
      <dgm:spPr/>
      <dgm:t>
        <a:bodyPr/>
        <a:lstStyle/>
        <a:p>
          <a:endParaRPr lang="en-US"/>
        </a:p>
      </dgm:t>
    </dgm:pt>
    <dgm:pt modelId="{DD4D2F7F-83E4-4334-9EBD-DB2DD5EAD611}" type="sibTrans" cxnId="{CECDEF9F-311D-4C17-9526-F6FE32183BD4}">
      <dgm:prSet/>
      <dgm:spPr/>
      <dgm:t>
        <a:bodyPr/>
        <a:lstStyle/>
        <a:p>
          <a:endParaRPr lang="en-US"/>
        </a:p>
      </dgm:t>
    </dgm:pt>
    <dgm:pt modelId="{16BB5604-CE7F-4F05-907B-B1F6DD2168B2}">
      <dgm:prSet phldrT="[Text]" custT="1"/>
      <dgm:spPr/>
      <dgm:t>
        <a:bodyPr/>
        <a:lstStyle/>
        <a:p>
          <a:r>
            <a:rPr lang="en-US" sz="1400" dirty="0"/>
            <a:t>Many antibiotics, antifungal medications, aspirin and aspirin containing products, ibuprofen or naproxen sodium, acetaminophen, cold or allergy medicines, medications that treat abnormal heart rhythms, antacids, laxatives</a:t>
          </a:r>
        </a:p>
      </dgm:t>
    </dgm:pt>
    <dgm:pt modelId="{ACF4416C-7CAA-423A-9404-4E898AF6BA0A}" type="parTrans" cxnId="{61DC9BD1-AD4D-4038-B6DF-FADCDCD4183C}">
      <dgm:prSet/>
      <dgm:spPr/>
      <dgm:t>
        <a:bodyPr/>
        <a:lstStyle/>
        <a:p>
          <a:endParaRPr lang="en-US"/>
        </a:p>
      </dgm:t>
    </dgm:pt>
    <dgm:pt modelId="{D7731B57-BEA8-42AB-80EE-A0C885D016EE}" type="sibTrans" cxnId="{61DC9BD1-AD4D-4038-B6DF-FADCDCD4183C}">
      <dgm:prSet/>
      <dgm:spPr/>
      <dgm:t>
        <a:bodyPr/>
        <a:lstStyle/>
        <a:p>
          <a:endParaRPr lang="en-US"/>
        </a:p>
      </dgm:t>
    </dgm:pt>
    <dgm:pt modelId="{0905D348-C5E4-49A7-87D3-0C1E23E068F3}">
      <dgm:prSet phldrT="[Text]"/>
      <dgm:spPr/>
      <dgm:t>
        <a:bodyPr/>
        <a:lstStyle/>
        <a:p>
          <a:r>
            <a:rPr lang="en-US" dirty="0"/>
            <a:t>Supplements</a:t>
          </a:r>
        </a:p>
      </dgm:t>
    </dgm:pt>
    <dgm:pt modelId="{9E0F4148-E95E-43DD-97E8-E37A6D74AC91}" type="parTrans" cxnId="{B182442B-B954-4C12-BEF6-9D098C326E8E}">
      <dgm:prSet/>
      <dgm:spPr/>
      <dgm:t>
        <a:bodyPr/>
        <a:lstStyle/>
        <a:p>
          <a:endParaRPr lang="en-US"/>
        </a:p>
      </dgm:t>
    </dgm:pt>
    <dgm:pt modelId="{4E913CB6-1D9D-4502-8ED0-A4BF1C60BECA}" type="sibTrans" cxnId="{B182442B-B954-4C12-BEF6-9D098C326E8E}">
      <dgm:prSet/>
      <dgm:spPr/>
      <dgm:t>
        <a:bodyPr/>
        <a:lstStyle/>
        <a:p>
          <a:endParaRPr lang="en-US"/>
        </a:p>
      </dgm:t>
    </dgm:pt>
    <dgm:pt modelId="{20C72971-AD5F-4E02-9DE7-0375FF30CADF}">
      <dgm:prSet phldrT="[Text]"/>
      <dgm:spPr/>
      <dgm:t>
        <a:bodyPr/>
        <a:lstStyle/>
        <a:p>
          <a:r>
            <a:rPr lang="en-US" dirty="0"/>
            <a:t>Coenzyme Q10, dong </a:t>
          </a:r>
          <a:r>
            <a:rPr lang="en-US" dirty="0" err="1"/>
            <a:t>quai</a:t>
          </a:r>
          <a:r>
            <a:rPr lang="en-US" dirty="0"/>
            <a:t>, garlic, </a:t>
          </a:r>
          <a:r>
            <a:rPr lang="en-US" dirty="0" err="1"/>
            <a:t>gingo</a:t>
          </a:r>
          <a:r>
            <a:rPr lang="en-US" dirty="0"/>
            <a:t> biloba, ginseng, green tea, ST. John’s wort, Vitamin E</a:t>
          </a:r>
        </a:p>
      </dgm:t>
    </dgm:pt>
    <dgm:pt modelId="{9E33FE7E-9CEC-4D6F-B876-CEB41870E7CC}" type="parTrans" cxnId="{7AC84AEB-63B1-4BA1-A3FD-9E2FA241A4F1}">
      <dgm:prSet/>
      <dgm:spPr/>
      <dgm:t>
        <a:bodyPr/>
        <a:lstStyle/>
        <a:p>
          <a:endParaRPr lang="en-US"/>
        </a:p>
      </dgm:t>
    </dgm:pt>
    <dgm:pt modelId="{E460234A-DE3A-43B2-A8BC-E3C12C969268}" type="sibTrans" cxnId="{7AC84AEB-63B1-4BA1-A3FD-9E2FA241A4F1}">
      <dgm:prSet/>
      <dgm:spPr/>
      <dgm:t>
        <a:bodyPr/>
        <a:lstStyle/>
        <a:p>
          <a:endParaRPr lang="en-US"/>
        </a:p>
      </dgm:t>
    </dgm:pt>
    <dgm:pt modelId="{1C1DCA6C-DD93-4AE2-808A-760029098942}">
      <dgm:prSet phldrT="[Text]"/>
      <dgm:spPr/>
      <dgm:t>
        <a:bodyPr/>
        <a:lstStyle/>
        <a:p>
          <a:r>
            <a:rPr lang="en-US" dirty="0"/>
            <a:t>Foods/Drinks</a:t>
          </a:r>
        </a:p>
      </dgm:t>
    </dgm:pt>
    <dgm:pt modelId="{0B5407C6-034C-4114-919A-43C2EC8CA182}" type="parTrans" cxnId="{8B6FA77B-5C6F-4910-9A35-6E48AB15E403}">
      <dgm:prSet/>
      <dgm:spPr/>
      <dgm:t>
        <a:bodyPr/>
        <a:lstStyle/>
        <a:p>
          <a:endParaRPr lang="en-US"/>
        </a:p>
      </dgm:t>
    </dgm:pt>
    <dgm:pt modelId="{C464476C-3F68-4B0C-B848-BF7BF3187030}" type="sibTrans" cxnId="{8B6FA77B-5C6F-4910-9A35-6E48AB15E403}">
      <dgm:prSet/>
      <dgm:spPr/>
      <dgm:t>
        <a:bodyPr/>
        <a:lstStyle/>
        <a:p>
          <a:endParaRPr lang="en-US"/>
        </a:p>
      </dgm:t>
    </dgm:pt>
    <dgm:pt modelId="{6B4DE701-5D43-483C-A726-46A529EF1689}">
      <dgm:prSet phldrT="[Text]"/>
      <dgm:spPr/>
      <dgm:t>
        <a:bodyPr/>
        <a:lstStyle/>
        <a:p>
          <a:r>
            <a:rPr lang="en-US" dirty="0"/>
            <a:t>Cranberries or cranberry juice, alcohol, foods that are high in vitamin K (soybeans, canola oil, spinach, broccoli), garlic, black licorice</a:t>
          </a:r>
        </a:p>
      </dgm:t>
    </dgm:pt>
    <dgm:pt modelId="{3D4A18F8-9D48-4EFF-AAA0-F390E0C9294F}" type="parTrans" cxnId="{F51A3523-3527-43F9-A181-6FD1B6401935}">
      <dgm:prSet/>
      <dgm:spPr/>
      <dgm:t>
        <a:bodyPr/>
        <a:lstStyle/>
        <a:p>
          <a:endParaRPr lang="en-US"/>
        </a:p>
      </dgm:t>
    </dgm:pt>
    <dgm:pt modelId="{041CA541-BEAD-41E4-AB2E-765FE2E0FB9B}" type="sibTrans" cxnId="{F51A3523-3527-43F9-A181-6FD1B6401935}">
      <dgm:prSet/>
      <dgm:spPr/>
      <dgm:t>
        <a:bodyPr/>
        <a:lstStyle/>
        <a:p>
          <a:endParaRPr lang="en-US"/>
        </a:p>
      </dgm:t>
    </dgm:pt>
    <dgm:pt modelId="{1969307A-CA3E-47E4-BC4C-9C139313C5C0}" type="pres">
      <dgm:prSet presAssocID="{3D3E1CE0-966D-4096-9B27-21DB7D273050}" presName="Name0" presStyleCnt="0">
        <dgm:presLayoutVars>
          <dgm:dir/>
          <dgm:animLvl val="lvl"/>
          <dgm:resizeHandles val="exact"/>
        </dgm:presLayoutVars>
      </dgm:prSet>
      <dgm:spPr/>
      <dgm:t>
        <a:bodyPr/>
        <a:lstStyle/>
        <a:p>
          <a:endParaRPr lang="en-US"/>
        </a:p>
      </dgm:t>
    </dgm:pt>
    <dgm:pt modelId="{5783F2BC-5F93-4B51-902A-7F0E9192FA86}" type="pres">
      <dgm:prSet presAssocID="{B195CDAE-5FC4-43CA-BEB4-BDB5E8B3C8F6}" presName="linNode" presStyleCnt="0"/>
      <dgm:spPr/>
    </dgm:pt>
    <dgm:pt modelId="{E6A1D81F-F772-4477-8283-D203D91FFA49}" type="pres">
      <dgm:prSet presAssocID="{B195CDAE-5FC4-43CA-BEB4-BDB5E8B3C8F6}" presName="parentText" presStyleLbl="node1" presStyleIdx="0" presStyleCnt="3">
        <dgm:presLayoutVars>
          <dgm:chMax val="1"/>
          <dgm:bulletEnabled val="1"/>
        </dgm:presLayoutVars>
      </dgm:prSet>
      <dgm:spPr/>
      <dgm:t>
        <a:bodyPr/>
        <a:lstStyle/>
        <a:p>
          <a:endParaRPr lang="en-US"/>
        </a:p>
      </dgm:t>
    </dgm:pt>
    <dgm:pt modelId="{3E33F107-561D-4814-830E-D5E271247142}" type="pres">
      <dgm:prSet presAssocID="{B195CDAE-5FC4-43CA-BEB4-BDB5E8B3C8F6}" presName="descendantText" presStyleLbl="alignAccFollowNode1" presStyleIdx="0" presStyleCnt="3">
        <dgm:presLayoutVars>
          <dgm:bulletEnabled val="1"/>
        </dgm:presLayoutVars>
      </dgm:prSet>
      <dgm:spPr/>
      <dgm:t>
        <a:bodyPr/>
        <a:lstStyle/>
        <a:p>
          <a:endParaRPr lang="en-US"/>
        </a:p>
      </dgm:t>
    </dgm:pt>
    <dgm:pt modelId="{DD7973C7-77D7-4324-A614-09D2C4EF36DE}" type="pres">
      <dgm:prSet presAssocID="{DD4D2F7F-83E4-4334-9EBD-DB2DD5EAD611}" presName="sp" presStyleCnt="0"/>
      <dgm:spPr/>
    </dgm:pt>
    <dgm:pt modelId="{93AB5251-4F72-4755-92F1-BFF577019C86}" type="pres">
      <dgm:prSet presAssocID="{0905D348-C5E4-49A7-87D3-0C1E23E068F3}" presName="linNode" presStyleCnt="0"/>
      <dgm:spPr/>
    </dgm:pt>
    <dgm:pt modelId="{EF5D068C-503E-4586-B038-3E2764F8025E}" type="pres">
      <dgm:prSet presAssocID="{0905D348-C5E4-49A7-87D3-0C1E23E068F3}" presName="parentText" presStyleLbl="node1" presStyleIdx="1" presStyleCnt="3">
        <dgm:presLayoutVars>
          <dgm:chMax val="1"/>
          <dgm:bulletEnabled val="1"/>
        </dgm:presLayoutVars>
      </dgm:prSet>
      <dgm:spPr/>
      <dgm:t>
        <a:bodyPr/>
        <a:lstStyle/>
        <a:p>
          <a:endParaRPr lang="en-US"/>
        </a:p>
      </dgm:t>
    </dgm:pt>
    <dgm:pt modelId="{3F979189-6EFF-4997-A2A1-AA974E34059E}" type="pres">
      <dgm:prSet presAssocID="{0905D348-C5E4-49A7-87D3-0C1E23E068F3}" presName="descendantText" presStyleLbl="alignAccFollowNode1" presStyleIdx="1" presStyleCnt="3">
        <dgm:presLayoutVars>
          <dgm:bulletEnabled val="1"/>
        </dgm:presLayoutVars>
      </dgm:prSet>
      <dgm:spPr/>
      <dgm:t>
        <a:bodyPr/>
        <a:lstStyle/>
        <a:p>
          <a:endParaRPr lang="en-US"/>
        </a:p>
      </dgm:t>
    </dgm:pt>
    <dgm:pt modelId="{9C1F7B5C-C6C1-48F7-AAC5-C5055AC49576}" type="pres">
      <dgm:prSet presAssocID="{4E913CB6-1D9D-4502-8ED0-A4BF1C60BECA}" presName="sp" presStyleCnt="0"/>
      <dgm:spPr/>
    </dgm:pt>
    <dgm:pt modelId="{A40D8AA4-B39D-4620-883D-C51E98453BC7}" type="pres">
      <dgm:prSet presAssocID="{1C1DCA6C-DD93-4AE2-808A-760029098942}" presName="linNode" presStyleCnt="0"/>
      <dgm:spPr/>
    </dgm:pt>
    <dgm:pt modelId="{6DAE64EE-B8CD-4B78-9FB3-78CA58901007}" type="pres">
      <dgm:prSet presAssocID="{1C1DCA6C-DD93-4AE2-808A-760029098942}" presName="parentText" presStyleLbl="node1" presStyleIdx="2" presStyleCnt="3">
        <dgm:presLayoutVars>
          <dgm:chMax val="1"/>
          <dgm:bulletEnabled val="1"/>
        </dgm:presLayoutVars>
      </dgm:prSet>
      <dgm:spPr/>
      <dgm:t>
        <a:bodyPr/>
        <a:lstStyle/>
        <a:p>
          <a:endParaRPr lang="en-US"/>
        </a:p>
      </dgm:t>
    </dgm:pt>
    <dgm:pt modelId="{CE4BE083-FDE1-4C5D-95A7-A3F0F928ECC8}" type="pres">
      <dgm:prSet presAssocID="{1C1DCA6C-DD93-4AE2-808A-760029098942}" presName="descendantText" presStyleLbl="alignAccFollowNode1" presStyleIdx="2" presStyleCnt="3">
        <dgm:presLayoutVars>
          <dgm:bulletEnabled val="1"/>
        </dgm:presLayoutVars>
      </dgm:prSet>
      <dgm:spPr/>
      <dgm:t>
        <a:bodyPr/>
        <a:lstStyle/>
        <a:p>
          <a:endParaRPr lang="en-US"/>
        </a:p>
      </dgm:t>
    </dgm:pt>
  </dgm:ptLst>
  <dgm:cxnLst>
    <dgm:cxn modelId="{B182442B-B954-4C12-BEF6-9D098C326E8E}" srcId="{3D3E1CE0-966D-4096-9B27-21DB7D273050}" destId="{0905D348-C5E4-49A7-87D3-0C1E23E068F3}" srcOrd="1" destOrd="0" parTransId="{9E0F4148-E95E-43DD-97E8-E37A6D74AC91}" sibTransId="{4E913CB6-1D9D-4502-8ED0-A4BF1C60BECA}"/>
    <dgm:cxn modelId="{61DC9BD1-AD4D-4038-B6DF-FADCDCD4183C}" srcId="{B195CDAE-5FC4-43CA-BEB4-BDB5E8B3C8F6}" destId="{16BB5604-CE7F-4F05-907B-B1F6DD2168B2}" srcOrd="0" destOrd="0" parTransId="{ACF4416C-7CAA-423A-9404-4E898AF6BA0A}" sibTransId="{D7731B57-BEA8-42AB-80EE-A0C885D016EE}"/>
    <dgm:cxn modelId="{F51A3523-3527-43F9-A181-6FD1B6401935}" srcId="{1C1DCA6C-DD93-4AE2-808A-760029098942}" destId="{6B4DE701-5D43-483C-A726-46A529EF1689}" srcOrd="0" destOrd="0" parTransId="{3D4A18F8-9D48-4EFF-AAA0-F390E0C9294F}" sibTransId="{041CA541-BEAD-41E4-AB2E-765FE2E0FB9B}"/>
    <dgm:cxn modelId="{CECDEF9F-311D-4C17-9526-F6FE32183BD4}" srcId="{3D3E1CE0-966D-4096-9B27-21DB7D273050}" destId="{B195CDAE-5FC4-43CA-BEB4-BDB5E8B3C8F6}" srcOrd="0" destOrd="0" parTransId="{B9882B55-1278-4A7F-94E8-1DBE69842BD7}" sibTransId="{DD4D2F7F-83E4-4334-9EBD-DB2DD5EAD611}"/>
    <dgm:cxn modelId="{8B6FA77B-5C6F-4910-9A35-6E48AB15E403}" srcId="{3D3E1CE0-966D-4096-9B27-21DB7D273050}" destId="{1C1DCA6C-DD93-4AE2-808A-760029098942}" srcOrd="2" destOrd="0" parTransId="{0B5407C6-034C-4114-919A-43C2EC8CA182}" sibTransId="{C464476C-3F68-4B0C-B848-BF7BF3187030}"/>
    <dgm:cxn modelId="{928912FA-D609-4F89-AF3E-6BE085D8D4E2}" type="presOf" srcId="{6B4DE701-5D43-483C-A726-46A529EF1689}" destId="{CE4BE083-FDE1-4C5D-95A7-A3F0F928ECC8}" srcOrd="0" destOrd="0" presId="urn:microsoft.com/office/officeart/2005/8/layout/vList5"/>
    <dgm:cxn modelId="{57805071-CF90-43AC-8CD9-412812D79B89}" type="presOf" srcId="{1C1DCA6C-DD93-4AE2-808A-760029098942}" destId="{6DAE64EE-B8CD-4B78-9FB3-78CA58901007}" srcOrd="0" destOrd="0" presId="urn:microsoft.com/office/officeart/2005/8/layout/vList5"/>
    <dgm:cxn modelId="{D098B397-9213-4918-90BA-C6E795DEE557}" type="presOf" srcId="{0905D348-C5E4-49A7-87D3-0C1E23E068F3}" destId="{EF5D068C-503E-4586-B038-3E2764F8025E}" srcOrd="0" destOrd="0" presId="urn:microsoft.com/office/officeart/2005/8/layout/vList5"/>
    <dgm:cxn modelId="{ECB359DF-AE7D-4301-8EAC-EF511CA9E144}" type="presOf" srcId="{3D3E1CE0-966D-4096-9B27-21DB7D273050}" destId="{1969307A-CA3E-47E4-BC4C-9C139313C5C0}" srcOrd="0" destOrd="0" presId="urn:microsoft.com/office/officeart/2005/8/layout/vList5"/>
    <dgm:cxn modelId="{3CE085E7-F621-4384-8BAC-5C517555D239}" type="presOf" srcId="{16BB5604-CE7F-4F05-907B-B1F6DD2168B2}" destId="{3E33F107-561D-4814-830E-D5E271247142}" srcOrd="0" destOrd="0" presId="urn:microsoft.com/office/officeart/2005/8/layout/vList5"/>
    <dgm:cxn modelId="{51BD1E22-7328-4F9E-AE47-F6F86FAC1625}" type="presOf" srcId="{B195CDAE-5FC4-43CA-BEB4-BDB5E8B3C8F6}" destId="{E6A1D81F-F772-4477-8283-D203D91FFA49}" srcOrd="0" destOrd="0" presId="urn:microsoft.com/office/officeart/2005/8/layout/vList5"/>
    <dgm:cxn modelId="{F2B2A0FB-47A2-47F2-9822-9BD4CC7A770E}" type="presOf" srcId="{20C72971-AD5F-4E02-9DE7-0375FF30CADF}" destId="{3F979189-6EFF-4997-A2A1-AA974E34059E}" srcOrd="0" destOrd="0" presId="urn:microsoft.com/office/officeart/2005/8/layout/vList5"/>
    <dgm:cxn modelId="{7AC84AEB-63B1-4BA1-A3FD-9E2FA241A4F1}" srcId="{0905D348-C5E4-49A7-87D3-0C1E23E068F3}" destId="{20C72971-AD5F-4E02-9DE7-0375FF30CADF}" srcOrd="0" destOrd="0" parTransId="{9E33FE7E-9CEC-4D6F-B876-CEB41870E7CC}" sibTransId="{E460234A-DE3A-43B2-A8BC-E3C12C969268}"/>
    <dgm:cxn modelId="{82A83E01-749A-4E1A-ACC9-B7862BFAF250}" type="presParOf" srcId="{1969307A-CA3E-47E4-BC4C-9C139313C5C0}" destId="{5783F2BC-5F93-4B51-902A-7F0E9192FA86}" srcOrd="0" destOrd="0" presId="urn:microsoft.com/office/officeart/2005/8/layout/vList5"/>
    <dgm:cxn modelId="{293942A6-9231-40F4-AB38-9BE111AA722B}" type="presParOf" srcId="{5783F2BC-5F93-4B51-902A-7F0E9192FA86}" destId="{E6A1D81F-F772-4477-8283-D203D91FFA49}" srcOrd="0" destOrd="0" presId="urn:microsoft.com/office/officeart/2005/8/layout/vList5"/>
    <dgm:cxn modelId="{C4C1B22A-7562-4C69-8180-F2FFD40D802F}" type="presParOf" srcId="{5783F2BC-5F93-4B51-902A-7F0E9192FA86}" destId="{3E33F107-561D-4814-830E-D5E271247142}" srcOrd="1" destOrd="0" presId="urn:microsoft.com/office/officeart/2005/8/layout/vList5"/>
    <dgm:cxn modelId="{D6C55540-C480-4AB4-9EE8-DA1A5674E607}" type="presParOf" srcId="{1969307A-CA3E-47E4-BC4C-9C139313C5C0}" destId="{DD7973C7-77D7-4324-A614-09D2C4EF36DE}" srcOrd="1" destOrd="0" presId="urn:microsoft.com/office/officeart/2005/8/layout/vList5"/>
    <dgm:cxn modelId="{596A39D1-17D0-4A30-9C16-6B8A6DA74593}" type="presParOf" srcId="{1969307A-CA3E-47E4-BC4C-9C139313C5C0}" destId="{93AB5251-4F72-4755-92F1-BFF577019C86}" srcOrd="2" destOrd="0" presId="urn:microsoft.com/office/officeart/2005/8/layout/vList5"/>
    <dgm:cxn modelId="{FD684DE7-A306-48BF-A3FA-F24D8C0988BE}" type="presParOf" srcId="{93AB5251-4F72-4755-92F1-BFF577019C86}" destId="{EF5D068C-503E-4586-B038-3E2764F8025E}" srcOrd="0" destOrd="0" presId="urn:microsoft.com/office/officeart/2005/8/layout/vList5"/>
    <dgm:cxn modelId="{FF11008B-6BB6-44C6-BE91-9E086AAF9015}" type="presParOf" srcId="{93AB5251-4F72-4755-92F1-BFF577019C86}" destId="{3F979189-6EFF-4997-A2A1-AA974E34059E}" srcOrd="1" destOrd="0" presId="urn:microsoft.com/office/officeart/2005/8/layout/vList5"/>
    <dgm:cxn modelId="{67E94886-D386-4017-8369-46A39E7282A0}" type="presParOf" srcId="{1969307A-CA3E-47E4-BC4C-9C139313C5C0}" destId="{9C1F7B5C-C6C1-48F7-AAC5-C5055AC49576}" srcOrd="3" destOrd="0" presId="urn:microsoft.com/office/officeart/2005/8/layout/vList5"/>
    <dgm:cxn modelId="{9E12DFA8-1A93-4B6F-8C8A-A22CC80E0779}" type="presParOf" srcId="{1969307A-CA3E-47E4-BC4C-9C139313C5C0}" destId="{A40D8AA4-B39D-4620-883D-C51E98453BC7}" srcOrd="4" destOrd="0" presId="urn:microsoft.com/office/officeart/2005/8/layout/vList5"/>
    <dgm:cxn modelId="{C89619F5-3DBC-4F5E-A7B5-83B2522CC7EB}" type="presParOf" srcId="{A40D8AA4-B39D-4620-883D-C51E98453BC7}" destId="{6DAE64EE-B8CD-4B78-9FB3-78CA58901007}" srcOrd="0" destOrd="0" presId="urn:microsoft.com/office/officeart/2005/8/layout/vList5"/>
    <dgm:cxn modelId="{B27524D8-BB85-4D84-AA31-74B4ED74A5D6}" type="presParOf" srcId="{A40D8AA4-B39D-4620-883D-C51E98453BC7}" destId="{CE4BE083-FDE1-4C5D-95A7-A3F0F928EC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FEAEDDCB-069D-4C53-B611-89EFDF3272D6}" srcId="{FCC2D5A2-2648-441D-886E-FBFCFEE2564D}" destId="{C9D7C41B-2458-4E10-B0CD-B096FE381CD0}" srcOrd="0" destOrd="0" parTransId="{0A0C60C5-C706-48B9-995E-A488798C9F2E}" sibTransId="{2A8DDC20-F70F-473B-9F8E-AB194C4E21A2}"/>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6F87C2AD-5B02-41D8-8EE4-39A59B1BA48C}" srcId="{FCC2D5A2-2648-441D-886E-FBFCFEE2564D}" destId="{14EB3EA9-D4F0-4B47-AB62-EABAD72DFE4A}" srcOrd="2" destOrd="0" parTransId="{D5EF5B8F-E2B2-4EAB-8B7E-E5357546671C}" sibTransId="{397A921E-02C0-4A34-B61F-E808010A8BE2}"/>
    <dgm:cxn modelId="{1FCF5187-5B60-47BB-BA26-BF0E4070F2BE}" type="presOf" srcId="{C9D7C41B-2458-4E10-B0CD-B096FE381CD0}" destId="{203CF8CD-E385-4216-A519-06CD9D747BE6}"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0FC0312-B40C-45F1-908B-2E4FC859F997}" type="presOf" srcId="{FCC2D5A2-2648-441D-886E-FBFCFEE2564D}" destId="{7AD44568-F12E-4516-A34B-218396103CE2}"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5D91D1C3-2414-4CCA-A34C-592CF98B02C1}" srcId="{FCC2D5A2-2648-441D-886E-FBFCFEE2564D}" destId="{5BDBC498-A2B6-4254-BE47-090F0729E8F8}" srcOrd="3" destOrd="0" parTransId="{ADFEF54D-244D-461E-B730-89ECCA20F6B0}" sibTransId="{8B2557B0-EA9E-4044-8F24-7BD0DD1CDA47}"/>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3F107-561D-4814-830E-D5E271247142}">
      <dsp:nvSpPr>
        <dsp:cNvPr id="0" name=""/>
        <dsp:cNvSpPr/>
      </dsp:nvSpPr>
      <dsp:spPr>
        <a:xfrm rot="5400000">
          <a:off x="4942269" y="-1996292"/>
          <a:ext cx="841372" cy="50474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Many antibiotics, antifungal medications, aspirin and aspirin containing products, ibuprofen or naproxen sodium, acetaminophen, cold or allergy medicines, medications that treat abnormal heart rhythms, antacids, laxatives</a:t>
          </a:r>
        </a:p>
      </dsp:txBody>
      <dsp:txXfrm rot="-5400000">
        <a:off x="2839211" y="147838"/>
        <a:ext cx="5006416" cy="759228"/>
      </dsp:txXfrm>
    </dsp:sp>
    <dsp:sp modelId="{E6A1D81F-F772-4477-8283-D203D91FFA49}">
      <dsp:nvSpPr>
        <dsp:cNvPr id="0" name=""/>
        <dsp:cNvSpPr/>
      </dsp:nvSpPr>
      <dsp:spPr>
        <a:xfrm>
          <a:off x="0" y="1593"/>
          <a:ext cx="2839212" cy="1051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Drugs</a:t>
          </a:r>
        </a:p>
      </dsp:txBody>
      <dsp:txXfrm>
        <a:off x="51340" y="52933"/>
        <a:ext cx="2736532" cy="949035"/>
      </dsp:txXfrm>
    </dsp:sp>
    <dsp:sp modelId="{3F979189-6EFF-4997-A2A1-AA974E34059E}">
      <dsp:nvSpPr>
        <dsp:cNvPr id="0" name=""/>
        <dsp:cNvSpPr/>
      </dsp:nvSpPr>
      <dsp:spPr>
        <a:xfrm rot="5400000">
          <a:off x="4942269" y="-891992"/>
          <a:ext cx="841372" cy="50474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Coenzyme Q10, dong </a:t>
          </a:r>
          <a:r>
            <a:rPr lang="en-US" sz="1600" kern="1200" dirty="0" err="1"/>
            <a:t>quai</a:t>
          </a:r>
          <a:r>
            <a:rPr lang="en-US" sz="1600" kern="1200" dirty="0"/>
            <a:t>, garlic, </a:t>
          </a:r>
          <a:r>
            <a:rPr lang="en-US" sz="1600" kern="1200" dirty="0" err="1"/>
            <a:t>gingo</a:t>
          </a:r>
          <a:r>
            <a:rPr lang="en-US" sz="1600" kern="1200" dirty="0"/>
            <a:t> biloba, ginseng, green tea, ST. John’s wort, Vitamin E</a:t>
          </a:r>
        </a:p>
      </dsp:txBody>
      <dsp:txXfrm rot="-5400000">
        <a:off x="2839211" y="1252138"/>
        <a:ext cx="5006416" cy="759228"/>
      </dsp:txXfrm>
    </dsp:sp>
    <dsp:sp modelId="{EF5D068C-503E-4586-B038-3E2764F8025E}">
      <dsp:nvSpPr>
        <dsp:cNvPr id="0" name=""/>
        <dsp:cNvSpPr/>
      </dsp:nvSpPr>
      <dsp:spPr>
        <a:xfrm>
          <a:off x="0" y="1105894"/>
          <a:ext cx="2839212" cy="1051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Supplements</a:t>
          </a:r>
        </a:p>
      </dsp:txBody>
      <dsp:txXfrm>
        <a:off x="51340" y="1157234"/>
        <a:ext cx="2736532" cy="949035"/>
      </dsp:txXfrm>
    </dsp:sp>
    <dsp:sp modelId="{CE4BE083-FDE1-4C5D-95A7-A3F0F928ECC8}">
      <dsp:nvSpPr>
        <dsp:cNvPr id="0" name=""/>
        <dsp:cNvSpPr/>
      </dsp:nvSpPr>
      <dsp:spPr>
        <a:xfrm rot="5400000">
          <a:off x="4942269" y="212308"/>
          <a:ext cx="841372" cy="50474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Cranberries or cranberry juice, alcohol, foods that are high in vitamin K (soybeans, canola oil, spinach, broccoli), garlic, black licorice</a:t>
          </a:r>
        </a:p>
      </dsp:txBody>
      <dsp:txXfrm rot="-5400000">
        <a:off x="2839211" y="2356438"/>
        <a:ext cx="5006416" cy="759228"/>
      </dsp:txXfrm>
    </dsp:sp>
    <dsp:sp modelId="{6DAE64EE-B8CD-4B78-9FB3-78CA58901007}">
      <dsp:nvSpPr>
        <dsp:cNvPr id="0" name=""/>
        <dsp:cNvSpPr/>
      </dsp:nvSpPr>
      <dsp:spPr>
        <a:xfrm>
          <a:off x="0" y="2210195"/>
          <a:ext cx="2839212" cy="1051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Foods/Drinks</a:t>
          </a:r>
        </a:p>
      </dsp:txBody>
      <dsp:txXfrm>
        <a:off x="51340" y="2261535"/>
        <a:ext cx="2736532" cy="949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D7AC6-8690-49F4-B667-7E888A4204C1}" type="datetimeFigureOut">
              <a:rPr lang="en-US" smtClean="0"/>
              <a:t>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EFB6F-2E6B-49DF-B9D1-FCCC23D65BEF}" type="slidenum">
              <a:rPr lang="en-US" smtClean="0"/>
              <a:t>‹#›</a:t>
            </a:fld>
            <a:endParaRPr lang="en-US"/>
          </a:p>
        </p:txBody>
      </p:sp>
    </p:spTree>
    <p:extLst>
      <p:ext uri="{BB962C8B-B14F-4D97-AF65-F5344CB8AC3E}">
        <p14:creationId xmlns:p14="http://schemas.microsoft.com/office/powerpoint/2010/main" val="326885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designed to provide facility supervisors</a:t>
            </a:r>
            <a:r>
              <a:rPr lang="en-US" baseline="0" dirty="0"/>
              <a:t> and leaders and front line staff with an overview of the new Medication Administration regulations</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754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Dose:  The amount received over a 24-hour period may be referred to as the daily dose. </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16</a:t>
            </a:fld>
            <a:endParaRPr lang="en-US"/>
          </a:p>
        </p:txBody>
      </p:sp>
    </p:spTree>
    <p:extLst>
      <p:ext uri="{BB962C8B-B14F-4D97-AF65-F5344CB8AC3E}">
        <p14:creationId xmlns:p14="http://schemas.microsoft.com/office/powerpoint/2010/main" val="331472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medication is ordered at</a:t>
            </a:r>
            <a:r>
              <a:rPr lang="en-US" baseline="0" dirty="0"/>
              <a:t> an Excessive Dose,  the nurse must:</a:t>
            </a:r>
          </a:p>
          <a:p>
            <a:pPr marL="228600" indent="-228600">
              <a:buAutoNum type="arabicPeriod"/>
            </a:pPr>
            <a:r>
              <a:rPr lang="en-US" baseline="0" dirty="0"/>
              <a:t>Discuss with physician</a:t>
            </a:r>
          </a:p>
          <a:p>
            <a:pPr marL="228600" indent="-228600">
              <a:buAutoNum type="arabicPeriod"/>
            </a:pPr>
            <a:r>
              <a:rPr lang="en-US" baseline="0" dirty="0"/>
              <a:t>Address with pharmacist</a:t>
            </a:r>
          </a:p>
          <a:p>
            <a:pPr marL="228600" indent="-228600">
              <a:buAutoNum type="arabicPeriod"/>
            </a:pPr>
            <a:r>
              <a:rPr lang="en-US" baseline="0" dirty="0"/>
              <a:t>Talk to supervisor/DON</a:t>
            </a:r>
          </a:p>
          <a:p>
            <a:pPr marL="228600" indent="-228600">
              <a:buAutoNum type="arabicPeriod"/>
            </a:pPr>
            <a:r>
              <a:rPr lang="en-US" baseline="0" dirty="0"/>
              <a:t>Inform resident/family</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17</a:t>
            </a:fld>
            <a:endParaRPr lang="en-US"/>
          </a:p>
        </p:txBody>
      </p:sp>
    </p:spTree>
    <p:extLst>
      <p:ext uri="{BB962C8B-B14F-4D97-AF65-F5344CB8AC3E}">
        <p14:creationId xmlns:p14="http://schemas.microsoft.com/office/powerpoint/2010/main" val="92526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nurses and non-licensed</a:t>
            </a:r>
            <a:r>
              <a:rPr lang="en-US" baseline="0" dirty="0"/>
              <a:t> personnel administering medications (per State law) ae required to know the reason a resident is receiving each medication and what to watch for!</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18</a:t>
            </a:fld>
            <a:endParaRPr lang="en-US"/>
          </a:p>
        </p:txBody>
      </p:sp>
    </p:spTree>
    <p:extLst>
      <p:ext uri="{BB962C8B-B14F-4D97-AF65-F5344CB8AC3E}">
        <p14:creationId xmlns:p14="http://schemas.microsoft.com/office/powerpoint/2010/main" val="2200860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20</a:t>
            </a:fld>
            <a:endParaRPr lang="en-US"/>
          </a:p>
        </p:txBody>
      </p:sp>
    </p:spTree>
    <p:extLst>
      <p:ext uri="{BB962C8B-B14F-4D97-AF65-F5344CB8AC3E}">
        <p14:creationId xmlns:p14="http://schemas.microsoft.com/office/powerpoint/2010/main" val="127926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Next—we will be discussing the required steps for medication administration</a:t>
            </a:r>
          </a:p>
        </p:txBody>
      </p:sp>
      <p:sp>
        <p:nvSpPr>
          <p:cNvPr id="4" name="Slide Number Placeholder 3"/>
          <p:cNvSpPr>
            <a:spLocks noGrp="1"/>
          </p:cNvSpPr>
          <p:nvPr>
            <p:ph type="sldNum" sz="quarter" idx="10"/>
          </p:nvPr>
        </p:nvSpPr>
        <p:spPr/>
        <p:txBody>
          <a:bodyPr/>
          <a:lstStyle/>
          <a:p>
            <a:fld id="{640EFB6F-2E6B-49DF-B9D1-FCCC23D65BEF}" type="slidenum">
              <a:rPr lang="en-US" smtClean="0"/>
              <a:t>21</a:t>
            </a:fld>
            <a:endParaRPr lang="en-US"/>
          </a:p>
        </p:txBody>
      </p:sp>
    </p:spTree>
    <p:extLst>
      <p:ext uri="{BB962C8B-B14F-4D97-AF65-F5344CB8AC3E}">
        <p14:creationId xmlns:p14="http://schemas.microsoft.com/office/powerpoint/2010/main" val="46941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administering medications, avoid</a:t>
            </a:r>
            <a:r>
              <a:rPr lang="en-US" baseline="0" dirty="0"/>
              <a:t> distractions!  Unless a true emergency—concentration is vital to prevent mistakes!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24</a:t>
            </a:fld>
            <a:endParaRPr lang="en-US"/>
          </a:p>
        </p:txBody>
      </p:sp>
    </p:spTree>
    <p:extLst>
      <p:ext uri="{BB962C8B-B14F-4D97-AF65-F5344CB8AC3E}">
        <p14:creationId xmlns:p14="http://schemas.microsoft.com/office/powerpoint/2010/main" val="3314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dosing schedules are necessary to maintain therapeutic blood levels (</a:t>
            </a:r>
            <a:r>
              <a:rPr lang="en-US" sz="1200" i="1" dirty="0"/>
              <a:t>e.g., </a:t>
            </a:r>
            <a:r>
              <a:rPr lang="en-US" sz="1200" dirty="0"/>
              <a:t>antibiotics, anti-seizure medications)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a:r>
            <a:r>
              <a:rPr lang="en-US" sz="1200" i="1" dirty="0"/>
              <a:t>e.g., </a:t>
            </a:r>
            <a:r>
              <a:rPr lang="en-US" sz="1200" dirty="0"/>
              <a:t>insulin should be given at a precise interval before a meal)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a:r>
            <a:r>
              <a:rPr lang="en-US" sz="1200" i="1" dirty="0"/>
              <a:t>e.g., </a:t>
            </a:r>
            <a:r>
              <a:rPr lang="en-US" sz="1200" dirty="0"/>
              <a:t>hypnotics at bed time, diuretics during the morning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27</a:t>
            </a:fld>
            <a:endParaRPr lang="en-US"/>
          </a:p>
        </p:txBody>
      </p:sp>
    </p:spTree>
    <p:extLst>
      <p:ext uri="{BB962C8B-B14F-4D97-AF65-F5344CB8AC3E}">
        <p14:creationId xmlns:p14="http://schemas.microsoft.com/office/powerpoint/2010/main" val="389931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drug resource manuals and/or consult pharmacy</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28</a:t>
            </a:fld>
            <a:endParaRPr lang="en-US"/>
          </a:p>
        </p:txBody>
      </p:sp>
    </p:spTree>
    <p:extLst>
      <p:ext uri="{BB962C8B-B14F-4D97-AF65-F5344CB8AC3E}">
        <p14:creationId xmlns:p14="http://schemas.microsoft.com/office/powerpoint/2010/main" val="290424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29</a:t>
            </a:fld>
            <a:endParaRPr lang="en-US"/>
          </a:p>
        </p:txBody>
      </p:sp>
    </p:spTree>
    <p:extLst>
      <p:ext uri="{BB962C8B-B14F-4D97-AF65-F5344CB8AC3E}">
        <p14:creationId xmlns:p14="http://schemas.microsoft.com/office/powerpoint/2010/main" val="346044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30</a:t>
            </a:fld>
            <a:endParaRPr lang="en-US"/>
          </a:p>
        </p:txBody>
      </p:sp>
    </p:spTree>
    <p:extLst>
      <p:ext uri="{BB962C8B-B14F-4D97-AF65-F5344CB8AC3E}">
        <p14:creationId xmlns:p14="http://schemas.microsoft.com/office/powerpoint/2010/main" val="162787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Objectives of the education is to review </a:t>
            </a:r>
            <a:r>
              <a:rPr lang="en-US" sz="1200" kern="1200" dirty="0" err="1">
                <a:solidFill>
                  <a:schemeClr val="tx1"/>
                </a:solidFill>
                <a:latin typeface="+mn-lt"/>
                <a:ea typeface="+mn-ea"/>
                <a:cs typeface="+mn-cs"/>
              </a:rPr>
              <a:t>RoP</a:t>
            </a:r>
            <a:r>
              <a:rPr lang="en-US" sz="1200" kern="1200" baseline="0" dirty="0">
                <a:solidFill>
                  <a:schemeClr val="tx1"/>
                </a:solidFill>
                <a:latin typeface="+mn-lt"/>
                <a:ea typeface="+mn-ea"/>
                <a:cs typeface="+mn-cs"/>
              </a:rPr>
              <a:t> for Medication Management including Medication Administration</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a:t>
            </a:fld>
            <a:endParaRPr lang="en-US"/>
          </a:p>
        </p:txBody>
      </p:sp>
    </p:spTree>
    <p:extLst>
      <p:ext uri="{BB962C8B-B14F-4D97-AF65-F5344CB8AC3E}">
        <p14:creationId xmlns:p14="http://schemas.microsoft.com/office/powerpoint/2010/main" val="223977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most common, most convenient, and usually least expensive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Inappropriate if the resident cannot swallow, if gastrointestinal tract mobility is reduced, or if the resident is experiencing nausea or vomiting.</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31</a:t>
            </a:fld>
            <a:endParaRPr lang="en-US"/>
          </a:p>
        </p:txBody>
      </p:sp>
    </p:spTree>
    <p:extLst>
      <p:ext uri="{BB962C8B-B14F-4D97-AF65-F5344CB8AC3E}">
        <p14:creationId xmlns:p14="http://schemas.microsoft.com/office/powerpoint/2010/main" val="50203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may be necessary to remove debris before inserting the medication.</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37</a:t>
            </a:fld>
            <a:endParaRPr lang="en-US"/>
          </a:p>
        </p:txBody>
      </p:sp>
    </p:spTree>
    <p:extLst>
      <p:ext uri="{BB962C8B-B14F-4D97-AF65-F5344CB8AC3E}">
        <p14:creationId xmlns:p14="http://schemas.microsoft.com/office/powerpoint/2010/main" val="96028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possible, have the resident defecate prior to rectal medication administration.</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40</a:t>
            </a:fld>
            <a:endParaRPr lang="en-US"/>
          </a:p>
        </p:txBody>
      </p:sp>
    </p:spTree>
    <p:extLst>
      <p:ext uri="{BB962C8B-B14F-4D97-AF65-F5344CB8AC3E}">
        <p14:creationId xmlns:p14="http://schemas.microsoft.com/office/powerpoint/2010/main" val="61400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Single-dose vials for aerosolized medications used for one resident.</a:t>
            </a:r>
          </a:p>
          <a:p>
            <a:pPr lvl="2"/>
            <a:r>
              <a:rPr lang="en-US" dirty="0"/>
              <a:t>Some medications require the addition of sterile water or sterile saline per prescription for dilution.</a:t>
            </a:r>
          </a:p>
          <a:p>
            <a:pPr lvl="2"/>
            <a:r>
              <a:rPr lang="en-US" dirty="0"/>
              <a:t>Some medications may be mixed together if there are no contraindications.</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42</a:t>
            </a:fld>
            <a:endParaRPr lang="en-US"/>
          </a:p>
        </p:txBody>
      </p:sp>
    </p:spTree>
    <p:extLst>
      <p:ext uri="{BB962C8B-B14F-4D97-AF65-F5344CB8AC3E}">
        <p14:creationId xmlns:p14="http://schemas.microsoft.com/office/powerpoint/2010/main" val="2960024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Stay with the resident during the treatment unless the resident has been assessed to be able to safely self-administer the inhalation treatment.  Make sure this assessment is documented in the medical record.</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43</a:t>
            </a:fld>
            <a:endParaRPr lang="en-US"/>
          </a:p>
        </p:txBody>
      </p:sp>
    </p:spTree>
    <p:extLst>
      <p:ext uri="{BB962C8B-B14F-4D97-AF65-F5344CB8AC3E}">
        <p14:creationId xmlns:p14="http://schemas.microsoft.com/office/powerpoint/2010/main" val="2794677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cognitively impaired residents, many clinicians believe that the closed mouth technique is easier for the resident and more likely to be successful. However, the open mouth technique often results in better and deeper penetration of the medication(s) into the lungs, when this method can be used. </a:t>
            </a:r>
          </a:p>
          <a:p>
            <a:r>
              <a:rPr lang="en-US" dirty="0"/>
              <a:t>• If more than one puff is required (whether the same medication or a different medication), follow the manufacturer’s product information for administration instructions including the acceptable wait time between inhalations.</a:t>
            </a:r>
          </a:p>
        </p:txBody>
      </p:sp>
      <p:sp>
        <p:nvSpPr>
          <p:cNvPr id="4" name="Slide Number Placeholder 3"/>
          <p:cNvSpPr>
            <a:spLocks noGrp="1"/>
          </p:cNvSpPr>
          <p:nvPr>
            <p:ph type="sldNum" sz="quarter" idx="10"/>
          </p:nvPr>
        </p:nvSpPr>
        <p:spPr/>
        <p:txBody>
          <a:bodyPr/>
          <a:lstStyle/>
          <a:p>
            <a:fld id="{640EFB6F-2E6B-49DF-B9D1-FCCC23D65BEF}" type="slidenum">
              <a:rPr lang="en-US" smtClean="0"/>
              <a:t>46</a:t>
            </a:fld>
            <a:endParaRPr lang="en-US"/>
          </a:p>
        </p:txBody>
      </p:sp>
    </p:spTree>
    <p:extLst>
      <p:ext uri="{BB962C8B-B14F-4D97-AF65-F5344CB8AC3E}">
        <p14:creationId xmlns:p14="http://schemas.microsoft.com/office/powerpoint/2010/main" val="172788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Insulin pens can ONLY be used for ONE resident and NEVER shared</a:t>
            </a:r>
          </a:p>
        </p:txBody>
      </p:sp>
      <p:sp>
        <p:nvSpPr>
          <p:cNvPr id="4" name="Slide Number Placeholder 3"/>
          <p:cNvSpPr>
            <a:spLocks noGrp="1"/>
          </p:cNvSpPr>
          <p:nvPr>
            <p:ph type="sldNum" sz="quarter" idx="10"/>
          </p:nvPr>
        </p:nvSpPr>
        <p:spPr/>
        <p:txBody>
          <a:bodyPr/>
          <a:lstStyle/>
          <a:p>
            <a:fld id="{640EFB6F-2E6B-49DF-B9D1-FCCC23D65BEF}" type="slidenum">
              <a:rPr lang="en-US" smtClean="0"/>
              <a:t>56</a:t>
            </a:fld>
            <a:endParaRPr lang="en-US"/>
          </a:p>
        </p:txBody>
      </p:sp>
    </p:spTree>
    <p:extLst>
      <p:ext uri="{BB962C8B-B14F-4D97-AF65-F5344CB8AC3E}">
        <p14:creationId xmlns:p14="http://schemas.microsoft.com/office/powerpoint/2010/main" val="42224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b="1" dirty="0"/>
              <a:t>Resident condition:  </a:t>
            </a:r>
            <a:r>
              <a:rPr lang="en-US" dirty="0"/>
              <a:t>IF the</a:t>
            </a:r>
            <a:r>
              <a:rPr lang="en-US" baseline="0" dirty="0"/>
              <a:t> resident condition required rigid control and monitoring a single missed or wrong dose could be significant</a:t>
            </a:r>
            <a:endParaRPr lang="en-US" dirty="0"/>
          </a:p>
          <a:p>
            <a:pPr marL="514350" indent="-514350">
              <a:buAutoNum type="arabicPeriod"/>
            </a:pPr>
            <a:r>
              <a:rPr lang="en-US" b="1" dirty="0"/>
              <a:t>Drug Category:  </a:t>
            </a:r>
            <a:r>
              <a:rPr lang="en-US" dirty="0"/>
              <a:t>If the medication is from a category that usually requires the resident to be titrated to a specific blood level, a single medication error could alter that level and precipitate</a:t>
            </a:r>
            <a:r>
              <a:rPr lang="en-US" baseline="0" dirty="0"/>
              <a:t> a reoccurrence of symptoms or toxicity.</a:t>
            </a:r>
            <a:endParaRPr lang="en-US" dirty="0"/>
          </a:p>
          <a:p>
            <a:pPr marL="514350" indent="-514350">
              <a:buAutoNum type="arabicPeriod"/>
            </a:pPr>
            <a:r>
              <a:rPr lang="en-US" b="1" dirty="0"/>
              <a:t>Frequency of Error</a:t>
            </a:r>
            <a:r>
              <a:rPr lang="en-US" dirty="0"/>
              <a:t>:  If an error is occurring repeatedly</a:t>
            </a:r>
            <a:r>
              <a:rPr lang="en-US" baseline="0" dirty="0"/>
              <a:t> there may be more reason to classify the error as significant</a:t>
            </a:r>
            <a:endParaRPr lang="en-US"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68</a:t>
            </a:fld>
            <a:endParaRPr lang="en-US"/>
          </a:p>
        </p:txBody>
      </p:sp>
    </p:spTree>
    <p:extLst>
      <p:ext uri="{BB962C8B-B14F-4D97-AF65-F5344CB8AC3E}">
        <p14:creationId xmlns:p14="http://schemas.microsoft.com/office/powerpoint/2010/main" val="166829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69</a:t>
            </a:fld>
            <a:endParaRPr lang="en-US"/>
          </a:p>
        </p:txBody>
      </p:sp>
    </p:spTree>
    <p:extLst>
      <p:ext uri="{BB962C8B-B14F-4D97-AF65-F5344CB8AC3E}">
        <p14:creationId xmlns:p14="http://schemas.microsoft.com/office/powerpoint/2010/main" val="324542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70</a:t>
            </a:fld>
            <a:endParaRPr lang="en-US"/>
          </a:p>
        </p:txBody>
      </p:sp>
    </p:spTree>
    <p:extLst>
      <p:ext uri="{BB962C8B-B14F-4D97-AF65-F5344CB8AC3E}">
        <p14:creationId xmlns:p14="http://schemas.microsoft.com/office/powerpoint/2010/main" val="140882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facility protocol for Medication errors)</a:t>
            </a:r>
          </a:p>
          <a:p>
            <a:pPr marL="171450" indent="-171450">
              <a:buFont typeface="Arial" panose="020B0604020202020204" pitchFamily="34" charset="0"/>
              <a:buChar char="•"/>
            </a:pPr>
            <a:r>
              <a:rPr lang="en-US" baseline="0" dirty="0"/>
              <a:t>Reporting (physician, resident, resident representative, supervisor, DON, etc.)</a:t>
            </a:r>
          </a:p>
          <a:p>
            <a:pPr marL="171450" indent="-171450">
              <a:buFont typeface="Arial" panose="020B0604020202020204" pitchFamily="34" charset="0"/>
              <a:buChar char="•"/>
            </a:pPr>
            <a:r>
              <a:rPr lang="en-US" baseline="0" dirty="0"/>
              <a:t>Resident monitoring/documentation/follow up</a:t>
            </a:r>
          </a:p>
          <a:p>
            <a:pPr marL="171450" indent="-171450">
              <a:buFont typeface="Arial" panose="020B0604020202020204" pitchFamily="34" charset="0"/>
              <a:buChar char="•"/>
            </a:pPr>
            <a:r>
              <a:rPr lang="en-US" baseline="0" dirty="0"/>
              <a:t>Paperwork (Medication error forms)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9</a:t>
            </a:fld>
            <a:endParaRPr lang="en-US"/>
          </a:p>
        </p:txBody>
      </p:sp>
    </p:spTree>
    <p:extLst>
      <p:ext uri="{BB962C8B-B14F-4D97-AF65-F5344CB8AC3E}">
        <p14:creationId xmlns:p14="http://schemas.microsoft.com/office/powerpoint/2010/main" val="1222374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71</a:t>
            </a:fld>
            <a:endParaRPr lang="en-US"/>
          </a:p>
        </p:txBody>
      </p:sp>
    </p:spTree>
    <p:extLst>
      <p:ext uri="{BB962C8B-B14F-4D97-AF65-F5344CB8AC3E}">
        <p14:creationId xmlns:p14="http://schemas.microsoft.com/office/powerpoint/2010/main" val="404496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a:t>
            </a:r>
            <a:r>
              <a:rPr lang="en-US" baseline="0" dirty="0"/>
              <a:t> medication AFTER treatment instead of before is an example of significant error!</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72</a:t>
            </a:fld>
            <a:endParaRPr lang="en-US"/>
          </a:p>
        </p:txBody>
      </p:sp>
    </p:spTree>
    <p:extLst>
      <p:ext uri="{BB962C8B-B14F-4D97-AF65-F5344CB8AC3E}">
        <p14:creationId xmlns:p14="http://schemas.microsoft.com/office/powerpoint/2010/main" val="2412385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Surveyors may also observe facility staff mixing suspensions that should not be shaken vigorously but instead “rolled.” Any rolling motion used is acceptable as long as the suspension appears uniformly milky and the rolling action has not created bubbles which can affect measurement and administration of the correct dose</a:t>
            </a:r>
          </a:p>
          <a:p>
            <a:pPr marL="171450" indent="-171450">
              <a:buFont typeface="Arial" panose="020B0604020202020204" pitchFamily="34" charset="0"/>
              <a:buChar char="•"/>
            </a:pPr>
            <a:r>
              <a:rPr lang="en-US" dirty="0"/>
              <a:t>Crushing and combining medications may result in physical and chemical incompatibilities leading to an altered therapeutic response, or cause feeding tube occlusions when the medications are administered via feeding tube</a:t>
            </a:r>
          </a:p>
          <a:p>
            <a:pPr marL="171450" indent="-171450">
              <a:buFont typeface="Arial" panose="020B0604020202020204" pitchFamily="34" charset="0"/>
              <a:buChar char="•"/>
            </a:pPr>
            <a:r>
              <a:rPr lang="en-US" dirty="0"/>
              <a:t>Additionally, a resident may not want or may be unable to finish eating the food into which combined crushed medications were added or the resident’s feeding tube could malfunction, all of which could prevent complete administration of the crushed medications. </a:t>
            </a:r>
          </a:p>
        </p:txBody>
      </p:sp>
      <p:sp>
        <p:nvSpPr>
          <p:cNvPr id="4" name="Slide Number Placeholder 3"/>
          <p:cNvSpPr>
            <a:spLocks noGrp="1"/>
          </p:cNvSpPr>
          <p:nvPr>
            <p:ph type="sldNum" sz="quarter" idx="10"/>
          </p:nvPr>
        </p:nvSpPr>
        <p:spPr/>
        <p:txBody>
          <a:bodyPr/>
          <a:lstStyle/>
          <a:p>
            <a:fld id="{640EFB6F-2E6B-49DF-B9D1-FCCC23D65BEF}" type="slidenum">
              <a:rPr lang="en-US" smtClean="0"/>
              <a:t>73</a:t>
            </a:fld>
            <a:endParaRPr lang="en-US"/>
          </a:p>
        </p:txBody>
      </p:sp>
    </p:spTree>
    <p:extLst>
      <p:ext uri="{BB962C8B-B14F-4D97-AF65-F5344CB8AC3E}">
        <p14:creationId xmlns:p14="http://schemas.microsoft.com/office/powerpoint/2010/main" val="2129921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four medications were crushed and added altogether to applesauce or combined to be administered all at once via feeding tube, then four errors have occurred before the medications have been administered</a:t>
            </a:r>
          </a:p>
        </p:txBody>
      </p:sp>
      <p:sp>
        <p:nvSpPr>
          <p:cNvPr id="4" name="Slide Number Placeholder 3"/>
          <p:cNvSpPr>
            <a:spLocks noGrp="1"/>
          </p:cNvSpPr>
          <p:nvPr>
            <p:ph type="sldNum" sz="quarter" idx="10"/>
          </p:nvPr>
        </p:nvSpPr>
        <p:spPr/>
        <p:txBody>
          <a:bodyPr/>
          <a:lstStyle/>
          <a:p>
            <a:fld id="{640EFB6F-2E6B-49DF-B9D1-FCCC23D65BEF}" type="slidenum">
              <a:rPr lang="en-US" smtClean="0"/>
              <a:t>74</a:t>
            </a:fld>
            <a:endParaRPr lang="en-US"/>
          </a:p>
        </p:txBody>
      </p:sp>
    </p:spTree>
    <p:extLst>
      <p:ext uri="{BB962C8B-B14F-4D97-AF65-F5344CB8AC3E}">
        <p14:creationId xmlns:p14="http://schemas.microsoft.com/office/powerpoint/2010/main" val="1828481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surveyor observes that the nurse did not flush a feeding tube between each crushed or liquid medication, then the number of errors would be equal to the number of medications administered without the lack of appropriate flushing. </a:t>
            </a:r>
          </a:p>
          <a:p>
            <a:pPr marL="171450" indent="-171450">
              <a:buFont typeface="Arial" panose="020B0604020202020204" pitchFamily="34" charset="0"/>
              <a:buChar char="•"/>
            </a:pPr>
            <a:r>
              <a:rPr lang="en-US" dirty="0"/>
              <a:t>For a resident who requires fluid regulation, the physician’s order should include the amount of water to be used for the flushing between crushed medications and administration of medications.</a:t>
            </a:r>
          </a:p>
          <a:p>
            <a:pPr marL="171450" indent="-171450">
              <a:buFont typeface="Arial" panose="020B0604020202020204" pitchFamily="34" charset="0"/>
              <a:buChar char="•"/>
            </a:pPr>
            <a:r>
              <a:rPr lang="en-US" b="1" dirty="0"/>
              <a:t>Before giving medications via feeding tube, the placement of the feeding tube should be confirmed in accordance with the facility’s policy based on current standards of practice. </a:t>
            </a:r>
          </a:p>
        </p:txBody>
      </p:sp>
      <p:sp>
        <p:nvSpPr>
          <p:cNvPr id="4" name="Slide Number Placeholder 3"/>
          <p:cNvSpPr>
            <a:spLocks noGrp="1"/>
          </p:cNvSpPr>
          <p:nvPr>
            <p:ph type="sldNum" sz="quarter" idx="10"/>
          </p:nvPr>
        </p:nvSpPr>
        <p:spPr/>
        <p:txBody>
          <a:bodyPr/>
          <a:lstStyle/>
          <a:p>
            <a:fld id="{640EFB6F-2E6B-49DF-B9D1-FCCC23D65BEF}" type="slidenum">
              <a:rPr lang="en-US" smtClean="0"/>
              <a:t>75</a:t>
            </a:fld>
            <a:endParaRPr lang="en-US"/>
          </a:p>
        </p:txBody>
      </p:sp>
    </p:spTree>
    <p:extLst>
      <p:ext uri="{BB962C8B-B14F-4D97-AF65-F5344CB8AC3E}">
        <p14:creationId xmlns:p14="http://schemas.microsoft.com/office/powerpoint/2010/main" val="1833176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Fluids:  </a:t>
            </a:r>
            <a:r>
              <a:rPr lang="en-US" dirty="0"/>
              <a:t>Taking medications with inadequate fluid may interfere with the medication working properly. Most medications can be taken with water, but there are exceptions, as further explained below. If the resident declines to take adequate fluid, the facility is not at fault so long as they made a good faith effort to offer fluid, and provided any assistance that may be necessary to drink the fluid.  (Meds</a:t>
            </a:r>
            <a:r>
              <a:rPr lang="en-US" baseline="0" dirty="0"/>
              <a:t> with fluid recommendations include but not limited to:  bulk laxatives, Alendronate, Potassium supplements</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76</a:t>
            </a:fld>
            <a:endParaRPr lang="en-US"/>
          </a:p>
        </p:txBody>
      </p:sp>
    </p:spTree>
    <p:extLst>
      <p:ext uri="{BB962C8B-B14F-4D97-AF65-F5344CB8AC3E}">
        <p14:creationId xmlns:p14="http://schemas.microsoft.com/office/powerpoint/2010/main" val="564430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Eye Medication: </a:t>
            </a:r>
            <a:r>
              <a:rPr lang="en-US" dirty="0"/>
              <a:t>When observing the administration of eye drops, confirm that the medication makes full contact with the lower conjunctival sac, so that the medication is washed over the eye when the resident closes eyelid; the eye drop(s) should not fall onto the cornea and the tip of the eye drop bottle should not touch any portion of the eye. The eye drop must contact the eye for a sufficient period of time before the next eye drop is administered. </a:t>
            </a:r>
          </a:p>
        </p:txBody>
      </p:sp>
      <p:sp>
        <p:nvSpPr>
          <p:cNvPr id="4" name="Slide Number Placeholder 3"/>
          <p:cNvSpPr>
            <a:spLocks noGrp="1"/>
          </p:cNvSpPr>
          <p:nvPr>
            <p:ph type="sldNum" sz="quarter" idx="10"/>
          </p:nvPr>
        </p:nvSpPr>
        <p:spPr/>
        <p:txBody>
          <a:bodyPr/>
          <a:lstStyle/>
          <a:p>
            <a:fld id="{640EFB6F-2E6B-49DF-B9D1-FCCC23D65BEF}" type="slidenum">
              <a:rPr lang="en-US" smtClean="0"/>
              <a:t>77</a:t>
            </a:fld>
            <a:endParaRPr lang="en-US"/>
          </a:p>
        </p:txBody>
      </p:sp>
    </p:spTree>
    <p:extLst>
      <p:ext uri="{BB962C8B-B14F-4D97-AF65-F5344CB8AC3E}">
        <p14:creationId xmlns:p14="http://schemas.microsoft.com/office/powerpoint/2010/main" val="1490564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surveror</a:t>
            </a:r>
            <a:r>
              <a:rPr lang="en-US" dirty="0"/>
              <a:t> will count a wrong time error if the medication is administered 60 or more minutes earlier or later than its scheduled time of administration, but only if that wrong time error can cause the resident discomfort or jeopardize the resident’s health and safety. Counting a medication with a long half-life (e.g., digoxin) as a wrong time error when it is 15 minutes late is improper because this medication has a long half-life (beyond 24 hours) and 15 minutes has no significant impact on the resident.</a:t>
            </a:r>
          </a:p>
        </p:txBody>
      </p:sp>
      <p:sp>
        <p:nvSpPr>
          <p:cNvPr id="4" name="Slide Number Placeholder 3"/>
          <p:cNvSpPr>
            <a:spLocks noGrp="1"/>
          </p:cNvSpPr>
          <p:nvPr>
            <p:ph type="sldNum" sz="quarter" idx="10"/>
          </p:nvPr>
        </p:nvSpPr>
        <p:spPr/>
        <p:txBody>
          <a:bodyPr/>
          <a:lstStyle/>
          <a:p>
            <a:fld id="{640EFB6F-2E6B-49DF-B9D1-FCCC23D65BEF}" type="slidenum">
              <a:rPr lang="en-US" smtClean="0"/>
              <a:t>78</a:t>
            </a:fld>
            <a:endParaRPr lang="en-US"/>
          </a:p>
        </p:txBody>
      </p:sp>
    </p:spTree>
    <p:extLst>
      <p:ext uri="{BB962C8B-B14F-4D97-AF65-F5344CB8AC3E}">
        <p14:creationId xmlns:p14="http://schemas.microsoft.com/office/powerpoint/2010/main" val="416868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80</a:t>
            </a:fld>
            <a:endParaRPr lang="en-US"/>
          </a:p>
        </p:txBody>
      </p:sp>
    </p:spTree>
    <p:extLst>
      <p:ext uri="{BB962C8B-B14F-4D97-AF65-F5344CB8AC3E}">
        <p14:creationId xmlns:p14="http://schemas.microsoft.com/office/powerpoint/2010/main" val="2765756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Nutritional and dietary supplements will not be counted</a:t>
            </a:r>
            <a:r>
              <a:rPr lang="en-US" baseline="0" dirty="0"/>
              <a:t> in the med observation except for vitamins and minerals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81</a:t>
            </a:fld>
            <a:endParaRPr lang="en-US"/>
          </a:p>
        </p:txBody>
      </p:sp>
    </p:spTree>
    <p:extLst>
      <p:ext uri="{BB962C8B-B14F-4D97-AF65-F5344CB8AC3E}">
        <p14:creationId xmlns:p14="http://schemas.microsoft.com/office/powerpoint/2010/main" val="112599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for judging significant medication errors as well as examples are provided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Significance may be subjective or relative depending on the individual situation and duration, e.g., constipation that is unrelieved because an ordered laxative is omitted for one day, resulting in a medication error, may cause a resident slight discomfort or perhaps no discomfort at all. However, if this omission leads to constipation that persists for greater than three days, </a:t>
            </a:r>
            <a:r>
              <a:rPr lang="en-US" b="1" dirty="0"/>
              <a:t>the medication error may be deemed significant since constipation that causes an obstruction or fecal impaction can directly jeopardize the resident’s health and safety.</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10</a:t>
            </a:fld>
            <a:endParaRPr lang="en-US"/>
          </a:p>
        </p:txBody>
      </p:sp>
    </p:spTree>
    <p:extLst>
      <p:ext uri="{BB962C8B-B14F-4D97-AF65-F5344CB8AC3E}">
        <p14:creationId xmlns:p14="http://schemas.microsoft.com/office/powerpoint/2010/main" val="203226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trainer utilized the Medication Observation CMS-20056 (5/2017) https://www.cms.gov/Medicare/Provider-Enrollment-and-Certification/GuidanceforLawsAndRegulations/Nursing-Homes.html </a:t>
            </a:r>
          </a:p>
        </p:txBody>
      </p:sp>
      <p:sp>
        <p:nvSpPr>
          <p:cNvPr id="4" name="Slide Number Placeholder 3"/>
          <p:cNvSpPr>
            <a:spLocks noGrp="1"/>
          </p:cNvSpPr>
          <p:nvPr>
            <p:ph type="sldNum" sz="quarter" idx="10"/>
          </p:nvPr>
        </p:nvSpPr>
        <p:spPr/>
        <p:txBody>
          <a:bodyPr/>
          <a:lstStyle/>
          <a:p>
            <a:fld id="{640EFB6F-2E6B-49DF-B9D1-FCCC23D65BEF}" type="slidenum">
              <a:rPr lang="en-US" smtClean="0"/>
              <a:t>82</a:t>
            </a:fld>
            <a:endParaRPr lang="en-US"/>
          </a:p>
        </p:txBody>
      </p:sp>
    </p:spTree>
    <p:extLst>
      <p:ext uri="{BB962C8B-B14F-4D97-AF65-F5344CB8AC3E}">
        <p14:creationId xmlns:p14="http://schemas.microsoft.com/office/powerpoint/2010/main" val="1736716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new regulations regarding the various aspects of Medication Managements.  Todays training will walked us through the changes and our roles and responsibilities. </a:t>
            </a:r>
          </a:p>
          <a:p>
            <a:r>
              <a:rPr lang="en-US" baseline="0" dirty="0"/>
              <a:t>Inform –  Licensed Nurses and non-licensed employees who administer medications (per State Law) will be informed of new Medication Management requirements</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83</a:t>
            </a:fld>
            <a:endParaRPr lang="en-US"/>
          </a:p>
        </p:txBody>
      </p:sp>
    </p:spTree>
    <p:extLst>
      <p:ext uri="{BB962C8B-B14F-4D97-AF65-F5344CB8AC3E}">
        <p14:creationId xmlns:p14="http://schemas.microsoft.com/office/powerpoint/2010/main" val="507536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Medication Management process is more than just Medication Administration—although</a:t>
            </a:r>
            <a:r>
              <a:rPr lang="en-US" baseline="0" dirty="0"/>
              <a:t> proper medication administration is crucial to the safe and quality of care for the residents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84</a:t>
            </a:fld>
            <a:endParaRPr lang="en-US"/>
          </a:p>
        </p:txBody>
      </p:sp>
    </p:spTree>
    <p:extLst>
      <p:ext uri="{BB962C8B-B14F-4D97-AF65-F5344CB8AC3E}">
        <p14:creationId xmlns:p14="http://schemas.microsoft.com/office/powerpoint/2010/main" val="3019919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85</a:t>
            </a:fld>
            <a:endParaRPr lang="en-US"/>
          </a:p>
        </p:txBody>
      </p:sp>
    </p:spTree>
    <p:extLst>
      <p:ext uri="{BB962C8B-B14F-4D97-AF65-F5344CB8AC3E}">
        <p14:creationId xmlns:p14="http://schemas.microsoft.com/office/powerpoint/2010/main" val="2925803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Policies/procedures</a:t>
            </a:r>
          </a:p>
          <a:p>
            <a:r>
              <a:rPr lang="en-US" dirty="0"/>
              <a:t>Resources:</a:t>
            </a:r>
            <a:r>
              <a:rPr lang="en-US" baseline="0" dirty="0"/>
              <a:t>  How do we handle new admissions?  Are the medications delivered timely?  What about changes?</a:t>
            </a:r>
            <a:endParaRPr lang="en-US" dirty="0"/>
          </a:p>
          <a:p>
            <a:r>
              <a:rPr lang="en-US" dirty="0"/>
              <a:t>Monitoring:</a:t>
            </a:r>
            <a:r>
              <a:rPr lang="en-US" baseline="0" dirty="0"/>
              <a:t>  Effectiveness of the medication, side effects, adverse consequences, etc.</a:t>
            </a:r>
            <a:endParaRPr lang="en-US" dirty="0"/>
          </a:p>
          <a:p>
            <a:r>
              <a:rPr lang="en-US" dirty="0"/>
              <a:t>Documentation </a:t>
            </a:r>
          </a:p>
          <a:p>
            <a:r>
              <a:rPr lang="en-US" dirty="0"/>
              <a:t>Communication</a:t>
            </a:r>
          </a:p>
          <a:p>
            <a:r>
              <a:rPr lang="en-US" dirty="0"/>
              <a:t>Resident/Resident Representative involvement</a:t>
            </a:r>
          </a:p>
          <a:p>
            <a:endParaRPr lang="en-US" b="1" baseline="0" dirty="0"/>
          </a:p>
        </p:txBody>
      </p:sp>
      <p:sp>
        <p:nvSpPr>
          <p:cNvPr id="4" name="Slide Number Placeholder 3"/>
          <p:cNvSpPr>
            <a:spLocks noGrp="1"/>
          </p:cNvSpPr>
          <p:nvPr>
            <p:ph type="sldNum" sz="quarter" idx="10"/>
          </p:nvPr>
        </p:nvSpPr>
        <p:spPr/>
        <p:txBody>
          <a:bodyPr/>
          <a:lstStyle/>
          <a:p>
            <a:fld id="{640EFB6F-2E6B-49DF-B9D1-FCCC23D65BEF}" type="slidenum">
              <a:rPr lang="en-US" smtClean="0"/>
              <a:t>86</a:t>
            </a:fld>
            <a:endParaRPr lang="en-US"/>
          </a:p>
        </p:txBody>
      </p:sp>
    </p:spTree>
    <p:extLst>
      <p:ext uri="{BB962C8B-B14F-4D97-AF65-F5344CB8AC3E}">
        <p14:creationId xmlns:p14="http://schemas.microsoft.com/office/powerpoint/2010/main" val="94028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88</a:t>
            </a:fld>
            <a:endParaRPr lang="en-US"/>
          </a:p>
        </p:txBody>
      </p:sp>
    </p:spTree>
    <p:extLst>
      <p:ext uri="{BB962C8B-B14F-4D97-AF65-F5344CB8AC3E}">
        <p14:creationId xmlns:p14="http://schemas.microsoft.com/office/powerpoint/2010/main" val="673612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53231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error rate must be 5% or greater in order to cite </a:t>
            </a:r>
            <a:r>
              <a:rPr lang="en-US" dirty="0" err="1"/>
              <a:t>F759</a:t>
            </a:r>
            <a:r>
              <a:rPr lang="en-US" dirty="0"/>
              <a:t>.</a:t>
            </a:r>
          </a:p>
          <a:p>
            <a:r>
              <a:rPr lang="en-US" dirty="0"/>
              <a:t> A medication error rate of 5% or greater may indicate that systemic problems exist</a:t>
            </a:r>
          </a:p>
        </p:txBody>
      </p:sp>
      <p:sp>
        <p:nvSpPr>
          <p:cNvPr id="4" name="Slide Number Placeholder 3"/>
          <p:cNvSpPr>
            <a:spLocks noGrp="1"/>
          </p:cNvSpPr>
          <p:nvPr>
            <p:ph type="sldNum" sz="quarter" idx="10"/>
          </p:nvPr>
        </p:nvSpPr>
        <p:spPr/>
        <p:txBody>
          <a:bodyPr/>
          <a:lstStyle/>
          <a:p>
            <a:fld id="{640EFB6F-2E6B-49DF-B9D1-FCCC23D65BEF}" type="slidenum">
              <a:rPr lang="en-US" smtClean="0"/>
              <a:t>11</a:t>
            </a:fld>
            <a:endParaRPr lang="en-US"/>
          </a:p>
        </p:txBody>
      </p:sp>
    </p:spTree>
    <p:extLst>
      <p:ext uri="{BB962C8B-B14F-4D97-AF65-F5344CB8AC3E}">
        <p14:creationId xmlns:p14="http://schemas.microsoft.com/office/powerpoint/2010/main" val="10602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Acquiring Medications:  Discuss facility system for ordering, new residents, etc.</a:t>
            </a:r>
          </a:p>
        </p:txBody>
      </p:sp>
      <p:sp>
        <p:nvSpPr>
          <p:cNvPr id="4" name="Slide Number Placeholder 3"/>
          <p:cNvSpPr>
            <a:spLocks noGrp="1"/>
          </p:cNvSpPr>
          <p:nvPr>
            <p:ph type="sldNum" sz="quarter" idx="10"/>
          </p:nvPr>
        </p:nvSpPr>
        <p:spPr/>
        <p:txBody>
          <a:bodyPr/>
          <a:lstStyle/>
          <a:p>
            <a:fld id="{640EFB6F-2E6B-49DF-B9D1-FCCC23D65BEF}" type="slidenum">
              <a:rPr lang="en-US" smtClean="0"/>
              <a:t>12</a:t>
            </a:fld>
            <a:endParaRPr lang="en-US"/>
          </a:p>
        </p:txBody>
      </p:sp>
    </p:spTree>
    <p:extLst>
      <p:ext uri="{BB962C8B-B14F-4D97-AF65-F5344CB8AC3E}">
        <p14:creationId xmlns:p14="http://schemas.microsoft.com/office/powerpoint/2010/main" val="296894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system for reconciling controlled medications, including counting, documentation and</a:t>
            </a:r>
            <a:r>
              <a:rPr lang="en-US" baseline="0" dirty="0"/>
              <a:t> process for missing medications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13</a:t>
            </a:fld>
            <a:endParaRPr lang="en-US"/>
          </a:p>
        </p:txBody>
      </p:sp>
    </p:spTree>
    <p:extLst>
      <p:ext uri="{BB962C8B-B14F-4D97-AF65-F5344CB8AC3E}">
        <p14:creationId xmlns:p14="http://schemas.microsoft.com/office/powerpoint/2010/main" val="53264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Biologicals</a:t>
            </a:r>
            <a:r>
              <a:rPr lang="en-US" dirty="0"/>
              <a:t> may </a:t>
            </a:r>
            <a:r>
              <a:rPr lang="en-US" sz="1200" dirty="0"/>
              <a:t>include a wide range of products such as vaccines, blood and blood components, allergenics, somatic cells, gene therapy, tissues, and recombinant therapeutic proteins.</a:t>
            </a:r>
          </a:p>
          <a:p>
            <a:r>
              <a:rPr lang="en-US" b="1" dirty="0"/>
              <a:t>Clinically Significant </a:t>
            </a:r>
            <a:r>
              <a:rPr lang="en-US" dirty="0"/>
              <a:t>examples:  </a:t>
            </a:r>
            <a:r>
              <a:rPr lang="en-US" sz="1200" dirty="0"/>
              <a:t>“Expressions or indications of distress” refers to a person’s attempt to communicate unmet needs, discomfort, or thoughts that he or she may not be able to articulate. The expressions may present as crying, apathy, or withdrawal, or as verbal or physical actions such as: pacing, cursing, hitting, kicking, pushing, scratching, tearing things, or grabbing others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14</a:t>
            </a:fld>
            <a:endParaRPr lang="en-US"/>
          </a:p>
        </p:txBody>
      </p:sp>
    </p:spTree>
    <p:extLst>
      <p:ext uri="{BB962C8B-B14F-4D97-AF65-F5344CB8AC3E}">
        <p14:creationId xmlns:p14="http://schemas.microsoft.com/office/powerpoint/2010/main" val="386754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protocol here</a:t>
            </a:r>
          </a:p>
        </p:txBody>
      </p:sp>
      <p:sp>
        <p:nvSpPr>
          <p:cNvPr id="4" name="Slide Number Placeholder 3"/>
          <p:cNvSpPr>
            <a:spLocks noGrp="1"/>
          </p:cNvSpPr>
          <p:nvPr>
            <p:ph type="sldNum" sz="quarter" idx="10"/>
          </p:nvPr>
        </p:nvSpPr>
        <p:spPr/>
        <p:txBody>
          <a:bodyPr/>
          <a:lstStyle/>
          <a:p>
            <a:fld id="{640EFB6F-2E6B-49DF-B9D1-FCCC23D65BEF}" type="slidenum">
              <a:rPr lang="en-US" smtClean="0"/>
              <a:t>15</a:t>
            </a:fld>
            <a:endParaRPr lang="en-US"/>
          </a:p>
        </p:txBody>
      </p:sp>
    </p:spTree>
    <p:extLst>
      <p:ext uri="{BB962C8B-B14F-4D97-AF65-F5344CB8AC3E}">
        <p14:creationId xmlns:p14="http://schemas.microsoft.com/office/powerpoint/2010/main" val="394645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endParaRPr lang="en-US"/>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87ED3-A5E5-48E5-93A8-733354317C3C}"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15385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1264187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581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156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57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49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7083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2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64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87ED3-A5E5-48E5-93A8-733354317C3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C0C37840-F4A2-4D7F-87B1-D6C0D51FFD3A}"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446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102370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1082940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193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3235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81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04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9225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0748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417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87ED3-A5E5-48E5-93A8-733354317C3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669140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78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87ED3-A5E5-48E5-93A8-733354317C3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87ED3-A5E5-48E5-93A8-733354317C3C}"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87ED3-A5E5-48E5-93A8-733354317C3C}"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87ED3-A5E5-48E5-93A8-733354317C3C}"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87ED3-A5E5-48E5-93A8-733354317C3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87ED3-A5E5-48E5-93A8-733354317C3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9487ED3-A5E5-48E5-93A8-733354317C3C}" type="datetimeFigureOut">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0C37840-F4A2-4D7F-87B1-D6C0D51FFD3A}" type="slidenum">
              <a:rPr lang="en-US" smtClean="0"/>
              <a:t>‹#›</a:t>
            </a:fld>
            <a:endParaRPr lang="en-US"/>
          </a:p>
        </p:txBody>
      </p:sp>
      <p:pic>
        <p:nvPicPr>
          <p:cNvPr id="9" name="Picture 8"/>
          <p:cNvPicPr>
            <a:picLocks noChangeAspect="1"/>
          </p:cNvPicPr>
          <p:nvPr/>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10/3/2017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25166614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10/3/2017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966550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rckmanuals.com/professional/clinical-pharmacology/adverse-drugreactions/adverse-drug-reac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ismp.org/Tools/confuseddrugnames.pdf" TargetMode="External"/><Relationship Id="rId3" Type="http://schemas.openxmlformats.org/officeDocument/2006/relationships/hyperlink" Target="https://www.ismp.org/Tools/LTC-High-Alert-List.pdf" TargetMode="External"/><Relationship Id="rId7" Type="http://schemas.openxmlformats.org/officeDocument/2006/relationships/hyperlink" Target="http://www.ismp.org/tools/guidelines/IVSummitPush/IVPushMedGuidelines.pdf" TargetMode="External"/><Relationship Id="rId2" Type="http://schemas.openxmlformats.org/officeDocument/2006/relationships/hyperlink" Target="http://www.ismp.org/" TargetMode="External"/><Relationship Id="rId1" Type="http://schemas.openxmlformats.org/officeDocument/2006/relationships/slideLayout" Target="../slideLayouts/slideLayout2.xml"/><Relationship Id="rId6" Type="http://schemas.openxmlformats.org/officeDocument/2006/relationships/hyperlink" Target="http://www.ismp.org/tools/guidelines/Insulin-Guideline.pdf" TargetMode="External"/><Relationship Id="rId5" Type="http://schemas.openxmlformats.org/officeDocument/2006/relationships/hyperlink" Target="http://www.ismp.org/tools/errorproneabbreviations.pdf" TargetMode="External"/><Relationship Id="rId4" Type="http://schemas.openxmlformats.org/officeDocument/2006/relationships/hyperlink" Target="http://www.ismp.org/tools/DoNotCrush.pdf" TargetMode="External"/><Relationship Id="rId9" Type="http://schemas.openxmlformats.org/officeDocument/2006/relationships/hyperlink" Target="https://www.ismp.org/selfassessments/Antithrombotic/2017/2017_ISMP_Antithrombotic_Self_Assessment.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5.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52.jpeg"/></Relationships>
</file>

<file path=ppt/slides/_rels/slide8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3" Type="http://schemas.openxmlformats.org/officeDocument/2006/relationships/hyperlink" Target="https://psnet.ahrq.gov/" TargetMode="External"/><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 Id="rId4" Type="http://schemas.openxmlformats.org/officeDocument/2006/relationships/hyperlink" Target="https://www.ahrq.gov/professionals/quality-patient-safety/patient-safety-resources/resources/match/index.html"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macoalition.org/Initiatives/docs/safe_medication_practices_wkbk-2008.pdf" TargetMode="External"/><Relationship Id="rId2" Type="http://schemas.openxmlformats.org/officeDocument/2006/relationships/hyperlink" Target="https://www.cms.gov/Medicare/Provider-Enrollment-and-Certification/SurveyCertificationGenInfo/Downloads/CMS-20056-Medication-Administration.pdf" TargetMode="External"/><Relationship Id="rId1" Type="http://schemas.openxmlformats.org/officeDocument/2006/relationships/slideLayout" Target="../slideLayouts/slideLayout2.xml"/><Relationship Id="rId4" Type="http://schemas.openxmlformats.org/officeDocument/2006/relationships/hyperlink" Target="https://www.outcome-eng.com/wp-content/uploads/flipbooks/healthcare/healthcare.html"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ismp.org/Tools/confuseddrugnames.pdf" TargetMode="External"/><Relationship Id="rId3" Type="http://schemas.openxmlformats.org/officeDocument/2006/relationships/hyperlink" Target="https://www.ismp.org/Tools/LTC-High-Alert-List.pdf" TargetMode="External"/><Relationship Id="rId7" Type="http://schemas.openxmlformats.org/officeDocument/2006/relationships/hyperlink" Target="http://www.ismp.org/tools/guidelines/IVSummitPush/IVPushMedGuidelines.pdf" TargetMode="External"/><Relationship Id="rId2" Type="http://schemas.openxmlformats.org/officeDocument/2006/relationships/hyperlink" Target="http://www.ismp.org/" TargetMode="External"/><Relationship Id="rId1" Type="http://schemas.openxmlformats.org/officeDocument/2006/relationships/slideLayout" Target="../slideLayouts/slideLayout2.xml"/><Relationship Id="rId6" Type="http://schemas.openxmlformats.org/officeDocument/2006/relationships/hyperlink" Target="http://www.ismp.org/tools/guidelines/Insulin-Guideline.pdf" TargetMode="External"/><Relationship Id="rId5" Type="http://schemas.openxmlformats.org/officeDocument/2006/relationships/hyperlink" Target="http://www.ismp.org/tools/errorproneabbreviations.pdf" TargetMode="External"/><Relationship Id="rId4" Type="http://schemas.openxmlformats.org/officeDocument/2006/relationships/hyperlink" Target="http://www.ismp.org/tools/DoNotCrush.pdf" TargetMode="External"/><Relationship Id="rId9" Type="http://schemas.openxmlformats.org/officeDocument/2006/relationships/hyperlink" Target="https://www.ismp.org/selfassessments/Antithrombotic/2017/2017_ISMP_Antithrombotic_Self_Assessment.pdf"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nccmerp.org/sites/default/files/nccmerp_fact_sheet_2015-02-v91.pdf" TargetMode="External"/><Relationship Id="rId2" Type="http://schemas.openxmlformats.org/officeDocument/2006/relationships/hyperlink" Target="https://www.jointcommission.org/facts_about_do_not_use_list/" TargetMode="External"/><Relationship Id="rId1" Type="http://schemas.openxmlformats.org/officeDocument/2006/relationships/slideLayout" Target="../slideLayouts/slideLayout2.xml"/><Relationship Id="rId4" Type="http://schemas.openxmlformats.org/officeDocument/2006/relationships/hyperlink" Target="http://journals.sagepub.com/doi/pdf/10.1177/0148607116673053"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journals.lww.com/nursing/Citation/2007/05000/Administering_eyedrops.14.aspx" TargetMode="External"/><Relationship Id="rId2" Type="http://schemas.openxmlformats.org/officeDocument/2006/relationships/hyperlink" Target="http://www.aaaai.org/Aaaai/media/MediaLibrary/PDF%20Documents/Libraries/NEW-WEBSITE-LOGOeyedropinstruction_orig_HI.pdf" TargetMode="External"/><Relationship Id="rId1" Type="http://schemas.openxmlformats.org/officeDocument/2006/relationships/slideLayout" Target="../slideLayouts/slideLayout2.xml"/><Relationship Id="rId5" Type="http://schemas.openxmlformats.org/officeDocument/2006/relationships/hyperlink" Target="https://www.ismp.org/tools/guidelines/labelFormats/comments/default.asp" TargetMode="External"/><Relationship Id="rId4" Type="http://schemas.openxmlformats.org/officeDocument/2006/relationships/hyperlink" Target="https://www.fda.gov/downloads/Drugs/GuidanceComplianceRegulatoryInformation/Guidances/UCM349009.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opentextbc.ca/clinicalskills/" TargetMode="External"/><Relationship Id="rId2" Type="http://schemas.openxmlformats.org/officeDocument/2006/relationships/hyperlink" Target="http://onlinelibrary.wiley.com/doi/10.1111/jgs.13702/fu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219200"/>
            <a:ext cx="8229600" cy="1162050"/>
          </a:xfrm>
        </p:spPr>
        <p:txBody>
          <a:bodyPr>
            <a:noAutofit/>
          </a:bodyPr>
          <a:lstStyle/>
          <a:p>
            <a:r>
              <a:rPr lang="en-US" sz="5400" b="1" dirty="0">
                <a:solidFill>
                  <a:schemeClr val="bg1"/>
                </a:solidFill>
              </a:rPr>
              <a:t>Medication Management</a:t>
            </a:r>
            <a:br>
              <a:rPr lang="en-US" sz="5400" b="1" dirty="0">
                <a:solidFill>
                  <a:schemeClr val="bg1"/>
                </a:solidFill>
              </a:rPr>
            </a:br>
            <a:endParaRPr lang="en-US" sz="5400" b="1" dirty="0">
              <a:solidFill>
                <a:schemeClr val="bg1"/>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707" y="2590800"/>
            <a:ext cx="4336585" cy="2667000"/>
          </a:xfrm>
          <a:prstGeom prst="rect">
            <a:avLst/>
          </a:prstGeom>
        </p:spPr>
      </p:pic>
    </p:spTree>
    <p:extLst>
      <p:ext uri="{BB962C8B-B14F-4D97-AF65-F5344CB8AC3E}">
        <p14:creationId xmlns:p14="http://schemas.microsoft.com/office/powerpoint/2010/main" val="345137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b="1" dirty="0"/>
              <a:t>Definitions-continued:</a:t>
            </a:r>
          </a:p>
          <a:p>
            <a:pPr marL="0" indent="0">
              <a:buNone/>
            </a:pPr>
            <a:r>
              <a:rPr lang="en-US" dirty="0"/>
              <a:t>“</a:t>
            </a:r>
            <a:r>
              <a:rPr lang="en-US" b="1" dirty="0"/>
              <a:t>Significant medication error” </a:t>
            </a:r>
            <a:r>
              <a:rPr lang="en-US" dirty="0"/>
              <a:t>means one which causes the resident discomfort or jeopardizes his or her health and safety. </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3908735"/>
            <a:ext cx="2286000" cy="1520190"/>
          </a:xfrm>
          <a:prstGeom prst="rect">
            <a:avLst/>
          </a:prstGeom>
        </p:spPr>
      </p:pic>
    </p:spTree>
    <p:extLst>
      <p:ext uri="{BB962C8B-B14F-4D97-AF65-F5344CB8AC3E}">
        <p14:creationId xmlns:p14="http://schemas.microsoft.com/office/powerpoint/2010/main" val="43052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lnSpcReduction="10000"/>
          </a:bodyPr>
          <a:lstStyle/>
          <a:p>
            <a:pPr marL="0" indent="0">
              <a:buNone/>
            </a:pPr>
            <a:r>
              <a:rPr lang="en-US" b="1" dirty="0"/>
              <a:t>Definitions-continued:</a:t>
            </a:r>
          </a:p>
          <a:p>
            <a:pPr marL="0" indent="0">
              <a:buNone/>
            </a:pPr>
            <a:r>
              <a:rPr lang="en-US" b="1" dirty="0"/>
              <a:t>“Medication error rate” </a:t>
            </a:r>
            <a:r>
              <a:rPr lang="en-US" dirty="0"/>
              <a:t>is determined by calculating the percentage of medication errors observed during a medication administration observation.</a:t>
            </a:r>
            <a:endParaRPr lang="en-US" b="1" dirty="0"/>
          </a:p>
          <a:p>
            <a:pPr marL="0" indent="0">
              <a:buNone/>
            </a:pPr>
            <a:r>
              <a:rPr lang="en-US" b="1" dirty="0"/>
              <a:t>Medication Error Rate </a:t>
            </a:r>
            <a:r>
              <a:rPr lang="en-US" dirty="0"/>
              <a:t>= Number of Errors Observed divided by the Opportunities for Errors (doses given plus doses ordered but not given) X 100. </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301804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92500" lnSpcReduction="20000"/>
          </a:bodyPr>
          <a:lstStyle/>
          <a:p>
            <a:r>
              <a:rPr lang="en-US" b="1" dirty="0"/>
              <a:t>“Acquiring medication”</a:t>
            </a:r>
            <a:r>
              <a:rPr lang="en-US" dirty="0"/>
              <a:t> is the process by which a facility requests and obtains a medication.</a:t>
            </a:r>
            <a:r>
              <a:rPr lang="en-US" b="1" dirty="0"/>
              <a:t> </a:t>
            </a:r>
            <a:endParaRPr lang="en-US" dirty="0"/>
          </a:p>
          <a:p>
            <a:r>
              <a:rPr lang="en-US" b="1" dirty="0"/>
              <a:t>“Adverse consequence”</a:t>
            </a:r>
            <a:r>
              <a:rPr lang="en-US" dirty="0"/>
              <a:t> is a broad term referring to unwanted, uncomfortable, or dangerous effects that a drug may have, such as impairment or decline in an individual’s mental or physical condition or functional or psychosocial status. It may include various types of adverse drug reactions and interactions (e.g., medication-medication, medication-food, and medication disease)1  </a:t>
            </a:r>
          </a:p>
          <a:p>
            <a:pPr marL="0" indent="0">
              <a:buNone/>
            </a:pPr>
            <a:endParaRPr lang="en-US" dirty="0"/>
          </a:p>
        </p:txBody>
      </p:sp>
      <p:sp>
        <p:nvSpPr>
          <p:cNvPr id="4" name="Rectangle 3"/>
          <p:cNvSpPr/>
          <p:nvPr/>
        </p:nvSpPr>
        <p:spPr>
          <a:xfrm>
            <a:off x="2590800" y="5486400"/>
            <a:ext cx="4495800" cy="954107"/>
          </a:xfrm>
          <a:prstGeom prst="rect">
            <a:avLst/>
          </a:prstGeom>
        </p:spPr>
        <p:txBody>
          <a:bodyPr wrap="square">
            <a:spAutoFit/>
          </a:bodyPr>
          <a:lstStyle/>
          <a:p>
            <a:r>
              <a:rPr lang="en-US" sz="1400" dirty="0"/>
              <a:t>1(adapted from The Merck Manual Professional Version, </a:t>
            </a:r>
            <a:r>
              <a:rPr lang="en-US" sz="1400" u="sng" dirty="0">
                <a:hlinkClick r:id="rId3"/>
              </a:rPr>
              <a:t>http://www.merckmanuals.com/professional/clinical-pharmacology/adverse-drugreactions/adverse-drug-reactions</a:t>
            </a:r>
            <a:r>
              <a:rPr lang="en-US" sz="1400" dirty="0"/>
              <a:t>.)</a:t>
            </a:r>
          </a:p>
        </p:txBody>
      </p:sp>
    </p:spTree>
    <p:extLst>
      <p:ext uri="{BB962C8B-B14F-4D97-AF65-F5344CB8AC3E}">
        <p14:creationId xmlns:p14="http://schemas.microsoft.com/office/powerpoint/2010/main" val="391482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lnSpcReduction="10000"/>
          </a:bodyPr>
          <a:lstStyle/>
          <a:p>
            <a:r>
              <a:rPr lang="en-US" b="1" dirty="0"/>
              <a:t>“Adverse Drug Event (ADE)”:</a:t>
            </a:r>
            <a:r>
              <a:rPr lang="en-US" dirty="0"/>
              <a:t> An injury resulting from medical intervention related to a drug. (Source: Institute of Medicine (IOM))</a:t>
            </a:r>
          </a:p>
          <a:p>
            <a:r>
              <a:rPr lang="en-US" b="1" dirty="0"/>
              <a:t>“Controlled Medications”</a:t>
            </a:r>
            <a:r>
              <a:rPr lang="en-US" dirty="0"/>
              <a:t> are substances that have an accepted medical use (medications which fall under US Drug Enforcement Agency (DEA) Schedules II—V), have a potential for abuse, ranging from low to high, and may also lead to physical or psychological dependence.</a:t>
            </a:r>
          </a:p>
          <a:p>
            <a:endParaRPr lang="en-US" dirty="0"/>
          </a:p>
        </p:txBody>
      </p:sp>
    </p:spTree>
    <p:extLst>
      <p:ext uri="{BB962C8B-B14F-4D97-AF65-F5344CB8AC3E}">
        <p14:creationId xmlns:p14="http://schemas.microsoft.com/office/powerpoint/2010/main" val="376572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70000" lnSpcReduction="20000"/>
          </a:bodyPr>
          <a:lstStyle/>
          <a:p>
            <a:r>
              <a:rPr lang="en-US" sz="4200" b="1" dirty="0"/>
              <a:t>“Biologicals”</a:t>
            </a:r>
            <a:r>
              <a:rPr lang="en-US" sz="4200" dirty="0"/>
              <a:t> are made from a variety of natural sources––human, animal, or microorganisms. Biologicals are used to treat, prevent, or diagnose diseases and medical conditions.  </a:t>
            </a:r>
          </a:p>
          <a:p>
            <a:r>
              <a:rPr lang="en-US" sz="4200" b="1" dirty="0"/>
              <a:t>“Clinically significant”</a:t>
            </a:r>
            <a:r>
              <a:rPr lang="en-US" sz="4200" dirty="0"/>
              <a:t> refers to effects, results, or consequences that materially affect or are likely to affect an individual’s mental, physical, or psychosocial well-being either positively by preventing, stabilizing, or improving a condition or reducing a risk, or negatively by exacerbating, causing, or contributing to a symptom, illness, or decline in status..</a:t>
            </a:r>
          </a:p>
          <a:p>
            <a:endParaRPr lang="en-US" dirty="0"/>
          </a:p>
        </p:txBody>
      </p:sp>
    </p:spTree>
    <p:extLst>
      <p:ext uri="{BB962C8B-B14F-4D97-AF65-F5344CB8AC3E}">
        <p14:creationId xmlns:p14="http://schemas.microsoft.com/office/powerpoint/2010/main" val="104794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lnSpcReduction="10000"/>
          </a:bodyPr>
          <a:lstStyle/>
          <a:p>
            <a:r>
              <a:rPr lang="en-US" b="1" dirty="0"/>
              <a:t>“Dispensing”</a:t>
            </a:r>
            <a:r>
              <a:rPr lang="en-US" dirty="0"/>
              <a:t> is a process that includes the interpretation of a prescription; selection, measurement, and packaging or repackaging of the product (as necessary); and labeling of the medication or device pursuant to a prescription/order. </a:t>
            </a:r>
          </a:p>
          <a:p>
            <a:pPr marL="0" indent="0">
              <a:buNone/>
            </a:pPr>
            <a:endParaRPr lang="en-US" dirty="0"/>
          </a:p>
          <a:p>
            <a:r>
              <a:rPr lang="en-US" b="1" dirty="0"/>
              <a:t>“Disposition</a:t>
            </a:r>
            <a:r>
              <a:rPr lang="en-US" dirty="0"/>
              <a:t>” is the process of returning and/or destroying unused medications.</a:t>
            </a:r>
          </a:p>
          <a:p>
            <a:endParaRPr lang="en-US" dirty="0"/>
          </a:p>
        </p:txBody>
      </p:sp>
    </p:spTree>
    <p:extLst>
      <p:ext uri="{BB962C8B-B14F-4D97-AF65-F5344CB8AC3E}">
        <p14:creationId xmlns:p14="http://schemas.microsoft.com/office/powerpoint/2010/main" val="327969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a:xfrm>
            <a:off x="109330" y="1417638"/>
            <a:ext cx="8610600" cy="5105400"/>
          </a:xfrm>
        </p:spPr>
        <p:txBody>
          <a:bodyPr>
            <a:normAutofit fontScale="85000" lnSpcReduction="10000"/>
          </a:bodyPr>
          <a:lstStyle/>
          <a:p>
            <a:r>
              <a:rPr lang="en-US" b="1" dirty="0"/>
              <a:t>“Diversion of medications</a:t>
            </a:r>
            <a:r>
              <a:rPr lang="en-US" dirty="0"/>
              <a:t>” is the transfer of a controlled substance or other medication from a lawful to an unlawful channel of distribution or use, as adapted from the Uniform Controlled Substances Act. </a:t>
            </a:r>
          </a:p>
          <a:p>
            <a:r>
              <a:rPr lang="en-US" b="1" dirty="0"/>
              <a:t>“Dose”</a:t>
            </a:r>
            <a:r>
              <a:rPr lang="en-US" dirty="0"/>
              <a:t> is the total amount/strength/concentration of a medication given at one time or over a period of time. The individual dose is the amount/strength/concentration received at each administration. </a:t>
            </a:r>
          </a:p>
          <a:p>
            <a:r>
              <a:rPr lang="en-US" b="1" dirty="0"/>
              <a:t>“Duplicate therapy”</a:t>
            </a:r>
            <a:r>
              <a:rPr lang="en-US" dirty="0"/>
              <a:t> refers to multiple medications of the same pharmacological class/category or any medication therapy that substantially duplicates a particular effect of another medication that the individual is taking.</a:t>
            </a:r>
          </a:p>
          <a:p>
            <a:endParaRPr lang="en-US" dirty="0"/>
          </a:p>
        </p:txBody>
      </p:sp>
    </p:spTree>
    <p:extLst>
      <p:ext uri="{BB962C8B-B14F-4D97-AF65-F5344CB8AC3E}">
        <p14:creationId xmlns:p14="http://schemas.microsoft.com/office/powerpoint/2010/main" val="361508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85000" lnSpcReduction="10000"/>
          </a:bodyPr>
          <a:lstStyle/>
          <a:p>
            <a:r>
              <a:rPr lang="en-US" b="1" dirty="0"/>
              <a:t>“Excessive dose”</a:t>
            </a:r>
            <a:r>
              <a:rPr lang="en-US" dirty="0"/>
              <a:t> means the total amount of any medication (including duplicate therapy) given at one time or over a period of time that is greater than the amount recommended by the manufacturer’s label, package insert, and accepted standards of practice for a resident’s age and condition. </a:t>
            </a:r>
          </a:p>
          <a:p>
            <a:pPr marL="0" indent="0">
              <a:buNone/>
            </a:pPr>
            <a:r>
              <a:rPr lang="en-US" dirty="0"/>
              <a:t> </a:t>
            </a:r>
          </a:p>
          <a:p>
            <a:r>
              <a:rPr lang="en-US" b="1" dirty="0"/>
              <a:t>“Harm”:</a:t>
            </a:r>
            <a:r>
              <a:rPr lang="en-US" dirty="0"/>
              <a:t> Impairment of the physical, emotional, or psychological function or structure of the body and pain or injury resulting therefrom. (</a:t>
            </a:r>
            <a:r>
              <a:rPr lang="en-US" dirty="0" err="1"/>
              <a:t>NCC</a:t>
            </a:r>
            <a:r>
              <a:rPr lang="en-US" dirty="0"/>
              <a:t> </a:t>
            </a:r>
            <a:r>
              <a:rPr lang="en-US" dirty="0" err="1"/>
              <a:t>MERP</a:t>
            </a:r>
            <a:r>
              <a:rPr lang="en-US" dirty="0"/>
              <a:t>) </a:t>
            </a:r>
          </a:p>
          <a:p>
            <a:endParaRPr lang="en-US" dirty="0"/>
          </a:p>
        </p:txBody>
      </p:sp>
    </p:spTree>
    <p:extLst>
      <p:ext uri="{BB962C8B-B14F-4D97-AF65-F5344CB8AC3E}">
        <p14:creationId xmlns:p14="http://schemas.microsoft.com/office/powerpoint/2010/main" val="417461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92500" lnSpcReduction="10000"/>
          </a:bodyPr>
          <a:lstStyle/>
          <a:p>
            <a:r>
              <a:rPr lang="en-US" b="1" dirty="0"/>
              <a:t> “Indications for use</a:t>
            </a:r>
            <a:r>
              <a:rPr lang="en-US" dirty="0"/>
              <a:t>” is the identified, documented clinical rationale for administering a medication that is based upon an assessment of the resident’s condition and therapeutic goals and is consistent with manufacturer’s recommendations and/or clinical practice guidelines, clinical standards of practice, medication references, clinical studies or evidence-based review articles that are published in medical and/or pharmacy journals.</a:t>
            </a:r>
          </a:p>
          <a:p>
            <a:endParaRPr lang="en-US" dirty="0"/>
          </a:p>
        </p:txBody>
      </p:sp>
    </p:spTree>
    <p:extLst>
      <p:ext uri="{BB962C8B-B14F-4D97-AF65-F5344CB8AC3E}">
        <p14:creationId xmlns:p14="http://schemas.microsoft.com/office/powerpoint/2010/main" val="159550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lstStyle/>
          <a:p>
            <a:r>
              <a:rPr lang="en-US" b="1" dirty="0"/>
              <a:t>“Medication Error”:</a:t>
            </a:r>
            <a:r>
              <a:rPr lang="en-US" dirty="0"/>
              <a:t>  A medication error is any preventable event that may cause or lead to inappropriate medication use or patient harm while the medication is in the control of the health care professional, patient, or consumer. </a:t>
            </a:r>
          </a:p>
          <a:p>
            <a:r>
              <a:rPr lang="en-US" dirty="0"/>
              <a:t>(</a:t>
            </a:r>
            <a:r>
              <a:rPr lang="en-US" b="1" dirty="0"/>
              <a:t>Source</a:t>
            </a:r>
            <a:r>
              <a:rPr lang="en-US" dirty="0"/>
              <a:t>: National Coordinating Council for Medication Error Reporting and Prevention (</a:t>
            </a:r>
            <a:r>
              <a:rPr lang="en-US" dirty="0" err="1"/>
              <a:t>NCC</a:t>
            </a:r>
            <a:r>
              <a:rPr lang="en-US" dirty="0"/>
              <a:t> </a:t>
            </a:r>
            <a:r>
              <a:rPr lang="en-US" dirty="0" err="1"/>
              <a:t>MERP</a:t>
            </a:r>
            <a:r>
              <a:rPr lang="en-US" dirty="0"/>
              <a:t>))</a:t>
            </a:r>
          </a:p>
          <a:p>
            <a:endParaRPr lang="en-US" dirty="0"/>
          </a:p>
        </p:txBody>
      </p:sp>
    </p:spTree>
    <p:extLst>
      <p:ext uri="{BB962C8B-B14F-4D97-AF65-F5344CB8AC3E}">
        <p14:creationId xmlns:p14="http://schemas.microsoft.com/office/powerpoint/2010/main" val="428126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t>
            </a:r>
            <a:endParaRPr lang="en-US" dirty="0"/>
          </a:p>
        </p:txBody>
      </p:sp>
      <p:sp>
        <p:nvSpPr>
          <p:cNvPr id="3" name="Content Placeholder 2"/>
          <p:cNvSpPr>
            <a:spLocks noGrp="1"/>
          </p:cNvSpPr>
          <p:nvPr>
            <p:ph idx="1"/>
          </p:nvPr>
        </p:nvSpPr>
        <p:spPr>
          <a:xfrm>
            <a:off x="304800" y="1417638"/>
            <a:ext cx="8229600" cy="4221163"/>
          </a:xfrm>
        </p:spPr>
        <p:txBody>
          <a:bodyPr>
            <a:normAutofit/>
          </a:bodyPr>
          <a:lstStyle/>
          <a:p>
            <a:pPr marL="0" indent="0">
              <a:buNone/>
            </a:pPr>
            <a:r>
              <a:rPr lang="en-US" sz="4400" b="1" dirty="0"/>
              <a:t>Objective:</a:t>
            </a:r>
          </a:p>
          <a:p>
            <a:pPr>
              <a:buFont typeface="Wingdings" pitchFamily="2" charset="2"/>
              <a:buChar char="§"/>
            </a:pPr>
            <a:r>
              <a:rPr lang="en-US" sz="3600" dirty="0"/>
              <a:t>Participants will verbalize understanding of a comprehensive Medication Management System</a:t>
            </a:r>
          </a:p>
          <a:p>
            <a:pPr lvl="1"/>
            <a:endParaRPr lang="en-US" dirty="0"/>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4267200"/>
            <a:ext cx="2484055" cy="16568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85000" lnSpcReduction="10000"/>
          </a:bodyPr>
          <a:lstStyle/>
          <a:p>
            <a:r>
              <a:rPr lang="en-US" b="1" dirty="0"/>
              <a:t>“Receiving medication”</a:t>
            </a:r>
            <a:r>
              <a:rPr lang="en-US" dirty="0"/>
              <a:t> is the process that a facility uses to ensure that medications, accepted from the facility’s pharmacy or an outside source (e.g., vending pharmacy delivery agent, Veterans Administration, family member), are accurate (e.g., doses, amount). </a:t>
            </a:r>
          </a:p>
          <a:p>
            <a:endParaRPr lang="en-US" dirty="0"/>
          </a:p>
          <a:p>
            <a:r>
              <a:rPr lang="en-US" b="1" dirty="0"/>
              <a:t>“Reconciliation” </a:t>
            </a:r>
            <a:r>
              <a:rPr lang="en-US" dirty="0"/>
              <a:t>refers to a system of recordkeeping that ensures an accurate inventory of medications by accounting for controlled medications that have been received, dispensed, administered, and/or, including the process of disposition</a:t>
            </a:r>
          </a:p>
          <a:p>
            <a:endParaRPr lang="en-US" dirty="0"/>
          </a:p>
        </p:txBody>
      </p:sp>
    </p:spTree>
    <p:extLst>
      <p:ext uri="{BB962C8B-B14F-4D97-AF65-F5344CB8AC3E}">
        <p14:creationId xmlns:p14="http://schemas.microsoft.com/office/powerpoint/2010/main" val="263069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Essentials of Medication Management</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52600" y="1600200"/>
            <a:ext cx="5410200" cy="4468825"/>
          </a:xfrm>
        </p:spPr>
      </p:pic>
    </p:spTree>
    <p:extLst>
      <p:ext uri="{BB962C8B-B14F-4D97-AF65-F5344CB8AC3E}">
        <p14:creationId xmlns:p14="http://schemas.microsoft.com/office/powerpoint/2010/main" val="165550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Safety Principles</a:t>
            </a:r>
          </a:p>
        </p:txBody>
      </p:sp>
      <p:sp>
        <p:nvSpPr>
          <p:cNvPr id="4" name="Content Placeholder 6">
            <a:extLst/>
          </p:cNvPr>
          <p:cNvSpPr>
            <a:spLocks noGrp="1"/>
          </p:cNvSpPr>
          <p:nvPr>
            <p:ph idx="1"/>
          </p:nvPr>
        </p:nvSpPr>
        <p:spPr>
          <a:xfrm>
            <a:off x="4114800" y="1968500"/>
            <a:ext cx="3810000" cy="4221163"/>
          </a:xfrm>
        </p:spPr>
        <p:txBody>
          <a:bodyPr>
            <a:normAutofit fontScale="92500" lnSpcReduction="10000"/>
          </a:bodyPr>
          <a:lstStyle/>
          <a:p>
            <a:pPr marL="0" indent="0">
              <a:buNone/>
            </a:pPr>
            <a:r>
              <a:rPr lang="en-US" b="1" dirty="0"/>
              <a:t>7 Rights:</a:t>
            </a:r>
          </a:p>
          <a:p>
            <a:r>
              <a:rPr lang="en-US" dirty="0"/>
              <a:t>Resident</a:t>
            </a:r>
          </a:p>
          <a:p>
            <a:r>
              <a:rPr lang="en-US" dirty="0"/>
              <a:t>Drug</a:t>
            </a:r>
          </a:p>
          <a:p>
            <a:r>
              <a:rPr lang="en-US" dirty="0"/>
              <a:t>Dose</a:t>
            </a:r>
          </a:p>
          <a:p>
            <a:r>
              <a:rPr lang="en-US" dirty="0"/>
              <a:t>Route</a:t>
            </a:r>
          </a:p>
          <a:p>
            <a:r>
              <a:rPr lang="en-US" dirty="0"/>
              <a:t>Time</a:t>
            </a:r>
          </a:p>
          <a:p>
            <a:r>
              <a:rPr lang="en-US" dirty="0"/>
              <a:t>Reason</a:t>
            </a:r>
          </a:p>
          <a:p>
            <a:r>
              <a:rPr lang="en-US" dirty="0"/>
              <a:t>Documentation</a:t>
            </a:r>
          </a:p>
        </p:txBody>
      </p:sp>
      <p:sp>
        <p:nvSpPr>
          <p:cNvPr id="5" name="Content Placeholder 4">
            <a:extLst/>
          </p:cNvPr>
          <p:cNvSpPr txBox="1">
            <a:spLocks/>
          </p:cNvSpPr>
          <p:nvPr/>
        </p:nvSpPr>
        <p:spPr>
          <a:xfrm>
            <a:off x="457200" y="1828800"/>
            <a:ext cx="4114801" cy="43608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3 Checks:</a:t>
            </a:r>
          </a:p>
          <a:p>
            <a:r>
              <a:rPr lang="en-US" dirty="0"/>
              <a:t>Opening the container</a:t>
            </a:r>
          </a:p>
          <a:p>
            <a:r>
              <a:rPr lang="en-US" dirty="0"/>
              <a:t>Removing the medication</a:t>
            </a:r>
          </a:p>
          <a:p>
            <a:r>
              <a:rPr lang="en-US" dirty="0"/>
              <a:t>Replacing the container</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362200"/>
            <a:ext cx="2630512" cy="2362200"/>
          </a:xfrm>
          <a:prstGeom prst="rect">
            <a:avLst/>
          </a:prstGeom>
        </p:spPr>
      </p:pic>
    </p:spTree>
    <p:extLst>
      <p:ext uri="{BB962C8B-B14F-4D97-AF65-F5344CB8AC3E}">
        <p14:creationId xmlns:p14="http://schemas.microsoft.com/office/powerpoint/2010/main" val="5007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1000"/>
                                        <p:tgtEl>
                                          <p:spTgt spid="4">
                                            <p:txEl>
                                              <p:pRg st="3" end="3"/>
                                            </p:txEl>
                                          </p:spTgt>
                                        </p:tgtEl>
                                      </p:cBhvr>
                                    </p:animEffect>
                                    <p:anim calcmode="lin" valueType="num">
                                      <p:cBhvr>
                                        <p:cTn id="4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1000"/>
                                        <p:tgtEl>
                                          <p:spTgt spid="4">
                                            <p:txEl>
                                              <p:pRg st="6" end="6"/>
                                            </p:txEl>
                                          </p:spTgt>
                                        </p:tgtEl>
                                      </p:cBhvr>
                                    </p:animEffect>
                                    <p:anim calcmode="lin" valueType="num">
                                      <p:cBhvr>
                                        <p:cTn id="6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fade">
                                      <p:cBhvr>
                                        <p:cTn id="64" dur="1000"/>
                                        <p:tgtEl>
                                          <p:spTgt spid="4">
                                            <p:txEl>
                                              <p:pRg st="7" end="7"/>
                                            </p:txEl>
                                          </p:spTgt>
                                        </p:tgtEl>
                                      </p:cBhvr>
                                    </p:animEffect>
                                    <p:anim calcmode="lin" valueType="num">
                                      <p:cBhvr>
                                        <p:cTn id="6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t>
            </a:r>
            <a:r>
              <a:rPr lang="en-US" dirty="0">
                <a:solidFill>
                  <a:srgbClr val="FF0000"/>
                </a:solidFill>
              </a:rPr>
              <a:t>Resident</a:t>
            </a:r>
          </a:p>
        </p:txBody>
      </p:sp>
      <p:sp>
        <p:nvSpPr>
          <p:cNvPr id="3" name="Content Placeholder 2"/>
          <p:cNvSpPr>
            <a:spLocks noGrp="1"/>
          </p:cNvSpPr>
          <p:nvPr>
            <p:ph idx="1"/>
          </p:nvPr>
        </p:nvSpPr>
        <p:spPr/>
        <p:txBody>
          <a:bodyPr>
            <a:normAutofit lnSpcReduction="10000"/>
          </a:bodyPr>
          <a:lstStyle/>
          <a:p>
            <a:r>
              <a:rPr lang="en-US" dirty="0"/>
              <a:t>Read the order.</a:t>
            </a:r>
          </a:p>
          <a:p>
            <a:r>
              <a:rPr lang="en-US" dirty="0"/>
              <a:t>Verify the resident’s identification. </a:t>
            </a:r>
          </a:p>
          <a:p>
            <a:pPr lvl="1"/>
            <a:r>
              <a:rPr lang="en-US" dirty="0"/>
              <a:t>Using 2 methods is best practice</a:t>
            </a:r>
          </a:p>
          <a:p>
            <a:pPr lvl="2"/>
            <a:r>
              <a:rPr lang="en-US" dirty="0"/>
              <a:t>Bracelet/Barcode</a:t>
            </a:r>
          </a:p>
          <a:p>
            <a:pPr lvl="2"/>
            <a:r>
              <a:rPr lang="en-US" dirty="0"/>
              <a:t>Photograph on MAR</a:t>
            </a:r>
          </a:p>
          <a:p>
            <a:pPr lvl="2"/>
            <a:r>
              <a:rPr lang="en-US" dirty="0"/>
              <a:t>Ask resident what his/her name is or to spell his/her name</a:t>
            </a:r>
          </a:p>
          <a:p>
            <a:pPr lvl="3"/>
            <a:r>
              <a:rPr lang="en-US" dirty="0"/>
              <a:t>Do not say, “Are you John Doe?”  The resident may say, “Yes,” even though he/she did not hear or understand the question.</a:t>
            </a:r>
          </a:p>
          <a:p>
            <a:pPr lvl="2"/>
            <a:r>
              <a:rPr lang="en-US" dirty="0"/>
              <a:t>Visual identification by a staff member familiar with the resident</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6295" y="2209800"/>
            <a:ext cx="1867243" cy="1243584"/>
          </a:xfrm>
          <a:prstGeom prst="rect">
            <a:avLst/>
          </a:prstGeom>
        </p:spPr>
      </p:pic>
    </p:spTree>
    <p:extLst>
      <p:ext uri="{BB962C8B-B14F-4D97-AF65-F5344CB8AC3E}">
        <p14:creationId xmlns:p14="http://schemas.microsoft.com/office/powerpoint/2010/main" val="73463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6973-C556-4824-A0A6-771648F626DD}"/>
              </a:ext>
            </a:extLst>
          </p:cNvPr>
          <p:cNvSpPr>
            <a:spLocks noGrp="1"/>
          </p:cNvSpPr>
          <p:nvPr>
            <p:ph type="title"/>
          </p:nvPr>
        </p:nvSpPr>
        <p:spPr/>
        <p:txBody>
          <a:bodyPr/>
          <a:lstStyle/>
          <a:p>
            <a:r>
              <a:rPr lang="en-US" dirty="0"/>
              <a:t>Right </a:t>
            </a:r>
            <a:r>
              <a:rPr lang="en-US" dirty="0">
                <a:solidFill>
                  <a:srgbClr val="FF0000"/>
                </a:solidFill>
              </a:rPr>
              <a:t>Drug</a:t>
            </a:r>
          </a:p>
        </p:txBody>
      </p:sp>
      <p:sp>
        <p:nvSpPr>
          <p:cNvPr id="3" name="Content Placeholder 2">
            <a:extLst>
              <a:ext uri="{FF2B5EF4-FFF2-40B4-BE49-F238E27FC236}">
                <a16:creationId xmlns:a16="http://schemas.microsoft.com/office/drawing/2014/main" id="{5176EA6F-6EF2-4211-AA1A-57325E45FB9E}"/>
              </a:ext>
            </a:extLst>
          </p:cNvPr>
          <p:cNvSpPr>
            <a:spLocks noGrp="1"/>
          </p:cNvSpPr>
          <p:nvPr>
            <p:ph idx="1"/>
          </p:nvPr>
        </p:nvSpPr>
        <p:spPr/>
        <p:txBody>
          <a:bodyPr>
            <a:normAutofit fontScale="85000" lnSpcReduction="20000"/>
          </a:bodyPr>
          <a:lstStyle/>
          <a:p>
            <a:r>
              <a:rPr lang="en-US" dirty="0"/>
              <a:t>Read the order.</a:t>
            </a:r>
          </a:p>
          <a:p>
            <a:pPr lvl="1"/>
            <a:r>
              <a:rPr lang="en-US" dirty="0"/>
              <a:t>If the order is not clear, consult the prescriber.</a:t>
            </a:r>
          </a:p>
          <a:p>
            <a:pPr lvl="1"/>
            <a:r>
              <a:rPr lang="en-US" dirty="0"/>
              <a:t>Make sure the drug is transcribed correctly on the MAR,</a:t>
            </a:r>
          </a:p>
          <a:p>
            <a:r>
              <a:rPr lang="en-US" dirty="0"/>
              <a:t>Select the right drug.  </a:t>
            </a:r>
          </a:p>
          <a:p>
            <a:pPr lvl="1"/>
            <a:r>
              <a:rPr lang="en-US" dirty="0"/>
              <a:t>Read the label on the container and the name of the medication 3 times.</a:t>
            </a:r>
          </a:p>
          <a:p>
            <a:r>
              <a:rPr lang="en-US" dirty="0"/>
              <a:t>Look at the color, odor, and consistency of the drug.  </a:t>
            </a:r>
          </a:p>
          <a:p>
            <a:pPr lvl="1"/>
            <a:r>
              <a:rPr lang="en-US" dirty="0"/>
              <a:t>Unusual characteristics should be questioned.</a:t>
            </a:r>
          </a:p>
          <a:p>
            <a:r>
              <a:rPr lang="en-US" dirty="0"/>
              <a:t>Administer medication only from a clearly labeled container.</a:t>
            </a:r>
          </a:p>
          <a:p>
            <a:r>
              <a:rPr lang="en-US" dirty="0"/>
              <a:t>Avoid conversations during preparation of medications.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274638"/>
            <a:ext cx="1161288" cy="1754211"/>
          </a:xfrm>
          <a:prstGeom prst="rect">
            <a:avLst/>
          </a:prstGeom>
        </p:spPr>
      </p:pic>
    </p:spTree>
    <p:extLst>
      <p:ext uri="{BB962C8B-B14F-4D97-AF65-F5344CB8AC3E}">
        <p14:creationId xmlns:p14="http://schemas.microsoft.com/office/powerpoint/2010/main" val="388461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9846-4262-4FDC-B3E8-05F57666194F}"/>
              </a:ext>
            </a:extLst>
          </p:cNvPr>
          <p:cNvSpPr>
            <a:spLocks noGrp="1"/>
          </p:cNvSpPr>
          <p:nvPr>
            <p:ph type="title"/>
          </p:nvPr>
        </p:nvSpPr>
        <p:spPr/>
        <p:txBody>
          <a:bodyPr/>
          <a:lstStyle/>
          <a:p>
            <a:r>
              <a:rPr lang="en-US" dirty="0"/>
              <a:t>Right </a:t>
            </a:r>
            <a:r>
              <a:rPr lang="en-US" dirty="0">
                <a:solidFill>
                  <a:srgbClr val="FF0000"/>
                </a:solidFill>
              </a:rPr>
              <a:t>Dose</a:t>
            </a:r>
          </a:p>
        </p:txBody>
      </p:sp>
      <p:sp>
        <p:nvSpPr>
          <p:cNvPr id="3" name="Content Placeholder 2">
            <a:extLst>
              <a:ext uri="{FF2B5EF4-FFF2-40B4-BE49-F238E27FC236}">
                <a16:creationId xmlns:a16="http://schemas.microsoft.com/office/drawing/2014/main" id="{493990D9-2CEF-45ED-9EBA-C2E0DADC763E}"/>
              </a:ext>
            </a:extLst>
          </p:cNvPr>
          <p:cNvSpPr>
            <a:spLocks noGrp="1"/>
          </p:cNvSpPr>
          <p:nvPr>
            <p:ph idx="1"/>
          </p:nvPr>
        </p:nvSpPr>
        <p:spPr/>
        <p:txBody>
          <a:bodyPr>
            <a:normAutofit fontScale="85000" lnSpcReduction="20000"/>
          </a:bodyPr>
          <a:lstStyle/>
          <a:p>
            <a:r>
              <a:rPr lang="en-US" dirty="0"/>
              <a:t>Read the order.</a:t>
            </a:r>
          </a:p>
          <a:p>
            <a:r>
              <a:rPr lang="en-US" dirty="0"/>
              <a:t>Have the MAR in front of you before preparing the medication.</a:t>
            </a:r>
          </a:p>
          <a:p>
            <a:r>
              <a:rPr lang="en-US" dirty="0"/>
              <a:t>Know the abbreviations used.</a:t>
            </a:r>
          </a:p>
          <a:p>
            <a:r>
              <a:rPr lang="en-US" dirty="0"/>
              <a:t>Consider the age and weight of the resident.  </a:t>
            </a:r>
          </a:p>
          <a:p>
            <a:pPr lvl="1"/>
            <a:r>
              <a:rPr lang="en-US" dirty="0"/>
              <a:t>This may help to find an error in the order.</a:t>
            </a:r>
          </a:p>
          <a:p>
            <a:r>
              <a:rPr lang="en-US" dirty="0"/>
              <a:t>Know the minimum and maximum dose of the medicine administered.  </a:t>
            </a:r>
          </a:p>
          <a:p>
            <a:pPr lvl="1"/>
            <a:r>
              <a:rPr lang="en-US" dirty="0"/>
              <a:t>Recognize fraction dosages, multiple tablets, and concentrations correctly.</a:t>
            </a:r>
          </a:p>
          <a:p>
            <a:r>
              <a:rPr lang="en-US" dirty="0"/>
              <a:t>Assist the resident in taking all the medication that is ordered.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3319" y="350500"/>
            <a:ext cx="1893481" cy="1262952"/>
          </a:xfrm>
          <a:prstGeom prst="rect">
            <a:avLst/>
          </a:prstGeom>
        </p:spPr>
      </p:pic>
    </p:spTree>
    <p:extLst>
      <p:ext uri="{BB962C8B-B14F-4D97-AF65-F5344CB8AC3E}">
        <p14:creationId xmlns:p14="http://schemas.microsoft.com/office/powerpoint/2010/main" val="121779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3E-F2DC-4D48-8DE1-3906A3357FF6}"/>
              </a:ext>
            </a:extLst>
          </p:cNvPr>
          <p:cNvSpPr>
            <a:spLocks noGrp="1"/>
          </p:cNvSpPr>
          <p:nvPr>
            <p:ph type="title"/>
          </p:nvPr>
        </p:nvSpPr>
        <p:spPr/>
        <p:txBody>
          <a:bodyPr/>
          <a:lstStyle/>
          <a:p>
            <a:r>
              <a:rPr lang="en-US" dirty="0"/>
              <a:t>Right </a:t>
            </a:r>
            <a:r>
              <a:rPr lang="en-US" dirty="0">
                <a:solidFill>
                  <a:srgbClr val="FF0000"/>
                </a:solidFill>
              </a:rPr>
              <a:t>Route</a:t>
            </a:r>
          </a:p>
        </p:txBody>
      </p:sp>
      <p:sp>
        <p:nvSpPr>
          <p:cNvPr id="3" name="Content Placeholder 2">
            <a:extLst>
              <a:ext uri="{FF2B5EF4-FFF2-40B4-BE49-F238E27FC236}">
                <a16:creationId xmlns:a16="http://schemas.microsoft.com/office/drawing/2014/main" id="{47CF6C7C-14C3-4E05-953D-67F20ACFA3A3}"/>
              </a:ext>
            </a:extLst>
          </p:cNvPr>
          <p:cNvSpPr>
            <a:spLocks noGrp="1"/>
          </p:cNvSpPr>
          <p:nvPr>
            <p:ph idx="1"/>
          </p:nvPr>
        </p:nvSpPr>
        <p:spPr/>
        <p:txBody>
          <a:bodyPr/>
          <a:lstStyle/>
          <a:p>
            <a:r>
              <a:rPr lang="en-US" dirty="0"/>
              <a:t>Read the order.</a:t>
            </a:r>
          </a:p>
          <a:p>
            <a:r>
              <a:rPr lang="en-US" dirty="0"/>
              <a:t>Know the abbreviations used to designate the route of administration.</a:t>
            </a:r>
          </a:p>
          <a:p>
            <a:r>
              <a:rPr lang="en-US" dirty="0"/>
              <a:t>Review the available forms of the medication to make sure the drug can be given according to the order.</a:t>
            </a:r>
          </a:p>
          <a:p>
            <a:r>
              <a:rPr lang="en-US" dirty="0"/>
              <a:t>Make sure the resident is able to take the medication by the route indicated/ordered.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0" y="458724"/>
            <a:ext cx="1633013" cy="1141476"/>
          </a:xfrm>
          <a:prstGeom prst="rect">
            <a:avLst/>
          </a:prstGeom>
        </p:spPr>
      </p:pic>
    </p:spTree>
    <p:extLst>
      <p:ext uri="{BB962C8B-B14F-4D97-AF65-F5344CB8AC3E}">
        <p14:creationId xmlns:p14="http://schemas.microsoft.com/office/powerpoint/2010/main" val="398408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57EE-08F7-441A-A2D8-41F1D7223FB9}"/>
              </a:ext>
            </a:extLst>
          </p:cNvPr>
          <p:cNvSpPr>
            <a:spLocks noGrp="1"/>
          </p:cNvSpPr>
          <p:nvPr>
            <p:ph type="title"/>
          </p:nvPr>
        </p:nvSpPr>
        <p:spPr/>
        <p:txBody>
          <a:bodyPr/>
          <a:lstStyle/>
          <a:p>
            <a:r>
              <a:rPr lang="en-US" dirty="0"/>
              <a:t>Right </a:t>
            </a:r>
            <a:r>
              <a:rPr lang="en-US" dirty="0">
                <a:solidFill>
                  <a:srgbClr val="FF0000"/>
                </a:solidFill>
              </a:rPr>
              <a:t>Time</a:t>
            </a:r>
            <a:r>
              <a:rPr lang="en-US" dirty="0"/>
              <a:t> </a:t>
            </a:r>
          </a:p>
        </p:txBody>
      </p:sp>
      <p:sp>
        <p:nvSpPr>
          <p:cNvPr id="3" name="Content Placeholder 2">
            <a:extLst>
              <a:ext uri="{FF2B5EF4-FFF2-40B4-BE49-F238E27FC236}">
                <a16:creationId xmlns:a16="http://schemas.microsoft.com/office/drawing/2014/main" id="{906BBCA6-1E2D-41E8-892D-240509BA1C41}"/>
              </a:ext>
            </a:extLst>
          </p:cNvPr>
          <p:cNvSpPr>
            <a:spLocks noGrp="1"/>
          </p:cNvSpPr>
          <p:nvPr>
            <p:ph idx="1"/>
          </p:nvPr>
        </p:nvSpPr>
        <p:spPr>
          <a:xfrm>
            <a:off x="304800" y="1417638"/>
            <a:ext cx="8210550" cy="4034203"/>
          </a:xfrm>
        </p:spPr>
        <p:txBody>
          <a:bodyPr>
            <a:noAutofit/>
          </a:bodyPr>
          <a:lstStyle/>
          <a:p>
            <a:r>
              <a:rPr lang="en-US" sz="2400" b="1" dirty="0"/>
              <a:t>Read the order.</a:t>
            </a:r>
          </a:p>
          <a:p>
            <a:r>
              <a:rPr lang="en-US" sz="2400" dirty="0"/>
              <a:t>Know why a medication is ordered for certain times of the day and whether the time schedule can be altered.</a:t>
            </a:r>
          </a:p>
          <a:p>
            <a:r>
              <a:rPr lang="en-US" sz="2400" dirty="0"/>
              <a:t>Medication that must act at certain times is given priority during the medication pass. </a:t>
            </a:r>
          </a:p>
          <a:p>
            <a:r>
              <a:rPr lang="en-US" sz="2400" dirty="0"/>
              <a:t>Give the medication as ordered in relation to food intake.</a:t>
            </a:r>
          </a:p>
          <a:p>
            <a:pPr lvl="1"/>
            <a:r>
              <a:rPr lang="en-US" sz="2400" dirty="0" err="1"/>
              <a:t>a.c</a:t>
            </a:r>
            <a:r>
              <a:rPr lang="en-US" sz="2400" dirty="0"/>
              <a:t>. = before meals</a:t>
            </a:r>
          </a:p>
          <a:p>
            <a:pPr lvl="1"/>
            <a:r>
              <a:rPr lang="en-US" sz="2400" dirty="0"/>
              <a:t>p.c. = after meals</a:t>
            </a:r>
          </a:p>
          <a:p>
            <a:r>
              <a:rPr lang="en-US" sz="2400" dirty="0"/>
              <a:t>Give the medication according to the action expected.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5451841"/>
            <a:ext cx="1143000" cy="76238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2800" y="563356"/>
            <a:ext cx="1143000" cy="857250"/>
          </a:xfrm>
          <a:prstGeom prst="rect">
            <a:avLst/>
          </a:prstGeom>
        </p:spPr>
      </p:pic>
    </p:spTree>
    <p:extLst>
      <p:ext uri="{BB962C8B-B14F-4D97-AF65-F5344CB8AC3E}">
        <p14:creationId xmlns:p14="http://schemas.microsoft.com/office/powerpoint/2010/main" val="15825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0C3A-C2F4-4AAA-9F24-4B92C52A5293}"/>
              </a:ext>
            </a:extLst>
          </p:cNvPr>
          <p:cNvSpPr>
            <a:spLocks noGrp="1"/>
          </p:cNvSpPr>
          <p:nvPr>
            <p:ph type="title"/>
          </p:nvPr>
        </p:nvSpPr>
        <p:spPr/>
        <p:txBody>
          <a:bodyPr/>
          <a:lstStyle/>
          <a:p>
            <a:r>
              <a:rPr lang="en-US" dirty="0"/>
              <a:t>Right </a:t>
            </a:r>
            <a:r>
              <a:rPr lang="en-US" dirty="0">
                <a:solidFill>
                  <a:srgbClr val="FF0000"/>
                </a:solidFill>
              </a:rPr>
              <a:t>Reason</a:t>
            </a:r>
          </a:p>
        </p:txBody>
      </p:sp>
      <p:sp>
        <p:nvSpPr>
          <p:cNvPr id="3" name="Content Placeholder 2">
            <a:extLst>
              <a:ext uri="{FF2B5EF4-FFF2-40B4-BE49-F238E27FC236}">
                <a16:creationId xmlns:a16="http://schemas.microsoft.com/office/drawing/2014/main" id="{D14DCF7F-0F5C-44AF-975A-9CCE0C5A7FA4}"/>
              </a:ext>
            </a:extLst>
          </p:cNvPr>
          <p:cNvSpPr>
            <a:spLocks noGrp="1"/>
          </p:cNvSpPr>
          <p:nvPr>
            <p:ph idx="1"/>
          </p:nvPr>
        </p:nvSpPr>
        <p:spPr/>
        <p:txBody>
          <a:bodyPr/>
          <a:lstStyle/>
          <a:p>
            <a:r>
              <a:rPr lang="en-US" dirty="0"/>
              <a:t>Check that the resident is receiving the medication for the appropriate reason</a:t>
            </a:r>
          </a:p>
          <a:p>
            <a:pPr lvl="1"/>
            <a:r>
              <a:rPr lang="en-US" dirty="0"/>
              <a:t>Know the approved reasons for giving the medication</a:t>
            </a:r>
          </a:p>
          <a:p>
            <a:pPr lvl="1"/>
            <a:r>
              <a:rPr lang="en-US" dirty="0"/>
              <a:t>Check diagnosis list</a:t>
            </a:r>
          </a:p>
          <a:p>
            <a:pPr lvl="1"/>
            <a:r>
              <a:rPr lang="en-US" dirty="0"/>
              <a:t>Review signs and/or symptoms resident is having</a:t>
            </a:r>
          </a:p>
          <a:p>
            <a:pPr lvl="1"/>
            <a:r>
              <a:rPr lang="en-US" dirty="0"/>
              <a:t>Check allergy list</a:t>
            </a:r>
          </a:p>
          <a:p>
            <a:pPr lvl="1"/>
            <a:r>
              <a:rPr lang="en-US" dirty="0"/>
              <a:t>Contact prescriber if there are any questions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896" y="394113"/>
            <a:ext cx="1676400" cy="1114806"/>
          </a:xfrm>
          <a:prstGeom prst="rect">
            <a:avLst/>
          </a:prstGeom>
        </p:spPr>
      </p:pic>
    </p:spTree>
    <p:extLst>
      <p:ext uri="{BB962C8B-B14F-4D97-AF65-F5344CB8AC3E}">
        <p14:creationId xmlns:p14="http://schemas.microsoft.com/office/powerpoint/2010/main" val="222151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0E92-F33E-4A26-B84C-B0AAC6B7806E}"/>
              </a:ext>
            </a:extLst>
          </p:cNvPr>
          <p:cNvSpPr>
            <a:spLocks noGrp="1"/>
          </p:cNvSpPr>
          <p:nvPr>
            <p:ph type="title"/>
          </p:nvPr>
        </p:nvSpPr>
        <p:spPr/>
        <p:txBody>
          <a:bodyPr/>
          <a:lstStyle/>
          <a:p>
            <a:r>
              <a:rPr lang="en-US" dirty="0"/>
              <a:t>Right </a:t>
            </a:r>
            <a:r>
              <a:rPr lang="en-US" dirty="0">
                <a:solidFill>
                  <a:srgbClr val="FF0000"/>
                </a:solidFill>
              </a:rPr>
              <a:t>Documentation</a:t>
            </a:r>
          </a:p>
        </p:txBody>
      </p:sp>
      <p:sp>
        <p:nvSpPr>
          <p:cNvPr id="3" name="Content Placeholder 2">
            <a:extLst>
              <a:ext uri="{FF2B5EF4-FFF2-40B4-BE49-F238E27FC236}">
                <a16:creationId xmlns:a16="http://schemas.microsoft.com/office/drawing/2014/main" id="{8F09FA2F-499F-44E5-814D-B65E5C0D6829}"/>
              </a:ext>
            </a:extLst>
          </p:cNvPr>
          <p:cNvSpPr>
            <a:spLocks noGrp="1"/>
          </p:cNvSpPr>
          <p:nvPr>
            <p:ph idx="1"/>
          </p:nvPr>
        </p:nvSpPr>
        <p:spPr>
          <a:xfrm>
            <a:off x="457200" y="1600201"/>
            <a:ext cx="8001000" cy="4419600"/>
          </a:xfrm>
        </p:spPr>
        <p:txBody>
          <a:bodyPr>
            <a:normAutofit fontScale="70000" lnSpcReduction="20000"/>
          </a:bodyPr>
          <a:lstStyle/>
          <a:p>
            <a:r>
              <a:rPr lang="en-US" dirty="0"/>
              <a:t>Documentation should clearly reflect the resident’s name, the medication, the time, the dose, and the route.</a:t>
            </a:r>
          </a:p>
          <a:p>
            <a:r>
              <a:rPr lang="en-US" dirty="0"/>
              <a:t>Sign the MAR immediately after medication administration.</a:t>
            </a:r>
          </a:p>
          <a:p>
            <a:pPr lvl="1"/>
            <a:r>
              <a:rPr lang="en-US" dirty="0"/>
              <a:t>Never record a medication before it is given to the resident.</a:t>
            </a:r>
          </a:p>
          <a:p>
            <a:pPr lvl="1"/>
            <a:r>
              <a:rPr lang="en-US" dirty="0"/>
              <a:t>Record medication administration for each resident, not for a group of residents.</a:t>
            </a:r>
          </a:p>
          <a:p>
            <a:r>
              <a:rPr lang="en-US" dirty="0"/>
              <a:t>Record only medications that you have prepared and have administered yourself.</a:t>
            </a:r>
          </a:p>
          <a:p>
            <a:r>
              <a:rPr lang="en-US" dirty="0"/>
              <a:t>Use only approved facility practices.</a:t>
            </a:r>
          </a:p>
          <a:p>
            <a:pPr lvl="1"/>
            <a:r>
              <a:rPr lang="en-US" dirty="0"/>
              <a:t>Record medications that are refused or held and the reason for not giving the medication (</a:t>
            </a:r>
            <a:r>
              <a:rPr lang="en-US" i="1" dirty="0"/>
              <a:t>e.g., </a:t>
            </a:r>
            <a:r>
              <a:rPr lang="en-US" dirty="0"/>
              <a:t>vomited, out of facility, outside vital sign parameters for administration)</a:t>
            </a:r>
          </a:p>
          <a:p>
            <a:r>
              <a:rPr lang="en-US" dirty="0"/>
              <a:t>Record the effects observed.</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5257420"/>
            <a:ext cx="1416708" cy="944944"/>
          </a:xfrm>
          <a:prstGeom prst="rect">
            <a:avLst/>
          </a:prstGeom>
        </p:spPr>
      </p:pic>
    </p:spTree>
    <p:extLst>
      <p:ext uri="{BB962C8B-B14F-4D97-AF65-F5344CB8AC3E}">
        <p14:creationId xmlns:p14="http://schemas.microsoft.com/office/powerpoint/2010/main" val="182587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Medication Management?</a:t>
            </a:r>
          </a:p>
        </p:txBody>
      </p:sp>
      <p:sp>
        <p:nvSpPr>
          <p:cNvPr id="3" name="Content Placeholder 2"/>
          <p:cNvSpPr>
            <a:spLocks noGrp="1"/>
          </p:cNvSpPr>
          <p:nvPr>
            <p:ph idx="1"/>
          </p:nvPr>
        </p:nvSpPr>
        <p:spPr>
          <a:xfrm>
            <a:off x="304800" y="1417638"/>
            <a:ext cx="8382000" cy="4708525"/>
          </a:xfrm>
        </p:spPr>
        <p:txBody>
          <a:bodyPr>
            <a:normAutofit fontScale="92500" lnSpcReduction="20000"/>
          </a:bodyPr>
          <a:lstStyle/>
          <a:p>
            <a:pPr marL="0" indent="0">
              <a:buNone/>
            </a:pPr>
            <a:r>
              <a:rPr lang="en-US" dirty="0"/>
              <a:t>A  safe and competent medication management system that is based on best practice and the care process of the residents that includes: </a:t>
            </a:r>
          </a:p>
          <a:p>
            <a:r>
              <a:rPr lang="en-US" dirty="0"/>
              <a:t>Recognition of the problem/need, </a:t>
            </a:r>
          </a:p>
          <a:p>
            <a:r>
              <a:rPr lang="en-US" dirty="0"/>
              <a:t>Assessment, diagnoses</a:t>
            </a:r>
          </a:p>
          <a:p>
            <a:r>
              <a:rPr lang="en-US" dirty="0"/>
              <a:t>Medication administration, </a:t>
            </a:r>
          </a:p>
          <a:p>
            <a:r>
              <a:rPr lang="en-US" dirty="0"/>
              <a:t>Management, monitoring and revising the individualized, person-centered approach to care</a:t>
            </a:r>
          </a:p>
          <a:p>
            <a:r>
              <a:rPr lang="en-US" dirty="0"/>
              <a:t>Documentation consistent with standards of medication management and administration standards. </a:t>
            </a:r>
          </a:p>
        </p:txBody>
      </p:sp>
    </p:spTree>
    <p:extLst>
      <p:ext uri="{BB962C8B-B14F-4D97-AF65-F5344CB8AC3E}">
        <p14:creationId xmlns:p14="http://schemas.microsoft.com/office/powerpoint/2010/main" val="407070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4E9A-8107-4F31-B834-4C738E466922}"/>
              </a:ext>
            </a:extLst>
          </p:cNvPr>
          <p:cNvSpPr>
            <a:spLocks noGrp="1"/>
          </p:cNvSpPr>
          <p:nvPr>
            <p:ph type="title"/>
          </p:nvPr>
        </p:nvSpPr>
        <p:spPr/>
        <p:txBody>
          <a:bodyPr/>
          <a:lstStyle/>
          <a:p>
            <a:r>
              <a:rPr lang="en-US" dirty="0"/>
              <a:t>General Medication Administration</a:t>
            </a:r>
          </a:p>
        </p:txBody>
      </p:sp>
      <p:sp>
        <p:nvSpPr>
          <p:cNvPr id="3" name="Content Placeholder 2">
            <a:extLst>
              <a:ext uri="{FF2B5EF4-FFF2-40B4-BE49-F238E27FC236}">
                <a16:creationId xmlns:a16="http://schemas.microsoft.com/office/drawing/2014/main" id="{08EEA2B5-B6FD-47B7-89FF-7E01460B6BCC}"/>
              </a:ext>
            </a:extLst>
          </p:cNvPr>
          <p:cNvSpPr>
            <a:spLocks noGrp="1"/>
          </p:cNvSpPr>
          <p:nvPr>
            <p:ph idx="1"/>
          </p:nvPr>
        </p:nvSpPr>
        <p:spPr>
          <a:xfrm>
            <a:off x="304800" y="1143000"/>
            <a:ext cx="8640417" cy="4708525"/>
          </a:xfrm>
        </p:spPr>
        <p:txBody>
          <a:bodyPr>
            <a:noAutofit/>
          </a:bodyPr>
          <a:lstStyle/>
          <a:p>
            <a:r>
              <a:rPr lang="en-US" sz="2400" dirty="0"/>
              <a:t>Hand hygiene prior to handling medication(s) and after administering medication(s).</a:t>
            </a:r>
          </a:p>
          <a:p>
            <a:r>
              <a:rPr lang="en-US" sz="2400" dirty="0"/>
              <a:t>Right resident, right medication, right dose, right route, right time.</a:t>
            </a:r>
          </a:p>
          <a:p>
            <a:r>
              <a:rPr lang="en-US" sz="2400" dirty="0"/>
              <a:t>Check vital signs prior to administration if indicated.</a:t>
            </a:r>
          </a:p>
          <a:p>
            <a:r>
              <a:rPr lang="en-US" sz="2400" dirty="0"/>
              <a:t>Never leave medications at the bedside.</a:t>
            </a:r>
          </a:p>
          <a:p>
            <a:r>
              <a:rPr lang="en-US" sz="2400" dirty="0"/>
              <a:t>Properly position resident.</a:t>
            </a:r>
          </a:p>
          <a:p>
            <a:r>
              <a:rPr lang="en-US" sz="2400" dirty="0"/>
              <a:t>Lock unattended medication cart.</a:t>
            </a:r>
          </a:p>
          <a:p>
            <a:r>
              <a:rPr lang="en-US" sz="2400" dirty="0"/>
              <a:t>Roll insulin suspensions.  Don’t create air bubbles.</a:t>
            </a:r>
          </a:p>
          <a:p>
            <a:r>
              <a:rPr lang="en-US" sz="2400" dirty="0"/>
              <a:t>Shake a drug that is labeled “shake well,” such as Dilantin elixir</a:t>
            </a:r>
          </a:p>
          <a:p>
            <a:r>
              <a:rPr lang="en-US" sz="2400" dirty="0"/>
              <a:t>If a controlled medication was given, make sure counts are accurate.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0710" y="3276600"/>
            <a:ext cx="1867759" cy="1242060"/>
          </a:xfrm>
          <a:prstGeom prst="rect">
            <a:avLst/>
          </a:prstGeom>
        </p:spPr>
      </p:pic>
    </p:spTree>
    <p:extLst>
      <p:ext uri="{BB962C8B-B14F-4D97-AF65-F5344CB8AC3E}">
        <p14:creationId xmlns:p14="http://schemas.microsoft.com/office/powerpoint/2010/main" val="20133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EBEF-E0A8-4580-AB79-7F32B771057D}"/>
              </a:ext>
            </a:extLst>
          </p:cNvPr>
          <p:cNvSpPr>
            <a:spLocks noGrp="1"/>
          </p:cNvSpPr>
          <p:nvPr>
            <p:ph type="title"/>
          </p:nvPr>
        </p:nvSpPr>
        <p:spPr/>
        <p:txBody>
          <a:bodyPr/>
          <a:lstStyle/>
          <a:p>
            <a:r>
              <a:rPr lang="en-US" dirty="0"/>
              <a:t>Oral Medications</a:t>
            </a:r>
          </a:p>
        </p:txBody>
      </p:sp>
      <p:sp>
        <p:nvSpPr>
          <p:cNvPr id="3" name="Content Placeholder 2">
            <a:extLst>
              <a:ext uri="{FF2B5EF4-FFF2-40B4-BE49-F238E27FC236}">
                <a16:creationId xmlns:a16="http://schemas.microsoft.com/office/drawing/2014/main" id="{31531E05-4130-4F40-8863-AB55CEAE1745}"/>
              </a:ext>
            </a:extLst>
          </p:cNvPr>
          <p:cNvSpPr>
            <a:spLocks noGrp="1"/>
          </p:cNvSpPr>
          <p:nvPr>
            <p:ph idx="1"/>
          </p:nvPr>
        </p:nvSpPr>
        <p:spPr>
          <a:xfrm>
            <a:off x="457200" y="1524000"/>
            <a:ext cx="8534400" cy="5029200"/>
          </a:xfrm>
        </p:spPr>
        <p:txBody>
          <a:bodyPr>
            <a:normAutofit fontScale="62500" lnSpcReduction="20000"/>
          </a:bodyPr>
          <a:lstStyle/>
          <a:p>
            <a:pPr marL="0" indent="0">
              <a:buNone/>
            </a:pPr>
            <a:r>
              <a:rPr lang="en-US" sz="4400" dirty="0"/>
              <a:t>Considerations:</a:t>
            </a:r>
          </a:p>
          <a:p>
            <a:r>
              <a:rPr lang="en-US" sz="4400" dirty="0"/>
              <a:t>Proper positioning.</a:t>
            </a:r>
          </a:p>
          <a:p>
            <a:r>
              <a:rPr lang="en-US" sz="4400" dirty="0"/>
              <a:t>Adequate fluids.</a:t>
            </a:r>
          </a:p>
          <a:p>
            <a:pPr lvl="1"/>
            <a:r>
              <a:rPr lang="en-US" sz="4400" dirty="0"/>
              <a:t>Bulk laxatives, NSAIDs, potassium supplements</a:t>
            </a:r>
          </a:p>
          <a:p>
            <a:r>
              <a:rPr lang="en-US" sz="4400" dirty="0"/>
              <a:t>Review the “Do Not Crush” list.</a:t>
            </a:r>
          </a:p>
          <a:p>
            <a:r>
              <a:rPr lang="en-US" sz="4400" dirty="0"/>
              <a:t>Do not crush and combine medications then give all at once (</a:t>
            </a:r>
            <a:r>
              <a:rPr lang="en-US" sz="4400" i="1" dirty="0"/>
              <a:t>e.g., in </a:t>
            </a:r>
            <a:r>
              <a:rPr lang="en-US" sz="4400" dirty="0"/>
              <a:t>pudding, applesauce, ice cream).</a:t>
            </a:r>
          </a:p>
          <a:p>
            <a:pPr lvl="1"/>
            <a:r>
              <a:rPr lang="en-US" sz="4400" dirty="0"/>
              <a:t>Rationale:  If resident does not take all that is offered, how do you know what medications were taken and what amount of medications were taken?</a:t>
            </a:r>
          </a:p>
          <a:p>
            <a:r>
              <a:rPr lang="en-US" sz="4400" dirty="0"/>
              <a:t>Some medications may have an unpleasant taste, may discolor teeth</a:t>
            </a:r>
            <a:r>
              <a:rPr lang="en-US" sz="3800" dirty="0"/>
              <a:t>.</a:t>
            </a:r>
          </a:p>
          <a:p>
            <a:pPr marL="0" indent="0">
              <a:buNone/>
            </a:pPr>
            <a:endParaRPr lang="en-US" dirty="0"/>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590635"/>
            <a:ext cx="1245108" cy="1866729"/>
          </a:xfrm>
          <a:prstGeom prst="rect">
            <a:avLst/>
          </a:prstGeom>
        </p:spPr>
      </p:pic>
    </p:spTree>
    <p:extLst>
      <p:ext uri="{BB962C8B-B14F-4D97-AF65-F5344CB8AC3E}">
        <p14:creationId xmlns:p14="http://schemas.microsoft.com/office/powerpoint/2010/main" val="4101550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9002-6A10-4A41-8233-440E288D8B10}"/>
              </a:ext>
            </a:extLst>
          </p:cNvPr>
          <p:cNvSpPr>
            <a:spLocks noGrp="1"/>
          </p:cNvSpPr>
          <p:nvPr>
            <p:ph type="title"/>
          </p:nvPr>
        </p:nvSpPr>
        <p:spPr/>
        <p:txBody>
          <a:bodyPr/>
          <a:lstStyle/>
          <a:p>
            <a:r>
              <a:rPr lang="en-US" dirty="0"/>
              <a:t>Warfarin Interactions</a:t>
            </a:r>
          </a:p>
        </p:txBody>
      </p:sp>
      <p:graphicFrame>
        <p:nvGraphicFramePr>
          <p:cNvPr id="4" name="Content Placeholder 3">
            <a:extLst>
              <a:ext uri="{FF2B5EF4-FFF2-40B4-BE49-F238E27FC236}">
                <a16:creationId xmlns:a16="http://schemas.microsoft.com/office/drawing/2014/main" id="{56008480-2356-4493-B260-416F76A5D005}"/>
              </a:ext>
            </a:extLst>
          </p:cNvPr>
          <p:cNvGraphicFramePr>
            <a:graphicFrameLocks noGrp="1"/>
          </p:cNvGraphicFramePr>
          <p:nvPr>
            <p:ph idx="1"/>
            <p:extLst>
              <p:ext uri="{D42A27DB-BD31-4B8C-83A1-F6EECF244321}">
                <p14:modId xmlns:p14="http://schemas.microsoft.com/office/powerpoint/2010/main" val="1958883714"/>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2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778C-2CAA-4BCA-8494-A899F632998B}"/>
              </a:ext>
            </a:extLst>
          </p:cNvPr>
          <p:cNvSpPr>
            <a:spLocks noGrp="1"/>
          </p:cNvSpPr>
          <p:nvPr>
            <p:ph type="title"/>
          </p:nvPr>
        </p:nvSpPr>
        <p:spPr/>
        <p:txBody>
          <a:bodyPr>
            <a:normAutofit fontScale="90000"/>
          </a:bodyPr>
          <a:lstStyle/>
          <a:p>
            <a:r>
              <a:rPr lang="en-US" dirty="0"/>
              <a:t>Nasogastric, Gastric, or PEG Tube Medications</a:t>
            </a:r>
          </a:p>
        </p:txBody>
      </p:sp>
      <p:sp>
        <p:nvSpPr>
          <p:cNvPr id="3" name="Content Placeholder 2">
            <a:extLst>
              <a:ext uri="{FF2B5EF4-FFF2-40B4-BE49-F238E27FC236}">
                <a16:creationId xmlns:a16="http://schemas.microsoft.com/office/drawing/2014/main" id="{948D06D0-6DB1-4CC1-A6BD-4937E00FB9D6}"/>
              </a:ext>
            </a:extLst>
          </p:cNvPr>
          <p:cNvSpPr>
            <a:spLocks noGrp="1"/>
          </p:cNvSpPr>
          <p:nvPr>
            <p:ph idx="1"/>
          </p:nvPr>
        </p:nvSpPr>
        <p:spPr/>
        <p:txBody>
          <a:bodyPr>
            <a:normAutofit fontScale="77500" lnSpcReduction="20000"/>
          </a:bodyPr>
          <a:lstStyle/>
          <a:p>
            <a:r>
              <a:rPr lang="en-US" dirty="0"/>
              <a:t>Confirm tube placement.</a:t>
            </a:r>
          </a:p>
          <a:p>
            <a:r>
              <a:rPr lang="en-US" dirty="0"/>
              <a:t>Do not crush enteric coated or time-released medications</a:t>
            </a:r>
          </a:p>
          <a:p>
            <a:r>
              <a:rPr lang="en-US" dirty="0"/>
              <a:t>Obtain liquid forms whenever possible.</a:t>
            </a:r>
          </a:p>
          <a:p>
            <a:r>
              <a:rPr lang="en-US" dirty="0"/>
              <a:t>Do not crush and combine medications then give all at once.</a:t>
            </a:r>
          </a:p>
          <a:p>
            <a:r>
              <a:rPr lang="en-US" dirty="0"/>
              <a:t>Flush with the required amount of water before and after each medication unless physician orders indicate a different flush schedule due to the resident’s clinical condition.</a:t>
            </a:r>
          </a:p>
          <a:p>
            <a:r>
              <a:rPr lang="en-US" dirty="0"/>
              <a:t>Separate the administration of enteral nutrition formula and phenytoin (Dilantin) to minimize interaction.</a:t>
            </a:r>
          </a:p>
        </p:txBody>
      </p:sp>
    </p:spTree>
    <p:extLst>
      <p:ext uri="{BB962C8B-B14F-4D97-AF65-F5344CB8AC3E}">
        <p14:creationId xmlns:p14="http://schemas.microsoft.com/office/powerpoint/2010/main" val="103634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F80F-71EC-4680-AB44-4BD683BACDAC}"/>
              </a:ext>
            </a:extLst>
          </p:cNvPr>
          <p:cNvSpPr>
            <a:spLocks noGrp="1"/>
          </p:cNvSpPr>
          <p:nvPr>
            <p:ph type="title"/>
          </p:nvPr>
        </p:nvSpPr>
        <p:spPr/>
        <p:txBody>
          <a:bodyPr/>
          <a:lstStyle/>
          <a:p>
            <a:r>
              <a:rPr lang="en-US" dirty="0"/>
              <a:t>Sublingual Medications</a:t>
            </a:r>
          </a:p>
        </p:txBody>
      </p:sp>
      <p:sp>
        <p:nvSpPr>
          <p:cNvPr id="3" name="Content Placeholder 2">
            <a:extLst>
              <a:ext uri="{FF2B5EF4-FFF2-40B4-BE49-F238E27FC236}">
                <a16:creationId xmlns:a16="http://schemas.microsoft.com/office/drawing/2014/main" id="{BDD74DDA-039D-48D6-93C1-782B864576F7}"/>
              </a:ext>
            </a:extLst>
          </p:cNvPr>
          <p:cNvSpPr>
            <a:spLocks noGrp="1"/>
          </p:cNvSpPr>
          <p:nvPr>
            <p:ph idx="1"/>
          </p:nvPr>
        </p:nvSpPr>
        <p:spPr/>
        <p:txBody>
          <a:bodyPr>
            <a:normAutofit lnSpcReduction="10000"/>
          </a:bodyPr>
          <a:lstStyle/>
          <a:p>
            <a:r>
              <a:rPr lang="en-US" dirty="0"/>
              <a:t>A medication that is placed under the tongue where it dissolves.</a:t>
            </a:r>
          </a:p>
          <a:p>
            <a:pPr lvl="1"/>
            <a:r>
              <a:rPr lang="en-US" dirty="0"/>
              <a:t>The medication must remain under the tongue until it is completely dissolved.</a:t>
            </a:r>
          </a:p>
          <a:p>
            <a:pPr lvl="1"/>
            <a:r>
              <a:rPr lang="en-US" dirty="0"/>
              <a:t>The medication is rapidly absorbed into the bloodstream.</a:t>
            </a:r>
          </a:p>
          <a:p>
            <a:pPr lvl="1"/>
            <a:r>
              <a:rPr lang="en-US" dirty="0"/>
              <a:t>If the medication is swallowed, the drug may be inactivated by gastric juices.</a:t>
            </a:r>
          </a:p>
          <a:p>
            <a:r>
              <a:rPr lang="en-US" dirty="0"/>
              <a:t>Use a spoon or a gloved hand to insert a tablet under the tongue.</a:t>
            </a:r>
          </a:p>
        </p:txBody>
      </p:sp>
    </p:spTree>
    <p:extLst>
      <p:ext uri="{BB962C8B-B14F-4D97-AF65-F5344CB8AC3E}">
        <p14:creationId xmlns:p14="http://schemas.microsoft.com/office/powerpoint/2010/main" val="3030425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EEC4-7C04-48C9-8636-8455B950509C}"/>
              </a:ext>
            </a:extLst>
          </p:cNvPr>
          <p:cNvSpPr>
            <a:spLocks noGrp="1"/>
          </p:cNvSpPr>
          <p:nvPr>
            <p:ph type="title"/>
          </p:nvPr>
        </p:nvSpPr>
        <p:spPr/>
        <p:txBody>
          <a:bodyPr/>
          <a:lstStyle/>
          <a:p>
            <a:r>
              <a:rPr lang="en-US" dirty="0"/>
              <a:t>Buccal Medications</a:t>
            </a:r>
          </a:p>
        </p:txBody>
      </p:sp>
      <p:sp>
        <p:nvSpPr>
          <p:cNvPr id="3" name="Content Placeholder 2">
            <a:extLst>
              <a:ext uri="{FF2B5EF4-FFF2-40B4-BE49-F238E27FC236}">
                <a16:creationId xmlns:a16="http://schemas.microsoft.com/office/drawing/2014/main" id="{418FDF24-DE21-4D29-B7E5-821126C14787}"/>
              </a:ext>
            </a:extLst>
          </p:cNvPr>
          <p:cNvSpPr>
            <a:spLocks noGrp="1"/>
          </p:cNvSpPr>
          <p:nvPr>
            <p:ph idx="1"/>
          </p:nvPr>
        </p:nvSpPr>
        <p:spPr/>
        <p:txBody>
          <a:bodyPr>
            <a:normAutofit fontScale="77500" lnSpcReduction="20000"/>
          </a:bodyPr>
          <a:lstStyle/>
          <a:p>
            <a:r>
              <a:rPr lang="en-US" dirty="0"/>
              <a:t>A medication that is held in the mouth against the mucous membranes of the check until it dissolves.</a:t>
            </a:r>
          </a:p>
          <a:p>
            <a:pPr lvl="1"/>
            <a:r>
              <a:rPr lang="en-US" dirty="0"/>
              <a:t>The medication should not be chewed, swallowed, or placed under the tongue.</a:t>
            </a:r>
          </a:p>
          <a:p>
            <a:pPr lvl="1"/>
            <a:r>
              <a:rPr lang="en-US" dirty="0"/>
              <a:t>Drug can be administered for local effect.</a:t>
            </a:r>
          </a:p>
          <a:p>
            <a:pPr lvl="1"/>
            <a:r>
              <a:rPr lang="en-US" dirty="0"/>
              <a:t>This route ensures greater potency because it directly enters the blood stream and bypasses the liver.</a:t>
            </a:r>
          </a:p>
          <a:p>
            <a:pPr lvl="1"/>
            <a:r>
              <a:rPr lang="en-US" dirty="0"/>
              <a:t>If the medication is swallowed, the drug may be inactivated by gastric juices.</a:t>
            </a:r>
          </a:p>
          <a:p>
            <a:r>
              <a:rPr lang="en-US" dirty="0"/>
              <a:t>Use a spoon or a gloved hand to insert a tablet against the cheek.</a:t>
            </a:r>
          </a:p>
          <a:p>
            <a:r>
              <a:rPr lang="en-US" dirty="0"/>
              <a:t>Alternate between left and right cheeks with each subsequent dose to avoid mucosal irritation.</a:t>
            </a:r>
          </a:p>
        </p:txBody>
      </p:sp>
    </p:spTree>
    <p:extLst>
      <p:ext uri="{BB962C8B-B14F-4D97-AF65-F5344CB8AC3E}">
        <p14:creationId xmlns:p14="http://schemas.microsoft.com/office/powerpoint/2010/main" val="427975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E169-BA63-4C23-9B26-08C8CE8F478B}"/>
              </a:ext>
            </a:extLst>
          </p:cNvPr>
          <p:cNvSpPr>
            <a:spLocks noGrp="1"/>
          </p:cNvSpPr>
          <p:nvPr>
            <p:ph type="title"/>
          </p:nvPr>
        </p:nvSpPr>
        <p:spPr/>
        <p:txBody>
          <a:bodyPr/>
          <a:lstStyle/>
          <a:p>
            <a:r>
              <a:rPr lang="en-US" dirty="0"/>
              <a:t>Transdermal Medications</a:t>
            </a:r>
          </a:p>
        </p:txBody>
      </p:sp>
      <p:sp>
        <p:nvSpPr>
          <p:cNvPr id="3" name="Content Placeholder 2">
            <a:extLst>
              <a:ext uri="{FF2B5EF4-FFF2-40B4-BE49-F238E27FC236}">
                <a16:creationId xmlns:a16="http://schemas.microsoft.com/office/drawing/2014/main" id="{4D059A4B-4310-4D8C-8F54-50CCB70C36FF}"/>
              </a:ext>
            </a:extLst>
          </p:cNvPr>
          <p:cNvSpPr>
            <a:spLocks noGrp="1"/>
          </p:cNvSpPr>
          <p:nvPr>
            <p:ph idx="1"/>
          </p:nvPr>
        </p:nvSpPr>
        <p:spPr/>
        <p:txBody>
          <a:bodyPr>
            <a:normAutofit fontScale="92500" lnSpcReduction="20000"/>
          </a:bodyPr>
          <a:lstStyle/>
          <a:p>
            <a:r>
              <a:rPr lang="en-US" dirty="0"/>
              <a:t>Make certain the skin is clean, dry, and non-irritated before applying the patch.</a:t>
            </a:r>
          </a:p>
          <a:p>
            <a:r>
              <a:rPr lang="en-US" dirty="0"/>
              <a:t>Date, time, and initial the patch.</a:t>
            </a:r>
          </a:p>
          <a:p>
            <a:r>
              <a:rPr lang="en-US" dirty="0"/>
              <a:t>Rotate sites with each application.</a:t>
            </a:r>
          </a:p>
          <a:p>
            <a:r>
              <a:rPr lang="en-US" dirty="0"/>
              <a:t>Follow policy regarding proper disposal, especially related to controlled substances.</a:t>
            </a:r>
          </a:p>
          <a:p>
            <a:r>
              <a:rPr lang="en-US" dirty="0"/>
              <a:t>Best practices: </a:t>
            </a:r>
          </a:p>
          <a:p>
            <a:pPr lvl="1"/>
            <a:r>
              <a:rPr lang="en-US" dirty="0"/>
              <a:t>Document both application and removal of patches.</a:t>
            </a:r>
          </a:p>
          <a:p>
            <a:pPr lvl="1"/>
            <a:r>
              <a:rPr lang="en-US" dirty="0"/>
              <a:t>Document at change of shift that 2 nurses visually verified the number, location, date, time, and initials of patches containing controlled substances.</a:t>
            </a:r>
          </a:p>
          <a:p>
            <a:endParaRPr lang="en-US" dirty="0"/>
          </a:p>
        </p:txBody>
      </p:sp>
    </p:spTree>
    <p:extLst>
      <p:ext uri="{BB962C8B-B14F-4D97-AF65-F5344CB8AC3E}">
        <p14:creationId xmlns:p14="http://schemas.microsoft.com/office/powerpoint/2010/main" val="28130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5D9-91EB-4D53-BB22-D7DC1983B5BF}"/>
              </a:ext>
            </a:extLst>
          </p:cNvPr>
          <p:cNvSpPr>
            <a:spLocks noGrp="1"/>
          </p:cNvSpPr>
          <p:nvPr>
            <p:ph type="title"/>
          </p:nvPr>
        </p:nvSpPr>
        <p:spPr/>
        <p:txBody>
          <a:bodyPr/>
          <a:lstStyle/>
          <a:p>
            <a:r>
              <a:rPr lang="en-US" dirty="0"/>
              <a:t>Eye Medications</a:t>
            </a:r>
          </a:p>
        </p:txBody>
      </p:sp>
      <p:sp>
        <p:nvSpPr>
          <p:cNvPr id="3" name="Content Placeholder 2">
            <a:extLst>
              <a:ext uri="{FF2B5EF4-FFF2-40B4-BE49-F238E27FC236}">
                <a16:creationId xmlns:a16="http://schemas.microsoft.com/office/drawing/2014/main" id="{9A2442FC-A4C9-41FE-BD0C-B8553012A5CB}"/>
              </a:ext>
            </a:extLst>
          </p:cNvPr>
          <p:cNvSpPr>
            <a:spLocks noGrp="1"/>
          </p:cNvSpPr>
          <p:nvPr>
            <p:ph idx="1"/>
          </p:nvPr>
        </p:nvSpPr>
        <p:spPr>
          <a:xfrm>
            <a:off x="381000" y="1401073"/>
            <a:ext cx="8229600" cy="4876800"/>
          </a:xfrm>
        </p:spPr>
        <p:txBody>
          <a:bodyPr>
            <a:normAutofit fontScale="70000" lnSpcReduction="20000"/>
          </a:bodyPr>
          <a:lstStyle/>
          <a:p>
            <a:r>
              <a:rPr lang="en-US" dirty="0"/>
              <a:t>Tilt the resident’s head backwards.</a:t>
            </a:r>
          </a:p>
          <a:p>
            <a:r>
              <a:rPr lang="en-US" dirty="0"/>
              <a:t>To expose the conjunctival sac and avoid injuring the eye, place your thumb or index finger against the patient's cheekbone just below the lower eyelid and then pull the eyelid gently downward. </a:t>
            </a:r>
          </a:p>
          <a:p>
            <a:pPr lvl="1"/>
            <a:r>
              <a:rPr lang="en-US" dirty="0"/>
              <a:t>Do not touch the tip of the bottle or tip of the tube to the conjunctival sac.</a:t>
            </a:r>
          </a:p>
          <a:p>
            <a:pPr lvl="1"/>
            <a:r>
              <a:rPr lang="en-US" dirty="0"/>
              <a:t>If the drop falls on the eyelid margin, repeat the procedure.</a:t>
            </a:r>
          </a:p>
          <a:p>
            <a:r>
              <a:rPr lang="en-US" dirty="0"/>
              <a:t>Gently close the eye and advise the resident to keep it closed for at least 3 minutes without blinking.</a:t>
            </a:r>
          </a:p>
          <a:p>
            <a:pPr lvl="1"/>
            <a:r>
              <a:rPr lang="en-US" dirty="0"/>
              <a:t>Use a tissue to dab any excess from the cheek or lid.  Avoid holding the tissue too close to the eye, to prevent wicking the medication away from the eye.</a:t>
            </a:r>
          </a:p>
          <a:p>
            <a:r>
              <a:rPr lang="en-US" dirty="0"/>
              <a:t>If you are putting in more than one drop or more than one type of eye drop, wait five minutes before putting the next drop in. This will keep the first drop from being washed out by the second before it has had time to work.</a:t>
            </a:r>
          </a:p>
        </p:txBody>
      </p:sp>
    </p:spTree>
    <p:extLst>
      <p:ext uri="{BB962C8B-B14F-4D97-AF65-F5344CB8AC3E}">
        <p14:creationId xmlns:p14="http://schemas.microsoft.com/office/powerpoint/2010/main" val="363436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F4F0-4835-4B78-B847-A68514E724C0}"/>
              </a:ext>
            </a:extLst>
          </p:cNvPr>
          <p:cNvSpPr>
            <a:spLocks noGrp="1"/>
          </p:cNvSpPr>
          <p:nvPr>
            <p:ph type="title"/>
          </p:nvPr>
        </p:nvSpPr>
        <p:spPr/>
        <p:txBody>
          <a:bodyPr>
            <a:normAutofit fontScale="90000"/>
          </a:bodyPr>
          <a:lstStyle/>
          <a:p>
            <a:r>
              <a:rPr lang="en-US" dirty="0"/>
              <a:t>Order of Eye Drop/Ointment Administration</a:t>
            </a:r>
          </a:p>
        </p:txBody>
      </p:sp>
      <p:graphicFrame>
        <p:nvGraphicFramePr>
          <p:cNvPr id="4" name="Content Placeholder 3">
            <a:extLst>
              <a:ext uri="{FF2B5EF4-FFF2-40B4-BE49-F238E27FC236}">
                <a16:creationId xmlns:a16="http://schemas.microsoft.com/office/drawing/2014/main" id="{7E906E71-55A5-4C41-8BD0-6CA6B60241CD}"/>
              </a:ext>
            </a:extLst>
          </p:cNvPr>
          <p:cNvGraphicFramePr>
            <a:graphicFrameLocks noGrp="1"/>
          </p:cNvGraphicFramePr>
          <p:nvPr>
            <p:ph idx="1"/>
            <p:extLst>
              <p:ext uri="{D42A27DB-BD31-4B8C-83A1-F6EECF244321}">
                <p14:modId xmlns:p14="http://schemas.microsoft.com/office/powerpoint/2010/main" val="3795748073"/>
              </p:ext>
            </p:extLst>
          </p:nvPr>
        </p:nvGraphicFramePr>
        <p:xfrm>
          <a:off x="228600" y="2226468"/>
          <a:ext cx="8763000" cy="3917196"/>
        </p:xfrm>
        <a:graphic>
          <a:graphicData uri="http://schemas.openxmlformats.org/drawingml/2006/table">
            <a:tbl>
              <a:tblPr firstRow="1" bandRow="1">
                <a:tableStyleId>{073A0DAA-6AF3-43AB-8588-CEC1D06C72B9}</a:tableStyleId>
              </a:tblPr>
              <a:tblGrid>
                <a:gridCol w="1094764">
                  <a:extLst>
                    <a:ext uri="{9D8B030D-6E8A-4147-A177-3AD203B41FA5}">
                      <a16:colId xmlns:a16="http://schemas.microsoft.com/office/drawing/2014/main" val="790446507"/>
                    </a:ext>
                  </a:extLst>
                </a:gridCol>
                <a:gridCol w="7668236">
                  <a:extLst>
                    <a:ext uri="{9D8B030D-6E8A-4147-A177-3AD203B41FA5}">
                      <a16:colId xmlns:a16="http://schemas.microsoft.com/office/drawing/2014/main" val="1072220866"/>
                    </a:ext>
                  </a:extLst>
                </a:gridCol>
              </a:tblGrid>
              <a:tr h="489036">
                <a:tc gridSpan="2">
                  <a:txBody>
                    <a:bodyPr/>
                    <a:lstStyle/>
                    <a:p>
                      <a:pPr algn="ctr"/>
                      <a:r>
                        <a:rPr lang="en-US" sz="1400" dirty="0"/>
                        <a:t>Order of Eye Drop/Ointment Administration</a:t>
                      </a:r>
                    </a:p>
                  </a:txBody>
                  <a:tcPr marL="68580" marR="68580" marT="34290" marB="34290"/>
                </a:tc>
                <a:tc hMerge="1">
                  <a:txBody>
                    <a:bodyPr/>
                    <a:lstStyle/>
                    <a:p>
                      <a:endParaRPr lang="en-US"/>
                    </a:p>
                  </a:txBody>
                  <a:tcPr/>
                </a:tc>
                <a:extLst>
                  <a:ext uri="{0D108BD9-81ED-4DB2-BD59-A6C34878D82A}">
                    <a16:rowId xmlns:a16="http://schemas.microsoft.com/office/drawing/2014/main" val="532640511"/>
                  </a:ext>
                </a:extLst>
              </a:tr>
              <a:tr h="489036">
                <a:tc>
                  <a:txBody>
                    <a:bodyPr/>
                    <a:lstStyle/>
                    <a:p>
                      <a:pPr algn="ctr"/>
                      <a:r>
                        <a:rPr lang="en-US" sz="2000" b="1" dirty="0"/>
                        <a:t>Order</a:t>
                      </a:r>
                    </a:p>
                  </a:txBody>
                  <a:tcPr marL="68580" marR="68580" marT="34290" marB="34290"/>
                </a:tc>
                <a:tc>
                  <a:txBody>
                    <a:bodyPr/>
                    <a:lstStyle/>
                    <a:p>
                      <a:r>
                        <a:rPr lang="en-US" sz="2000" b="1" dirty="0"/>
                        <a:t>Drug</a:t>
                      </a:r>
                    </a:p>
                  </a:txBody>
                  <a:tcPr marL="68580" marR="68580" marT="34290" marB="34290"/>
                </a:tc>
                <a:extLst>
                  <a:ext uri="{0D108BD9-81ED-4DB2-BD59-A6C34878D82A}">
                    <a16:rowId xmlns:a16="http://schemas.microsoft.com/office/drawing/2014/main" val="176382365"/>
                  </a:ext>
                </a:extLst>
              </a:tr>
              <a:tr h="489036">
                <a:tc>
                  <a:txBody>
                    <a:bodyPr/>
                    <a:lstStyle/>
                    <a:p>
                      <a:pPr algn="ctr"/>
                      <a:r>
                        <a:rPr lang="en-US" sz="2000" b="1" dirty="0"/>
                        <a:t>A</a:t>
                      </a:r>
                    </a:p>
                  </a:txBody>
                  <a:tcPr marL="68580" marR="68580" marT="34290" marB="34290"/>
                </a:tc>
                <a:tc>
                  <a:txBody>
                    <a:bodyPr/>
                    <a:lstStyle/>
                    <a:p>
                      <a:r>
                        <a:rPr lang="en-US" sz="2000" dirty="0"/>
                        <a:t>Local anesthetics, </a:t>
                      </a:r>
                      <a:r>
                        <a:rPr lang="en-US" sz="2000" dirty="0" err="1"/>
                        <a:t>Miotics</a:t>
                      </a:r>
                      <a:r>
                        <a:rPr lang="en-US" sz="2000" dirty="0"/>
                        <a:t>, Mydriatics and cycloplegics</a:t>
                      </a:r>
                    </a:p>
                  </a:txBody>
                  <a:tcPr marL="68580" marR="68580" marT="34290" marB="34290"/>
                </a:tc>
                <a:extLst>
                  <a:ext uri="{0D108BD9-81ED-4DB2-BD59-A6C34878D82A}">
                    <a16:rowId xmlns:a16="http://schemas.microsoft.com/office/drawing/2014/main" val="2163716902"/>
                  </a:ext>
                </a:extLst>
              </a:tr>
              <a:tr h="489036">
                <a:tc>
                  <a:txBody>
                    <a:bodyPr/>
                    <a:lstStyle/>
                    <a:p>
                      <a:pPr algn="ctr"/>
                      <a:r>
                        <a:rPr lang="en-US" sz="2000" b="1" dirty="0"/>
                        <a:t>B</a:t>
                      </a:r>
                    </a:p>
                  </a:txBody>
                  <a:tcPr marL="68580" marR="68580" marT="34290" marB="34290"/>
                </a:tc>
                <a:tc>
                  <a:txBody>
                    <a:bodyPr/>
                    <a:lstStyle/>
                    <a:p>
                      <a:r>
                        <a:rPr lang="en-US" sz="2000" dirty="0"/>
                        <a:t>Sympathomimetics, Tear deficiency products</a:t>
                      </a:r>
                    </a:p>
                  </a:txBody>
                  <a:tcPr marL="68580" marR="68580" marT="34290" marB="34290"/>
                </a:tc>
                <a:extLst>
                  <a:ext uri="{0D108BD9-81ED-4DB2-BD59-A6C34878D82A}">
                    <a16:rowId xmlns:a16="http://schemas.microsoft.com/office/drawing/2014/main" val="2013377954"/>
                  </a:ext>
                </a:extLst>
              </a:tr>
              <a:tr h="489036">
                <a:tc>
                  <a:txBody>
                    <a:bodyPr/>
                    <a:lstStyle/>
                    <a:p>
                      <a:pPr algn="ctr"/>
                      <a:r>
                        <a:rPr lang="en-US" sz="2000" b="1" dirty="0"/>
                        <a:t>C</a:t>
                      </a:r>
                    </a:p>
                  </a:txBody>
                  <a:tcPr marL="68580" marR="68580" marT="34290" marB="34290"/>
                </a:tc>
                <a:tc>
                  <a:txBody>
                    <a:bodyPr/>
                    <a:lstStyle/>
                    <a:p>
                      <a:r>
                        <a:rPr lang="en-US" sz="2000" dirty="0"/>
                        <a:t>Non-steroidal preparations, Steroids</a:t>
                      </a:r>
                    </a:p>
                  </a:txBody>
                  <a:tcPr marL="68580" marR="68580" marT="34290" marB="34290"/>
                </a:tc>
                <a:extLst>
                  <a:ext uri="{0D108BD9-81ED-4DB2-BD59-A6C34878D82A}">
                    <a16:rowId xmlns:a16="http://schemas.microsoft.com/office/drawing/2014/main" val="1229407431"/>
                  </a:ext>
                </a:extLst>
              </a:tr>
              <a:tr h="859118">
                <a:tc>
                  <a:txBody>
                    <a:bodyPr/>
                    <a:lstStyle/>
                    <a:p>
                      <a:pPr algn="ctr"/>
                      <a:r>
                        <a:rPr lang="en-US" sz="2000" b="1" dirty="0"/>
                        <a:t>D</a:t>
                      </a:r>
                    </a:p>
                  </a:txBody>
                  <a:tcPr marL="68580" marR="68580" marT="34290" marB="34290"/>
                </a:tc>
                <a:tc>
                  <a:txBody>
                    <a:bodyPr/>
                    <a:lstStyle/>
                    <a:p>
                      <a:r>
                        <a:rPr lang="en-US" sz="2000" dirty="0"/>
                        <a:t>Antibiotics, Antifungals, Anti-inflammatory, Beta-blockers, Carbonic anhydrase inhibitors</a:t>
                      </a:r>
                    </a:p>
                    <a:p>
                      <a:r>
                        <a:rPr lang="en-US" sz="2000" dirty="0"/>
                        <a:t>Prostaglandin analogues, Ointments</a:t>
                      </a:r>
                    </a:p>
                  </a:txBody>
                  <a:tcPr marL="68580" marR="68580" marT="34290" marB="34290"/>
                </a:tc>
                <a:extLst>
                  <a:ext uri="{0D108BD9-81ED-4DB2-BD59-A6C34878D82A}">
                    <a16:rowId xmlns:a16="http://schemas.microsoft.com/office/drawing/2014/main" val="3012373591"/>
                  </a:ext>
                </a:extLst>
              </a:tr>
              <a:tr h="489036">
                <a:tc gridSpan="2">
                  <a:txBody>
                    <a:bodyPr/>
                    <a:lstStyle/>
                    <a:p>
                      <a:pPr algn="l"/>
                      <a:r>
                        <a:rPr lang="en-US" sz="1600" b="1" dirty="0"/>
                        <a:t>Adapted from Table 1 at https://www.nursingtimes.net/download?ac=1289059</a:t>
                      </a:r>
                    </a:p>
                  </a:txBody>
                  <a:tcPr marL="68580" marR="68580" marT="34290" marB="34290"/>
                </a:tc>
                <a:tc hMerge="1">
                  <a:txBody>
                    <a:bodyPr/>
                    <a:lstStyle/>
                    <a:p>
                      <a:endParaRPr lang="en-US" dirty="0"/>
                    </a:p>
                  </a:txBody>
                  <a:tcPr/>
                </a:tc>
                <a:extLst>
                  <a:ext uri="{0D108BD9-81ED-4DB2-BD59-A6C34878D82A}">
                    <a16:rowId xmlns:a16="http://schemas.microsoft.com/office/drawing/2014/main" val="1464368041"/>
                  </a:ext>
                </a:extLst>
              </a:tr>
            </a:tbl>
          </a:graphicData>
        </a:graphic>
      </p:graphicFrame>
    </p:spTree>
    <p:extLst>
      <p:ext uri="{BB962C8B-B14F-4D97-AF65-F5344CB8AC3E}">
        <p14:creationId xmlns:p14="http://schemas.microsoft.com/office/powerpoint/2010/main" val="3002901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24D6-0FBE-4220-88A1-AB489D59D143}"/>
              </a:ext>
            </a:extLst>
          </p:cNvPr>
          <p:cNvSpPr>
            <a:spLocks noGrp="1"/>
          </p:cNvSpPr>
          <p:nvPr>
            <p:ph type="title"/>
          </p:nvPr>
        </p:nvSpPr>
        <p:spPr/>
        <p:txBody>
          <a:bodyPr/>
          <a:lstStyle/>
          <a:p>
            <a:r>
              <a:rPr lang="en-US" dirty="0"/>
              <a:t>Ear Medications</a:t>
            </a:r>
          </a:p>
        </p:txBody>
      </p:sp>
      <p:sp>
        <p:nvSpPr>
          <p:cNvPr id="3" name="Content Placeholder 2">
            <a:extLst>
              <a:ext uri="{FF2B5EF4-FFF2-40B4-BE49-F238E27FC236}">
                <a16:creationId xmlns:a16="http://schemas.microsoft.com/office/drawing/2014/main" id="{C46BC27C-1A44-4694-A4B8-1C44E801348B}"/>
              </a:ext>
            </a:extLst>
          </p:cNvPr>
          <p:cNvSpPr>
            <a:spLocks noGrp="1"/>
          </p:cNvSpPr>
          <p:nvPr>
            <p:ph idx="1"/>
          </p:nvPr>
        </p:nvSpPr>
        <p:spPr/>
        <p:txBody>
          <a:bodyPr>
            <a:normAutofit fontScale="85000" lnSpcReduction="20000"/>
          </a:bodyPr>
          <a:lstStyle/>
          <a:p>
            <a:r>
              <a:rPr lang="en-US" dirty="0"/>
              <a:t>Before instilling </a:t>
            </a:r>
            <a:r>
              <a:rPr lang="en-US" dirty="0" err="1"/>
              <a:t>otic</a:t>
            </a:r>
            <a:r>
              <a:rPr lang="en-US" dirty="0"/>
              <a:t> medications, remove any cerumen or drainage blocking the outermost portion of the ear canal.</a:t>
            </a:r>
          </a:p>
          <a:p>
            <a:r>
              <a:rPr lang="en-US" dirty="0"/>
              <a:t>To prevent dizziness and nausea, warm </a:t>
            </a:r>
            <a:r>
              <a:rPr lang="en-US" dirty="0" err="1"/>
              <a:t>otic</a:t>
            </a:r>
            <a:r>
              <a:rPr lang="en-US" dirty="0"/>
              <a:t> medications to room temperature before placing them in the ear.</a:t>
            </a:r>
          </a:p>
          <a:p>
            <a:r>
              <a:rPr lang="en-US" dirty="0"/>
              <a:t>For adults, pull the pinna up and back.</a:t>
            </a:r>
          </a:p>
          <a:p>
            <a:pPr lvl="1"/>
            <a:r>
              <a:rPr lang="en-US" dirty="0"/>
              <a:t>For children under age 3, pull the pinna down and back.</a:t>
            </a:r>
          </a:p>
          <a:p>
            <a:r>
              <a:rPr lang="en-US" dirty="0"/>
              <a:t>Avoid touching the ear with the dropper.</a:t>
            </a:r>
          </a:p>
          <a:p>
            <a:r>
              <a:rPr lang="en-US" dirty="0"/>
              <a:t>Encourage the resident to lie still for 10 minutes with the head turned toward the unaffected side.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00568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Regulations Associated with Medication Management</a:t>
            </a:r>
          </a:p>
        </p:txBody>
      </p:sp>
      <p:sp>
        <p:nvSpPr>
          <p:cNvPr id="3" name="Content Placeholder 2"/>
          <p:cNvSpPr>
            <a:spLocks noGrp="1"/>
          </p:cNvSpPr>
          <p:nvPr>
            <p:ph idx="1"/>
          </p:nvPr>
        </p:nvSpPr>
        <p:spPr/>
        <p:txBody>
          <a:bodyPr/>
          <a:lstStyle/>
          <a:p>
            <a:r>
              <a:rPr lang="en-US" dirty="0" err="1"/>
              <a:t>F726</a:t>
            </a:r>
            <a:r>
              <a:rPr lang="en-US" dirty="0"/>
              <a:t>:  Nursing Services</a:t>
            </a:r>
          </a:p>
          <a:p>
            <a:pPr lvl="1"/>
            <a:r>
              <a:rPr lang="en-US" dirty="0"/>
              <a:t>Competency in skills and techniques necessary to care for residents’ needs – Medication Management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3863181"/>
            <a:ext cx="3048000" cy="2008632"/>
          </a:xfrm>
          <a:prstGeom prst="rect">
            <a:avLst/>
          </a:prstGeom>
        </p:spPr>
      </p:pic>
    </p:spTree>
    <p:extLst>
      <p:ext uri="{BB962C8B-B14F-4D97-AF65-F5344CB8AC3E}">
        <p14:creationId xmlns:p14="http://schemas.microsoft.com/office/powerpoint/2010/main" val="2644341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1F8D-CA93-4825-BB53-C389933DDEFE}"/>
              </a:ext>
            </a:extLst>
          </p:cNvPr>
          <p:cNvSpPr>
            <a:spLocks noGrp="1"/>
          </p:cNvSpPr>
          <p:nvPr>
            <p:ph type="title"/>
          </p:nvPr>
        </p:nvSpPr>
        <p:spPr/>
        <p:txBody>
          <a:bodyPr/>
          <a:lstStyle/>
          <a:p>
            <a:r>
              <a:rPr lang="en-US" dirty="0"/>
              <a:t>Rectal Medications</a:t>
            </a:r>
          </a:p>
        </p:txBody>
      </p:sp>
      <p:sp>
        <p:nvSpPr>
          <p:cNvPr id="3" name="Content Placeholder 2">
            <a:extLst>
              <a:ext uri="{FF2B5EF4-FFF2-40B4-BE49-F238E27FC236}">
                <a16:creationId xmlns:a16="http://schemas.microsoft.com/office/drawing/2014/main" id="{32C14015-039E-4BF2-A3C3-A116C943B577}"/>
              </a:ext>
            </a:extLst>
          </p:cNvPr>
          <p:cNvSpPr>
            <a:spLocks noGrp="1"/>
          </p:cNvSpPr>
          <p:nvPr>
            <p:ph idx="1"/>
          </p:nvPr>
        </p:nvSpPr>
        <p:spPr/>
        <p:txBody>
          <a:bodyPr>
            <a:normAutofit fontScale="62500" lnSpcReduction="20000"/>
          </a:bodyPr>
          <a:lstStyle/>
          <a:p>
            <a:r>
              <a:rPr lang="en-US" dirty="0"/>
              <a:t>Have water soluble lubricant available for medication administration.</a:t>
            </a:r>
          </a:p>
          <a:p>
            <a:r>
              <a:rPr lang="en-US" dirty="0"/>
              <a:t>Position resident on left side with upper leg flexed over lower leg toward the waist (Sims position).</a:t>
            </a:r>
          </a:p>
          <a:p>
            <a:r>
              <a:rPr lang="en-US" dirty="0"/>
              <a:t>Provide privacy and drape the resident with only the buttocks and anal area exposed.</a:t>
            </a:r>
          </a:p>
          <a:p>
            <a:r>
              <a:rPr lang="en-US" dirty="0"/>
              <a:t>Place a pad underneath the resident’s buttocks.</a:t>
            </a:r>
          </a:p>
          <a:p>
            <a:r>
              <a:rPr lang="en-US" dirty="0"/>
              <a:t>Remove the wrapper from the suppository and lubricate rounded tip and index finger of dominant hand with the lubricant.</a:t>
            </a:r>
          </a:p>
          <a:p>
            <a:r>
              <a:rPr lang="en-US" dirty="0"/>
              <a:t>Separate buttocks with non-dominant hand, then using the gloved index finger insert the suppository into the rectum toward the umbilicus while having the resident take a deep breath, exhale through the mouth, and relax the anal sphincter.</a:t>
            </a:r>
          </a:p>
          <a:p>
            <a:r>
              <a:rPr lang="en-US" dirty="0"/>
              <a:t>Insert suppository about 5 cm beyond the anal sphincter.  Remove finger and wipe resident’s anal area.</a:t>
            </a:r>
          </a:p>
          <a:p>
            <a:r>
              <a:rPr lang="en-US" dirty="0"/>
              <a:t>Ask resident to remain on side 5 – 10 minutes.</a:t>
            </a:r>
          </a:p>
        </p:txBody>
      </p:sp>
    </p:spTree>
    <p:extLst>
      <p:ext uri="{BB962C8B-B14F-4D97-AF65-F5344CB8AC3E}">
        <p14:creationId xmlns:p14="http://schemas.microsoft.com/office/powerpoint/2010/main" val="3347611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A1B4-1189-4C8C-B9D9-837C333E85EA}"/>
              </a:ext>
            </a:extLst>
          </p:cNvPr>
          <p:cNvSpPr>
            <a:spLocks noGrp="1"/>
          </p:cNvSpPr>
          <p:nvPr>
            <p:ph type="title"/>
          </p:nvPr>
        </p:nvSpPr>
        <p:spPr/>
        <p:txBody>
          <a:bodyPr/>
          <a:lstStyle/>
          <a:p>
            <a:r>
              <a:rPr lang="en-US" dirty="0"/>
              <a:t>Vaginal Medications</a:t>
            </a:r>
          </a:p>
        </p:txBody>
      </p:sp>
      <p:sp>
        <p:nvSpPr>
          <p:cNvPr id="3" name="Content Placeholder 2">
            <a:extLst>
              <a:ext uri="{FF2B5EF4-FFF2-40B4-BE49-F238E27FC236}">
                <a16:creationId xmlns:a16="http://schemas.microsoft.com/office/drawing/2014/main" id="{F1B9E53A-8E75-41A7-838D-4E84A9FDB9FA}"/>
              </a:ext>
            </a:extLst>
          </p:cNvPr>
          <p:cNvSpPr>
            <a:spLocks noGrp="1"/>
          </p:cNvSpPr>
          <p:nvPr>
            <p:ph idx="1"/>
          </p:nvPr>
        </p:nvSpPr>
        <p:spPr/>
        <p:txBody>
          <a:bodyPr>
            <a:normAutofit fontScale="70000" lnSpcReduction="20000"/>
          </a:bodyPr>
          <a:lstStyle/>
          <a:p>
            <a:r>
              <a:rPr lang="en-US" dirty="0"/>
              <a:t>Have resident void prior to procedure.</a:t>
            </a:r>
          </a:p>
          <a:p>
            <a:r>
              <a:rPr lang="en-US" dirty="0"/>
              <a:t>Have water soluble lubricant available.</a:t>
            </a:r>
          </a:p>
          <a:p>
            <a:r>
              <a:rPr lang="en-US" dirty="0"/>
              <a:t>Position resident on back with legs slightly bent and feet flat on the bed.</a:t>
            </a:r>
          </a:p>
          <a:p>
            <a:r>
              <a:rPr lang="en-US" dirty="0"/>
              <a:t>Provide privacy, and drape resident so that vaginal area is exposed.</a:t>
            </a:r>
          </a:p>
          <a:p>
            <a:r>
              <a:rPr lang="en-US" dirty="0"/>
              <a:t>Place a pad underneath the resident’s buttocks.</a:t>
            </a:r>
          </a:p>
          <a:p>
            <a:r>
              <a:rPr lang="en-US" dirty="0"/>
              <a:t>Remove the wrapper from the suppository and lubricate rounded tip and index finger of dominant hand with the lubricant.</a:t>
            </a:r>
          </a:p>
          <a:p>
            <a:pPr lvl="1"/>
            <a:r>
              <a:rPr lang="en-US" dirty="0"/>
              <a:t>An applicator may be used to insert vaginal medication. Follow procedure above and specific manufacturer directions.</a:t>
            </a:r>
          </a:p>
          <a:p>
            <a:r>
              <a:rPr lang="en-US" dirty="0"/>
              <a:t>With non-dominant hand, gently separate labial folds.  With gloved index finger insert lubricated suppository about 8 – 10 cm along posterior vaginal wall.</a:t>
            </a:r>
          </a:p>
          <a:p>
            <a:r>
              <a:rPr lang="en-US" dirty="0"/>
              <a:t>Withdrawn finger and wipe away excess lubricant.</a:t>
            </a:r>
          </a:p>
        </p:txBody>
      </p:sp>
    </p:spTree>
    <p:extLst>
      <p:ext uri="{BB962C8B-B14F-4D97-AF65-F5344CB8AC3E}">
        <p14:creationId xmlns:p14="http://schemas.microsoft.com/office/powerpoint/2010/main" val="372675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14BD-C52B-45F2-9492-FBD94AE7348B}"/>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E8DF180A-88D7-4757-8478-0589A8A44A4F}"/>
              </a:ext>
            </a:extLst>
          </p:cNvPr>
          <p:cNvSpPr>
            <a:spLocks noGrp="1"/>
          </p:cNvSpPr>
          <p:nvPr>
            <p:ph idx="1"/>
          </p:nvPr>
        </p:nvSpPr>
        <p:spPr/>
        <p:txBody>
          <a:bodyPr>
            <a:normAutofit fontScale="70000" lnSpcReduction="20000"/>
          </a:bodyPr>
          <a:lstStyle/>
          <a:p>
            <a:r>
              <a:rPr lang="en-US" dirty="0"/>
              <a:t>Small Volume Nebulizers</a:t>
            </a:r>
          </a:p>
          <a:p>
            <a:pPr lvl="1"/>
            <a:r>
              <a:rPr lang="en-US" dirty="0"/>
              <a:t>Assemble nebulizer as per manufacturer’s instructions.</a:t>
            </a:r>
          </a:p>
          <a:p>
            <a:pPr lvl="1"/>
            <a:r>
              <a:rPr lang="en-US" dirty="0"/>
              <a:t>Add medication as prescribed by pouring medication into the nebulizer cup.</a:t>
            </a:r>
          </a:p>
          <a:p>
            <a:pPr lvl="1"/>
            <a:r>
              <a:rPr lang="en-US" dirty="0"/>
              <a:t>Use a mask if resident is unable to tolerate a mouthpiece, and an adaptor specific to tracheostomies if the resident has a tracheostomy.</a:t>
            </a:r>
          </a:p>
          <a:p>
            <a:pPr lvl="1"/>
            <a:r>
              <a:rPr lang="en-US" dirty="0"/>
              <a:t>Position resident sitting up in a chair or in bed at greater than 45 degrees.</a:t>
            </a:r>
          </a:p>
          <a:p>
            <a:pPr lvl="1"/>
            <a:r>
              <a:rPr lang="en-US" dirty="0"/>
              <a:t>Assess vital signs and lung sounds before and after the treatment.</a:t>
            </a:r>
          </a:p>
          <a:p>
            <a:pPr lvl="1"/>
            <a:r>
              <a:rPr lang="en-US" dirty="0"/>
              <a:t>Attach the nebulizer to compressed air; use oxygen if there is no compressed air.</a:t>
            </a:r>
          </a:p>
          <a:p>
            <a:pPr lvl="1"/>
            <a:r>
              <a:rPr lang="en-US" dirty="0"/>
              <a:t>If resident is receiving oxygen, do not turn it off. Continue to deliver oxygen through nasal prongs with the nebulizer.</a:t>
            </a:r>
          </a:p>
        </p:txBody>
      </p:sp>
    </p:spTree>
    <p:extLst>
      <p:ext uri="{BB962C8B-B14F-4D97-AF65-F5344CB8AC3E}">
        <p14:creationId xmlns:p14="http://schemas.microsoft.com/office/powerpoint/2010/main" val="149536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C0E-3953-4D11-8BFF-9AE7832F33DD}"/>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30304934-4D69-47E6-8786-B70389070669}"/>
              </a:ext>
            </a:extLst>
          </p:cNvPr>
          <p:cNvSpPr>
            <a:spLocks noGrp="1"/>
          </p:cNvSpPr>
          <p:nvPr>
            <p:ph idx="1"/>
          </p:nvPr>
        </p:nvSpPr>
        <p:spPr>
          <a:xfrm>
            <a:off x="304800" y="1600200"/>
            <a:ext cx="8382000" cy="5257800"/>
          </a:xfrm>
        </p:spPr>
        <p:txBody>
          <a:bodyPr>
            <a:normAutofit fontScale="62500" lnSpcReduction="20000"/>
          </a:bodyPr>
          <a:lstStyle/>
          <a:p>
            <a:r>
              <a:rPr lang="en-US" dirty="0"/>
              <a:t>Small Volume Nebulizers</a:t>
            </a:r>
          </a:p>
          <a:p>
            <a:pPr lvl="1"/>
            <a:r>
              <a:rPr lang="en-US" sz="3200" dirty="0"/>
              <a:t>Turn on air to nebulizer and ensure that a sufficient mist is visible exiting nebulizer chamber.  A flow rate of 6 – 10 liters should provide sufficient misting.</a:t>
            </a:r>
          </a:p>
          <a:p>
            <a:pPr lvl="1"/>
            <a:r>
              <a:rPr lang="en-US" sz="3200" dirty="0"/>
              <a:t>Ensure the medication chamber is securely fastened and connected to the face mask or mouth piece and that the nebulizer tubing is connected to compressed air or oxygen flow meter.</a:t>
            </a:r>
          </a:p>
          <a:p>
            <a:pPr lvl="1"/>
            <a:r>
              <a:rPr lang="en-US" sz="3200" dirty="0"/>
              <a:t>If mouthpiece is being used, ensure lips are sealed around mouthpiece.</a:t>
            </a:r>
          </a:p>
          <a:p>
            <a:pPr lvl="1"/>
            <a:r>
              <a:rPr lang="en-US" sz="3200" dirty="0"/>
              <a:t>Have resident take slow, deep, inspiratory breaths. Encourage a brief 2-3 second pause at the end of inspiration, and continue with passive exhalations.</a:t>
            </a:r>
          </a:p>
          <a:p>
            <a:pPr lvl="2"/>
            <a:r>
              <a:rPr lang="en-US" sz="3200" dirty="0"/>
              <a:t>If resident is dyspneic, encourage holding every fourth or fifth breath for 5 to 10 seconds.</a:t>
            </a:r>
          </a:p>
          <a:p>
            <a:pPr lvl="1"/>
            <a:r>
              <a:rPr lang="en-US" sz="3200" dirty="0"/>
              <a:t> Have resident repeat this breathing pattern until medication is complete and there is no visible misting. This process takes approximately 8 to 10 minutes.</a:t>
            </a:r>
          </a:p>
        </p:txBody>
      </p:sp>
    </p:spTree>
    <p:extLst>
      <p:ext uri="{BB962C8B-B14F-4D97-AF65-F5344CB8AC3E}">
        <p14:creationId xmlns:p14="http://schemas.microsoft.com/office/powerpoint/2010/main" val="285416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E334-4D66-4571-ABE8-87422A1AE153}"/>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5201E977-49D0-4073-AEA1-FECDC196CD47}"/>
              </a:ext>
            </a:extLst>
          </p:cNvPr>
          <p:cNvSpPr>
            <a:spLocks noGrp="1"/>
          </p:cNvSpPr>
          <p:nvPr>
            <p:ph idx="1"/>
          </p:nvPr>
        </p:nvSpPr>
        <p:spPr/>
        <p:txBody>
          <a:bodyPr>
            <a:normAutofit fontScale="85000" lnSpcReduction="10000"/>
          </a:bodyPr>
          <a:lstStyle/>
          <a:p>
            <a:r>
              <a:rPr lang="en-US" dirty="0"/>
              <a:t>Small Volume Nebulizers</a:t>
            </a:r>
          </a:p>
          <a:p>
            <a:pPr lvl="1"/>
            <a:r>
              <a:rPr lang="en-US" dirty="0"/>
              <a:t>Tap nebulizer chamber occasionally and at the end of the treatment.</a:t>
            </a:r>
          </a:p>
          <a:p>
            <a:pPr lvl="1"/>
            <a:r>
              <a:rPr lang="en-US" dirty="0"/>
              <a:t>Monitor resident’s pulse rate during treatment, especially if beta-adrenergic bronchodilators are being used.</a:t>
            </a:r>
          </a:p>
          <a:p>
            <a:pPr lvl="1"/>
            <a:r>
              <a:rPr lang="en-US" dirty="0"/>
              <a:t> Rinse, dry, and store nebulizer as per agency policy.</a:t>
            </a:r>
          </a:p>
          <a:p>
            <a:pPr lvl="1"/>
            <a:r>
              <a:rPr lang="en-US" dirty="0"/>
              <a:t> If inhaled medication included steroids, have resident rinse mouth and gargle with warm water after treatment.</a:t>
            </a:r>
          </a:p>
          <a:p>
            <a:pPr lvl="1"/>
            <a:r>
              <a:rPr lang="en-US" dirty="0"/>
              <a:t>Once treatment is complete, encourage patient to perform deep breathing and coughing exercises to help remove expectorate mucous.</a:t>
            </a:r>
          </a:p>
          <a:p>
            <a:pPr lvl="1"/>
            <a:endParaRPr lang="en-US" dirty="0"/>
          </a:p>
        </p:txBody>
      </p:sp>
    </p:spTree>
    <p:extLst>
      <p:ext uri="{BB962C8B-B14F-4D97-AF65-F5344CB8AC3E}">
        <p14:creationId xmlns:p14="http://schemas.microsoft.com/office/powerpoint/2010/main" val="1378149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3BF1-CFEF-4B55-A428-0FD93EEDB09F}"/>
              </a:ext>
            </a:extLst>
          </p:cNvPr>
          <p:cNvSpPr>
            <a:spLocks noGrp="1"/>
          </p:cNvSpPr>
          <p:nvPr>
            <p:ph type="title"/>
          </p:nvPr>
        </p:nvSpPr>
        <p:spPr/>
        <p:txBody>
          <a:bodyPr/>
          <a:lstStyle/>
          <a:p>
            <a:r>
              <a:rPr lang="en-US" dirty="0"/>
              <a:t>Order of Nebulizer Treatments</a:t>
            </a:r>
          </a:p>
        </p:txBody>
      </p:sp>
      <p:sp>
        <p:nvSpPr>
          <p:cNvPr id="3" name="Content Placeholder 2">
            <a:extLst>
              <a:ext uri="{FF2B5EF4-FFF2-40B4-BE49-F238E27FC236}">
                <a16:creationId xmlns:a16="http://schemas.microsoft.com/office/drawing/2014/main" id="{F09AB0C8-8E90-437B-9355-EE00F749126B}"/>
              </a:ext>
            </a:extLst>
          </p:cNvPr>
          <p:cNvSpPr>
            <a:spLocks noGrp="1"/>
          </p:cNvSpPr>
          <p:nvPr>
            <p:ph idx="1"/>
          </p:nvPr>
        </p:nvSpPr>
        <p:spPr/>
        <p:txBody>
          <a:bodyPr/>
          <a:lstStyle/>
          <a:p>
            <a:r>
              <a:rPr lang="en-US" dirty="0"/>
              <a:t>Bronchodilator (</a:t>
            </a:r>
            <a:r>
              <a:rPr lang="en-US" i="1" dirty="0"/>
              <a:t>e.g., </a:t>
            </a:r>
            <a:r>
              <a:rPr lang="en-US" dirty="0"/>
              <a:t>Albuterol)</a:t>
            </a:r>
          </a:p>
          <a:p>
            <a:pPr lvl="1"/>
            <a:r>
              <a:rPr lang="en-US" dirty="0"/>
              <a:t>Helps open airways.</a:t>
            </a:r>
          </a:p>
          <a:p>
            <a:r>
              <a:rPr lang="en-US" dirty="0"/>
              <a:t>Mucolytic (</a:t>
            </a:r>
            <a:r>
              <a:rPr lang="en-US" i="1" dirty="0"/>
              <a:t>e.g., </a:t>
            </a:r>
            <a:r>
              <a:rPr lang="en-US" dirty="0" err="1"/>
              <a:t>Pulmozyme</a:t>
            </a:r>
            <a:r>
              <a:rPr lang="en-US" dirty="0"/>
              <a:t>)</a:t>
            </a:r>
          </a:p>
          <a:p>
            <a:pPr lvl="1"/>
            <a:r>
              <a:rPr lang="en-US" dirty="0"/>
              <a:t>Breaks down the DNA structure of the mucus.</a:t>
            </a:r>
          </a:p>
          <a:p>
            <a:r>
              <a:rPr lang="en-US" dirty="0"/>
              <a:t>Antibiotics</a:t>
            </a:r>
          </a:p>
          <a:p>
            <a:pPr lvl="1"/>
            <a:r>
              <a:rPr lang="en-US" dirty="0"/>
              <a:t>Only </a:t>
            </a:r>
            <a:r>
              <a:rPr lang="en-US" dirty="0" err="1"/>
              <a:t>Pari</a:t>
            </a:r>
            <a:r>
              <a:rPr lang="en-US" dirty="0"/>
              <a:t> nebulizers can be used.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010264"/>
            <a:ext cx="1638243" cy="1092708"/>
          </a:xfrm>
          <a:prstGeom prst="rect">
            <a:avLst/>
          </a:prstGeom>
        </p:spPr>
      </p:pic>
    </p:spTree>
    <p:extLst>
      <p:ext uri="{BB962C8B-B14F-4D97-AF65-F5344CB8AC3E}">
        <p14:creationId xmlns:p14="http://schemas.microsoft.com/office/powerpoint/2010/main" val="961386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67A7-0C51-4B80-82E7-D942CED6DF90}"/>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D920EFF7-7CC9-481B-96E6-B0A51A374129}"/>
              </a:ext>
            </a:extLst>
          </p:cNvPr>
          <p:cNvSpPr>
            <a:spLocks noGrp="1"/>
          </p:cNvSpPr>
          <p:nvPr>
            <p:ph idx="1"/>
          </p:nvPr>
        </p:nvSpPr>
        <p:spPr/>
        <p:txBody>
          <a:bodyPr>
            <a:normAutofit fontScale="85000" lnSpcReduction="20000"/>
          </a:bodyPr>
          <a:lstStyle/>
          <a:p>
            <a:pPr marL="0" indent="0">
              <a:buNone/>
            </a:pPr>
            <a:r>
              <a:rPr lang="en-US" dirty="0"/>
              <a:t>Metered Dose Inhaler (MDI)</a:t>
            </a:r>
          </a:p>
          <a:p>
            <a:pPr fontAlgn="base"/>
            <a:r>
              <a:rPr lang="en-US" dirty="0"/>
              <a:t>Assemble MDI as per manufacturer’s instructions.</a:t>
            </a:r>
          </a:p>
          <a:p>
            <a:pPr fontAlgn="base"/>
            <a:r>
              <a:rPr lang="en-US" dirty="0"/>
              <a:t>If MDI has not been used for several days, give it a test spray into the air, taking care not to inhale the medication.</a:t>
            </a:r>
          </a:p>
          <a:p>
            <a:pPr fontAlgn="base"/>
            <a:r>
              <a:rPr lang="en-US" dirty="0"/>
              <a:t>Ensure that canister is securely inserted into the holder and remove the mouthpiece cover.</a:t>
            </a:r>
          </a:p>
          <a:p>
            <a:pPr fontAlgn="base"/>
            <a:r>
              <a:rPr lang="en-US" dirty="0"/>
              <a:t> Shake canister well before delivery (5 or 6 shakes).</a:t>
            </a:r>
          </a:p>
          <a:p>
            <a:pPr fontAlgn="base"/>
            <a:r>
              <a:rPr lang="en-US" dirty="0"/>
              <a:t>Position resident sitting up in a chair or in bed at greater than 45 degrees.</a:t>
            </a:r>
          </a:p>
          <a:p>
            <a:pPr fontAlgn="base"/>
            <a:r>
              <a:rPr lang="en-US" dirty="0"/>
              <a:t>Assess vital signs before and after administration.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846138"/>
            <a:ext cx="1295514" cy="864108"/>
          </a:xfrm>
          <a:prstGeom prst="rect">
            <a:avLst/>
          </a:prstGeom>
        </p:spPr>
      </p:pic>
    </p:spTree>
    <p:extLst>
      <p:ext uri="{BB962C8B-B14F-4D97-AF65-F5344CB8AC3E}">
        <p14:creationId xmlns:p14="http://schemas.microsoft.com/office/powerpoint/2010/main" val="1547968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AF61-EDDA-4D03-AC37-FBCBA44EE9A0}"/>
              </a:ext>
            </a:extLst>
          </p:cNvPr>
          <p:cNvSpPr>
            <a:spLocks noGrp="1"/>
          </p:cNvSpPr>
          <p:nvPr>
            <p:ph type="title"/>
          </p:nvPr>
        </p:nvSpPr>
        <p:spPr/>
        <p:txBody>
          <a:bodyPr/>
          <a:lstStyle/>
          <a:p>
            <a:r>
              <a:rPr lang="en-US" dirty="0"/>
              <a:t>Injection of Medications</a:t>
            </a:r>
          </a:p>
        </p:txBody>
      </p:sp>
      <p:sp>
        <p:nvSpPr>
          <p:cNvPr id="3" name="Content Placeholder 2">
            <a:extLst>
              <a:ext uri="{FF2B5EF4-FFF2-40B4-BE49-F238E27FC236}">
                <a16:creationId xmlns:a16="http://schemas.microsoft.com/office/drawing/2014/main" id="{314F647F-BD23-4381-B94C-3108B5FD0F67}"/>
              </a:ext>
            </a:extLst>
          </p:cNvPr>
          <p:cNvSpPr>
            <a:spLocks noGrp="1"/>
          </p:cNvSpPr>
          <p:nvPr>
            <p:ph idx="1"/>
          </p:nvPr>
        </p:nvSpPr>
        <p:spPr/>
        <p:txBody>
          <a:bodyPr>
            <a:normAutofit fontScale="92500"/>
          </a:bodyPr>
          <a:lstStyle/>
          <a:p>
            <a:r>
              <a:rPr lang="en-US" dirty="0"/>
              <a:t>Purpose</a:t>
            </a:r>
          </a:p>
          <a:p>
            <a:pPr lvl="1"/>
            <a:r>
              <a:rPr lang="en-US" dirty="0"/>
              <a:t>Achieve rapid and systemic effect of the medication</a:t>
            </a:r>
          </a:p>
          <a:p>
            <a:pPr lvl="1"/>
            <a:r>
              <a:rPr lang="en-US" dirty="0"/>
              <a:t>Provide needed effect when the resident is unconscious, unable to swallow</a:t>
            </a:r>
          </a:p>
          <a:p>
            <a:r>
              <a:rPr lang="en-US" dirty="0"/>
              <a:t>Types</a:t>
            </a:r>
          </a:p>
          <a:p>
            <a:pPr lvl="1"/>
            <a:r>
              <a:rPr lang="en-US" dirty="0"/>
              <a:t>Intradermal</a:t>
            </a:r>
          </a:p>
          <a:p>
            <a:pPr lvl="1"/>
            <a:r>
              <a:rPr lang="en-US" dirty="0" err="1"/>
              <a:t>Sucutaneous</a:t>
            </a:r>
            <a:endParaRPr lang="en-US" dirty="0"/>
          </a:p>
          <a:p>
            <a:pPr lvl="1"/>
            <a:r>
              <a:rPr lang="en-US" dirty="0"/>
              <a:t>Intramuscular</a:t>
            </a:r>
          </a:p>
          <a:p>
            <a:pPr lvl="1"/>
            <a:r>
              <a:rPr lang="en-US" dirty="0"/>
              <a:t>Intravenous</a:t>
            </a:r>
          </a:p>
          <a:p>
            <a:endParaRPr lang="en-US" dirty="0"/>
          </a:p>
          <a:p>
            <a:pPr marL="342900" lvl="1" indent="0">
              <a:buNone/>
            </a:pPr>
            <a:endParaRPr lang="en-US" dirty="0"/>
          </a:p>
        </p:txBody>
      </p:sp>
      <p:pic>
        <p:nvPicPr>
          <p:cNvPr id="6" name="Picture Placeholder 6"/>
          <p:cNvPicPr>
            <a:picLocks noChangeAspect="1"/>
          </p:cNvPicPr>
          <p:nvPr/>
        </p:nvPicPr>
        <p:blipFill>
          <a:blip r:embed="rId2" cstate="email">
            <a:extLst>
              <a:ext uri="{28A0092B-C50C-407E-A947-70E740481C1C}">
                <a14:useLocalDpi xmlns:a14="http://schemas.microsoft.com/office/drawing/2010/main"/>
              </a:ext>
            </a:extLst>
          </a:blip>
          <a:srcRect t="19781" b="19781"/>
          <a:stretch>
            <a:fillRect/>
          </a:stretch>
        </p:blipFill>
        <p:spPr>
          <a:xfrm>
            <a:off x="4572000" y="4114800"/>
            <a:ext cx="4151759" cy="1676400"/>
          </a:xfrm>
          <a:prstGeom prst="rect">
            <a:avLst/>
          </a:prstGeom>
        </p:spPr>
      </p:pic>
    </p:spTree>
    <p:extLst>
      <p:ext uri="{BB962C8B-B14F-4D97-AF65-F5344CB8AC3E}">
        <p14:creationId xmlns:p14="http://schemas.microsoft.com/office/powerpoint/2010/main" val="3312602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4AEC-26BA-432F-82BC-0E2D1201522D}"/>
              </a:ext>
            </a:extLst>
          </p:cNvPr>
          <p:cNvSpPr>
            <a:spLocks noGrp="1"/>
          </p:cNvSpPr>
          <p:nvPr>
            <p:ph type="title"/>
          </p:nvPr>
        </p:nvSpPr>
        <p:spPr/>
        <p:txBody>
          <a:bodyPr/>
          <a:lstStyle/>
          <a:p>
            <a:r>
              <a:rPr lang="en-US" dirty="0"/>
              <a:t>Intradermal Injections</a:t>
            </a:r>
          </a:p>
        </p:txBody>
      </p:sp>
      <p:sp>
        <p:nvSpPr>
          <p:cNvPr id="3" name="Content Placeholder 2">
            <a:extLst>
              <a:ext uri="{FF2B5EF4-FFF2-40B4-BE49-F238E27FC236}">
                <a16:creationId xmlns:a16="http://schemas.microsoft.com/office/drawing/2014/main" id="{5B53CE58-89E1-42DC-A677-9CCC023E5509}"/>
              </a:ext>
            </a:extLst>
          </p:cNvPr>
          <p:cNvSpPr>
            <a:spLocks noGrp="1"/>
          </p:cNvSpPr>
          <p:nvPr>
            <p:ph idx="1"/>
          </p:nvPr>
        </p:nvSpPr>
        <p:spPr>
          <a:xfrm>
            <a:off x="152400" y="1600200"/>
            <a:ext cx="8991600" cy="4648200"/>
          </a:xfrm>
        </p:spPr>
        <p:txBody>
          <a:bodyPr>
            <a:normAutofit fontScale="62500" lnSpcReduction="20000"/>
          </a:bodyPr>
          <a:lstStyle/>
          <a:p>
            <a:r>
              <a:rPr lang="en-US" dirty="0"/>
              <a:t>Administered into the dermis, just below the epidermis.</a:t>
            </a:r>
          </a:p>
          <a:p>
            <a:pPr lvl="1"/>
            <a:r>
              <a:rPr lang="en-US" dirty="0"/>
              <a:t>No need to aspirate because few if any blood vessels.</a:t>
            </a:r>
          </a:p>
          <a:p>
            <a:r>
              <a:rPr lang="en-US" dirty="0"/>
              <a:t>Have longest absorption time of all parenteral routes.</a:t>
            </a:r>
          </a:p>
          <a:p>
            <a:r>
              <a:rPr lang="en-US" dirty="0"/>
              <a:t>Used for sensitivity test, such as TB and allergy, and for local anesthesia.</a:t>
            </a:r>
          </a:p>
          <a:p>
            <a:pPr lvl="1"/>
            <a:r>
              <a:rPr lang="en-US" dirty="0"/>
              <a:t>Body reaction is easy to visualize and degree of reaction can be assessed.</a:t>
            </a:r>
          </a:p>
          <a:p>
            <a:pPr lvl="1"/>
            <a:r>
              <a:rPr lang="en-US" dirty="0"/>
              <a:t>Most common site is inner surface of forearm.</a:t>
            </a:r>
          </a:p>
          <a:p>
            <a:pPr lvl="1"/>
            <a:r>
              <a:rPr lang="en-US" dirty="0"/>
              <a:t>Choose a site free from lesions, rashes, moles, or scars.</a:t>
            </a:r>
          </a:p>
          <a:p>
            <a:r>
              <a:rPr lang="en-US" dirty="0"/>
              <a:t>Equipment</a:t>
            </a:r>
          </a:p>
          <a:p>
            <a:pPr lvl="1"/>
            <a:r>
              <a:rPr lang="en-US" dirty="0"/>
              <a:t>Tuberculin syringe calibrated in tenths and hundredths of a ml.  (Usually no more than 0.5 ml)</a:t>
            </a:r>
          </a:p>
          <a:p>
            <a:pPr lvl="1"/>
            <a:r>
              <a:rPr lang="en-US" dirty="0"/>
              <a:t>¼ to ½ inch, 26 or 27 gauge needle.</a:t>
            </a:r>
          </a:p>
          <a:p>
            <a:r>
              <a:rPr lang="en-US" dirty="0"/>
              <a:t>Angle of administration is 5 – 15 degrees. </a:t>
            </a:r>
          </a:p>
          <a:p>
            <a:pPr lvl="1"/>
            <a:r>
              <a:rPr lang="en-US" dirty="0"/>
              <a:t>Withdraw the needle at the same angle, engage the needle guard, and discard in sharps container. </a:t>
            </a:r>
          </a:p>
          <a:p>
            <a:r>
              <a:rPr lang="en-US" dirty="0"/>
              <a:t>Once the injection is completed, a bleb (small blister) should appear.</a:t>
            </a:r>
          </a:p>
        </p:txBody>
      </p:sp>
    </p:spTree>
    <p:extLst>
      <p:ext uri="{BB962C8B-B14F-4D97-AF65-F5344CB8AC3E}">
        <p14:creationId xmlns:p14="http://schemas.microsoft.com/office/powerpoint/2010/main" val="267192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A185-486D-48C8-9357-AB65D14639A4}"/>
              </a:ext>
            </a:extLst>
          </p:cNvPr>
          <p:cNvSpPr>
            <a:spLocks noGrp="1"/>
          </p:cNvSpPr>
          <p:nvPr>
            <p:ph type="title"/>
          </p:nvPr>
        </p:nvSpPr>
        <p:spPr/>
        <p:txBody>
          <a:bodyPr/>
          <a:lstStyle/>
          <a:p>
            <a:r>
              <a:rPr lang="en-US" dirty="0"/>
              <a:t>Subcutaneous Injections</a:t>
            </a:r>
          </a:p>
        </p:txBody>
      </p:sp>
      <p:sp>
        <p:nvSpPr>
          <p:cNvPr id="3" name="Content Placeholder 2">
            <a:extLst>
              <a:ext uri="{FF2B5EF4-FFF2-40B4-BE49-F238E27FC236}">
                <a16:creationId xmlns:a16="http://schemas.microsoft.com/office/drawing/2014/main" id="{681C4C9B-7D10-4B4F-8406-C9AFB7A0CFC0}"/>
              </a:ext>
            </a:extLst>
          </p:cNvPr>
          <p:cNvSpPr>
            <a:spLocks noGrp="1"/>
          </p:cNvSpPr>
          <p:nvPr>
            <p:ph idx="1"/>
          </p:nvPr>
        </p:nvSpPr>
        <p:spPr/>
        <p:txBody>
          <a:bodyPr>
            <a:normAutofit fontScale="62500" lnSpcReduction="20000"/>
          </a:bodyPr>
          <a:lstStyle/>
          <a:p>
            <a:r>
              <a:rPr lang="en-US" dirty="0"/>
              <a:t>Administered into the adipose tissue layer just below the epidermis and dermis.</a:t>
            </a:r>
          </a:p>
          <a:p>
            <a:pPr lvl="1"/>
            <a:r>
              <a:rPr lang="en-US" dirty="0"/>
              <a:t>Very few blood vessels so medications have a slow, sustained rate of absorption.</a:t>
            </a:r>
          </a:p>
          <a:p>
            <a:pPr lvl="1"/>
            <a:r>
              <a:rPr lang="en-US" dirty="0"/>
              <a:t>No need to aspirate since likelihood injection into a blood vessel is small.</a:t>
            </a:r>
          </a:p>
          <a:p>
            <a:r>
              <a:rPr lang="en-US" dirty="0"/>
              <a:t>Sites include:</a:t>
            </a:r>
          </a:p>
          <a:p>
            <a:pPr lvl="1"/>
            <a:r>
              <a:rPr lang="en-US" dirty="0"/>
              <a:t>Outer aspect of the upper arm, </a:t>
            </a:r>
          </a:p>
          <a:p>
            <a:pPr lvl="1"/>
            <a:r>
              <a:rPr lang="en-US" dirty="0"/>
              <a:t>Abdomen (from below the costal margin to the iliac crest) within 1 inch of the belly button, </a:t>
            </a:r>
          </a:p>
          <a:p>
            <a:pPr lvl="1"/>
            <a:r>
              <a:rPr lang="en-US" dirty="0"/>
              <a:t>Anterior aspects of the thighs, </a:t>
            </a:r>
          </a:p>
          <a:p>
            <a:pPr lvl="1"/>
            <a:r>
              <a:rPr lang="en-US" dirty="0"/>
              <a:t>Upper back, and </a:t>
            </a:r>
          </a:p>
          <a:p>
            <a:pPr lvl="1"/>
            <a:r>
              <a:rPr lang="en-US" dirty="0"/>
              <a:t>Upper ventral gluteal area.</a:t>
            </a:r>
          </a:p>
          <a:p>
            <a:r>
              <a:rPr lang="en-US" dirty="0"/>
              <a:t>Site rotation prevents formation of </a:t>
            </a:r>
            <a:r>
              <a:rPr lang="en-US" dirty="0" err="1"/>
              <a:t>lipohypertrophy</a:t>
            </a:r>
            <a:r>
              <a:rPr lang="en-US" dirty="0"/>
              <a:t> or lipoatrophy in the skin.</a:t>
            </a:r>
          </a:p>
          <a:p>
            <a:r>
              <a:rPr lang="en-US" dirty="0"/>
              <a:t>Insulin, opioids, heparin, epinephrine, allergy medication.</a:t>
            </a:r>
          </a:p>
        </p:txBody>
      </p:sp>
    </p:spTree>
    <p:extLst>
      <p:ext uri="{BB962C8B-B14F-4D97-AF65-F5344CB8AC3E}">
        <p14:creationId xmlns:p14="http://schemas.microsoft.com/office/powerpoint/2010/main" val="79722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Regulations Associated with Medication Management</a:t>
            </a:r>
          </a:p>
        </p:txBody>
      </p:sp>
      <p:sp>
        <p:nvSpPr>
          <p:cNvPr id="3" name="Content Placeholder 2"/>
          <p:cNvSpPr>
            <a:spLocks noGrp="1"/>
          </p:cNvSpPr>
          <p:nvPr>
            <p:ph idx="1"/>
          </p:nvPr>
        </p:nvSpPr>
        <p:spPr>
          <a:xfrm>
            <a:off x="457200" y="1600200"/>
            <a:ext cx="8458200" cy="4572000"/>
          </a:xfrm>
        </p:spPr>
        <p:txBody>
          <a:bodyPr/>
          <a:lstStyle/>
          <a:p>
            <a:r>
              <a:rPr lang="en-US" dirty="0" err="1"/>
              <a:t>F757</a:t>
            </a:r>
            <a:r>
              <a:rPr lang="en-US" dirty="0"/>
              <a:t>:  Unnecessary Drugs</a:t>
            </a:r>
          </a:p>
          <a:p>
            <a:pPr lvl="1"/>
            <a:r>
              <a:rPr lang="en-US" b="1" dirty="0"/>
              <a:t>Medication management </a:t>
            </a:r>
            <a:r>
              <a:rPr lang="en-US" dirty="0"/>
              <a:t>is based in the care process and includes recognition or identification of the problem/need, assessment, diagnosis/cause identification, management/treatment, monitoring, and revising interventions, as warranted as well as documenting medication management steps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0" y="4810100"/>
            <a:ext cx="2171700" cy="1335596"/>
          </a:xfrm>
          <a:prstGeom prst="rect">
            <a:avLst/>
          </a:prstGeom>
        </p:spPr>
      </p:pic>
    </p:spTree>
    <p:extLst>
      <p:ext uri="{BB962C8B-B14F-4D97-AF65-F5344CB8AC3E}">
        <p14:creationId xmlns:p14="http://schemas.microsoft.com/office/powerpoint/2010/main" val="3704454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1F73-A90F-480E-B943-40B73697FEA8}"/>
              </a:ext>
            </a:extLst>
          </p:cNvPr>
          <p:cNvSpPr>
            <a:spLocks noGrp="1"/>
          </p:cNvSpPr>
          <p:nvPr>
            <p:ph type="title"/>
          </p:nvPr>
        </p:nvSpPr>
        <p:spPr/>
        <p:txBody>
          <a:bodyPr/>
          <a:lstStyle/>
          <a:p>
            <a:r>
              <a:rPr lang="en-US" dirty="0"/>
              <a:t>Subcutaneous Injections</a:t>
            </a:r>
          </a:p>
        </p:txBody>
      </p:sp>
      <p:sp>
        <p:nvSpPr>
          <p:cNvPr id="3" name="Content Placeholder 2">
            <a:extLst>
              <a:ext uri="{FF2B5EF4-FFF2-40B4-BE49-F238E27FC236}">
                <a16:creationId xmlns:a16="http://schemas.microsoft.com/office/drawing/2014/main" id="{3D9A18B8-0D31-471B-8E4B-40866127DD9A}"/>
              </a:ext>
            </a:extLst>
          </p:cNvPr>
          <p:cNvSpPr>
            <a:spLocks noGrp="1"/>
          </p:cNvSpPr>
          <p:nvPr>
            <p:ph idx="1"/>
          </p:nvPr>
        </p:nvSpPr>
        <p:spPr>
          <a:xfrm>
            <a:off x="304800" y="1417638"/>
            <a:ext cx="8382000" cy="4708525"/>
          </a:xfrm>
        </p:spPr>
        <p:txBody>
          <a:bodyPr>
            <a:normAutofit fontScale="85000" lnSpcReduction="20000"/>
          </a:bodyPr>
          <a:lstStyle/>
          <a:p>
            <a:r>
              <a:rPr lang="en-US" dirty="0"/>
              <a:t>Equipment</a:t>
            </a:r>
          </a:p>
          <a:p>
            <a:pPr lvl="1"/>
            <a:r>
              <a:rPr lang="en-US" dirty="0"/>
              <a:t>3/8 to 5/8 inch, 25 – 30 gauge needle.  (Usually no more than 1 ml)</a:t>
            </a:r>
          </a:p>
          <a:p>
            <a:r>
              <a:rPr lang="en-US" dirty="0"/>
              <a:t>Angle</a:t>
            </a:r>
          </a:p>
          <a:p>
            <a:pPr lvl="1"/>
            <a:r>
              <a:rPr lang="en-US" dirty="0"/>
              <a:t>45 – 90 degree angle based on the amount of subcutaneous tissue present.</a:t>
            </a:r>
          </a:p>
          <a:p>
            <a:pPr lvl="1"/>
            <a:r>
              <a:rPr lang="en-US" dirty="0"/>
              <a:t>Generally, use shorter needles at a 90 degree angle and longer needles at a 45 degree angle.</a:t>
            </a:r>
          </a:p>
          <a:p>
            <a:pPr lvl="1"/>
            <a:r>
              <a:rPr lang="en-US" dirty="0"/>
              <a:t>Withdraw the needle at the same angle, engage the needle guard, and discard in sharps container. </a:t>
            </a:r>
          </a:p>
          <a:p>
            <a:r>
              <a:rPr lang="en-US" dirty="0"/>
              <a:t>Varying opinions on pinching the skin. </a:t>
            </a:r>
          </a:p>
          <a:p>
            <a:r>
              <a:rPr lang="en-US" dirty="0"/>
              <a:t>Apply gentle pressure but do not massage the site after injection.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8600" y="846138"/>
            <a:ext cx="1182296" cy="790956"/>
          </a:xfrm>
          <a:prstGeom prst="rect">
            <a:avLst/>
          </a:prstGeom>
        </p:spPr>
      </p:pic>
    </p:spTree>
    <p:extLst>
      <p:ext uri="{BB962C8B-B14F-4D97-AF65-F5344CB8AC3E}">
        <p14:creationId xmlns:p14="http://schemas.microsoft.com/office/powerpoint/2010/main" val="490624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100-3E3B-4CC3-8D0E-8297D9213C8E}"/>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DCCEC744-8881-45FB-8D1A-76D37FE6FC39}"/>
              </a:ext>
            </a:extLst>
          </p:cNvPr>
          <p:cNvSpPr>
            <a:spLocks noGrp="1"/>
          </p:cNvSpPr>
          <p:nvPr>
            <p:ph idx="1"/>
          </p:nvPr>
        </p:nvSpPr>
        <p:spPr/>
        <p:txBody>
          <a:bodyPr>
            <a:normAutofit fontScale="92500" lnSpcReduction="20000"/>
          </a:bodyPr>
          <a:lstStyle/>
          <a:p>
            <a:r>
              <a:rPr lang="en-US" dirty="0"/>
              <a:t>A high-risk medication.</a:t>
            </a:r>
          </a:p>
          <a:p>
            <a:pPr lvl="1"/>
            <a:r>
              <a:rPr lang="en-US" dirty="0"/>
              <a:t>It is highly recommended to always get your insulin dosages double-checked by another nurse. </a:t>
            </a:r>
          </a:p>
          <a:p>
            <a:r>
              <a:rPr lang="en-US" dirty="0"/>
              <a:t>Only administered using an insulin syringe.</a:t>
            </a:r>
          </a:p>
          <a:p>
            <a:pPr lvl="1"/>
            <a:r>
              <a:rPr lang="en-US" dirty="0"/>
              <a:t>Insulin is the only drug with its own type of syringe with a needle attached. </a:t>
            </a:r>
          </a:p>
          <a:p>
            <a:pPr lvl="1"/>
            <a:r>
              <a:rPr lang="en-US" dirty="0"/>
              <a:t>Insulin is always ordered and administered in units, based on a blood sugar reading and a diabetic insulin protocol (or sliding scale). </a:t>
            </a:r>
          </a:p>
          <a:p>
            <a:pPr lvl="1"/>
            <a:r>
              <a:rPr lang="en-US" dirty="0"/>
              <a:t>Insulin syringes can come in 30-, 50-, or 100-unit measurements. Always read the increments (calibration) carefully.</a:t>
            </a:r>
          </a:p>
        </p:txBody>
      </p:sp>
    </p:spTree>
    <p:extLst>
      <p:ext uri="{BB962C8B-B14F-4D97-AF65-F5344CB8AC3E}">
        <p14:creationId xmlns:p14="http://schemas.microsoft.com/office/powerpoint/2010/main" val="3098759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p:txBody>
          <a:bodyPr/>
          <a:lstStyle/>
          <a:p>
            <a:r>
              <a:rPr lang="en-US" dirty="0"/>
              <a:t>Different types.</a:t>
            </a:r>
          </a:p>
          <a:p>
            <a:pPr lvl="1"/>
            <a:r>
              <a:rPr lang="en-US" dirty="0"/>
              <a:t>There are rapid-, short-, intermediate-, and long-acting insulins. </a:t>
            </a:r>
          </a:p>
          <a:p>
            <a:pPr lvl="1"/>
            <a:r>
              <a:rPr lang="en-US" dirty="0"/>
              <a:t>For each type of insulin, it is important to know how the insulin works and the onset, peak, and duration of the insulin.</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3800" y="4724400"/>
            <a:ext cx="1827886" cy="1219200"/>
          </a:xfrm>
          <a:prstGeom prst="rect">
            <a:avLst/>
          </a:prstGeom>
        </p:spPr>
      </p:pic>
    </p:spTree>
    <p:extLst>
      <p:ext uri="{BB962C8B-B14F-4D97-AF65-F5344CB8AC3E}">
        <p14:creationId xmlns:p14="http://schemas.microsoft.com/office/powerpoint/2010/main" val="2001865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BB62-B655-4374-BB0F-1C233528BDAB}"/>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7C3923D6-46FA-452A-8090-DEDB85D9A031}"/>
              </a:ext>
            </a:extLst>
          </p:cNvPr>
          <p:cNvSpPr>
            <a:spLocks noGrp="1"/>
          </p:cNvSpPr>
          <p:nvPr>
            <p:ph idx="1"/>
          </p:nvPr>
        </p:nvSpPr>
        <p:spPr/>
        <p:txBody>
          <a:bodyPr>
            <a:normAutofit fontScale="92500" lnSpcReduction="20000"/>
          </a:bodyPr>
          <a:lstStyle/>
          <a:p>
            <a:r>
              <a:rPr lang="en-US" dirty="0"/>
              <a:t>Administering 2 different types of insulin.</a:t>
            </a:r>
          </a:p>
          <a:p>
            <a:pPr lvl="1"/>
            <a:r>
              <a:rPr lang="en-US" dirty="0"/>
              <a:t>If a patient is ordered two types of insulin, some insulins may be mixed together in one syringe. Many insulins MAY NOT be mixed together.</a:t>
            </a:r>
          </a:p>
          <a:p>
            <a:pPr lvl="1"/>
            <a:r>
              <a:rPr lang="en-US" dirty="0"/>
              <a:t>Do not mix Lantus.</a:t>
            </a:r>
          </a:p>
          <a:p>
            <a:pPr lvl="1"/>
            <a:r>
              <a:rPr lang="en-US" dirty="0"/>
              <a:t>If administering cloudy insulin preparations (Humulin – N), gently roll the vial between the palms of your hands to re-suspend the medication.</a:t>
            </a:r>
          </a:p>
          <a:p>
            <a:pPr lvl="1"/>
            <a:r>
              <a:rPr lang="en-US" dirty="0"/>
              <a:t>Always draw up the short acting insulin first, to prevent it from being contaminated with the long acting. If too much insulin is drawn up from the second vial, discard syringe and start again.</a:t>
            </a:r>
          </a:p>
          <a:p>
            <a:endParaRPr lang="en-US" dirty="0"/>
          </a:p>
          <a:p>
            <a:endParaRPr lang="en-US" dirty="0"/>
          </a:p>
        </p:txBody>
      </p:sp>
    </p:spTree>
    <p:extLst>
      <p:ext uri="{BB962C8B-B14F-4D97-AF65-F5344CB8AC3E}">
        <p14:creationId xmlns:p14="http://schemas.microsoft.com/office/powerpoint/2010/main" val="3997989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a:xfrm>
            <a:off x="228600" y="1066800"/>
            <a:ext cx="8458200" cy="5059363"/>
          </a:xfrm>
        </p:spPr>
        <p:txBody>
          <a:bodyPr/>
          <a:lstStyle/>
          <a:p>
            <a:r>
              <a:rPr lang="en-US" dirty="0"/>
              <a:t>Site rotation.</a:t>
            </a:r>
          </a:p>
          <a:p>
            <a:pPr lvl="1"/>
            <a:r>
              <a:rPr lang="en-US" dirty="0"/>
              <a:t>Injection site rotation is no longer necessary as newer insulins have a lower risk for hypertrophy of the skin. Typically, a patient will pick one anatomic area (e.g., upper arm) and rotate the injection sites within that region to maintain consistent insulin absorption from day to day. Insulin absorption rates vary from site to site. The abdomen absorbs the fastest, followed by the arms, thighs, and buttocks.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5121965"/>
            <a:ext cx="1452010" cy="1020763"/>
          </a:xfrm>
          <a:prstGeom prst="rect">
            <a:avLst/>
          </a:prstGeom>
        </p:spPr>
      </p:pic>
    </p:spTree>
    <p:extLst>
      <p:ext uri="{BB962C8B-B14F-4D97-AF65-F5344CB8AC3E}">
        <p14:creationId xmlns:p14="http://schemas.microsoft.com/office/powerpoint/2010/main" val="300638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a:xfrm>
            <a:off x="381000" y="1417638"/>
            <a:ext cx="8305800" cy="4708525"/>
          </a:xfrm>
        </p:spPr>
        <p:txBody>
          <a:bodyPr>
            <a:normAutofit fontScale="92500" lnSpcReduction="10000"/>
          </a:bodyPr>
          <a:lstStyle/>
          <a:p>
            <a:r>
              <a:rPr lang="en-US" dirty="0"/>
              <a:t>Timing.</a:t>
            </a:r>
          </a:p>
          <a:p>
            <a:pPr lvl="1"/>
            <a:r>
              <a:rPr lang="en-US" dirty="0"/>
              <a:t>The timing of insulin injections is critical to correct insulin administration based on blood sugar levels and when the patient will eat. Knowing the peak action and duration of insulin is critical to proper insulin medication management. If giving insulin, always ensure the patient is not nauseated, is able to eat, and that food is arriving before the insulin starts working. Typically, short- or rapid-acting insulin is given 15 minutes before meals. Intermediate- or long-acting insulin may be given twice daily, at breakfast and dinner.</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381000"/>
            <a:ext cx="1676400" cy="1118159"/>
          </a:xfrm>
          <a:prstGeom prst="rect">
            <a:avLst/>
          </a:prstGeom>
        </p:spPr>
      </p:pic>
    </p:spTree>
    <p:extLst>
      <p:ext uri="{BB962C8B-B14F-4D97-AF65-F5344CB8AC3E}">
        <p14:creationId xmlns:p14="http://schemas.microsoft.com/office/powerpoint/2010/main" val="3297857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687-6EF3-4B27-BEC0-3CED3A54C24F}"/>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A43AFA49-229C-4932-BF32-D3A5CAB6970C}"/>
              </a:ext>
            </a:extLst>
          </p:cNvPr>
          <p:cNvSpPr>
            <a:spLocks noGrp="1"/>
          </p:cNvSpPr>
          <p:nvPr>
            <p:ph idx="1"/>
          </p:nvPr>
        </p:nvSpPr>
        <p:spPr/>
        <p:txBody>
          <a:bodyPr>
            <a:normAutofit fontScale="77500" lnSpcReduction="20000"/>
          </a:bodyPr>
          <a:lstStyle/>
          <a:p>
            <a:r>
              <a:rPr lang="en-US" dirty="0"/>
              <a:t>Measuring blood sugar levels and food intake.</a:t>
            </a:r>
          </a:p>
          <a:p>
            <a:pPr lvl="1"/>
            <a:r>
              <a:rPr lang="en-US" dirty="0"/>
              <a:t>Insulin injections are based on blood sugar values and on when the patient will eat. The timing of an insulin injection is critical to ensure the patient receives insulin correctly.</a:t>
            </a:r>
          </a:p>
          <a:p>
            <a:r>
              <a:rPr lang="en-US" dirty="0"/>
              <a:t>Insulin injection pens.</a:t>
            </a:r>
          </a:p>
          <a:p>
            <a:pPr lvl="1" fontAlgn="base"/>
            <a:r>
              <a:rPr lang="en-US" b="1" dirty="0"/>
              <a:t>Injection pens </a:t>
            </a:r>
            <a:r>
              <a:rPr lang="en-US" dirty="0"/>
              <a:t>are a new technology used by patients to self-inject insulin using a syringe, needle, and prefilled cartridge of insulin. It is essential that patients be taught how to use injection pens so they understand the technology.</a:t>
            </a:r>
          </a:p>
          <a:p>
            <a:pPr lvl="1" fontAlgn="base"/>
            <a:r>
              <a:rPr lang="en-US" dirty="0"/>
              <a:t>A</a:t>
            </a:r>
            <a:r>
              <a:rPr lang="en-US" b="1" dirty="0"/>
              <a:t> mini-infusion pump</a:t>
            </a:r>
            <a:r>
              <a:rPr lang="en-US" dirty="0"/>
              <a:t> is a battery-operated machine that delivers medications in very small amounts to patients with controlled infusion times. The most common types of mini-infusion sets are insulin pumps or subcutaneous infusion devices. </a:t>
            </a:r>
          </a:p>
          <a:p>
            <a:endParaRPr lang="en-US" dirty="0"/>
          </a:p>
        </p:txBody>
      </p:sp>
    </p:spTree>
    <p:extLst>
      <p:ext uri="{BB962C8B-B14F-4D97-AF65-F5344CB8AC3E}">
        <p14:creationId xmlns:p14="http://schemas.microsoft.com/office/powerpoint/2010/main" val="1212350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C778-A50A-49CB-B132-511B0435FFF5}"/>
              </a:ext>
            </a:extLst>
          </p:cNvPr>
          <p:cNvSpPr>
            <a:spLocks noGrp="1"/>
          </p:cNvSpPr>
          <p:nvPr>
            <p:ph type="title"/>
          </p:nvPr>
        </p:nvSpPr>
        <p:spPr/>
        <p:txBody>
          <a:bodyPr/>
          <a:lstStyle/>
          <a:p>
            <a:r>
              <a:rPr lang="en-US" dirty="0"/>
              <a:t>Heparin</a:t>
            </a:r>
          </a:p>
        </p:txBody>
      </p:sp>
      <p:sp>
        <p:nvSpPr>
          <p:cNvPr id="3" name="Content Placeholder 2">
            <a:extLst>
              <a:ext uri="{FF2B5EF4-FFF2-40B4-BE49-F238E27FC236}">
                <a16:creationId xmlns:a16="http://schemas.microsoft.com/office/drawing/2014/main" id="{D4439528-8B20-4E37-AA38-91D9511D48D2}"/>
              </a:ext>
            </a:extLst>
          </p:cNvPr>
          <p:cNvSpPr>
            <a:spLocks noGrp="1"/>
          </p:cNvSpPr>
          <p:nvPr>
            <p:ph idx="1"/>
          </p:nvPr>
        </p:nvSpPr>
        <p:spPr/>
        <p:txBody>
          <a:bodyPr>
            <a:normAutofit fontScale="70000" lnSpcReduction="20000"/>
          </a:bodyPr>
          <a:lstStyle/>
          <a:p>
            <a:r>
              <a:rPr lang="en-US" dirty="0"/>
              <a:t>A high-risk medication.</a:t>
            </a:r>
          </a:p>
          <a:p>
            <a:pPr lvl="1"/>
            <a:r>
              <a:rPr lang="en-US" dirty="0"/>
              <a:t>Heparin is available in vials and prefilled syringes in a variety of concentrations. Because of the dangerous adverse effects of the medication, it is considered a high-risk medication. Always follow agency policy regarding the preparation and administration of heparin.</a:t>
            </a:r>
          </a:p>
          <a:p>
            <a:r>
              <a:rPr lang="en-US" dirty="0"/>
              <a:t>Rotate injection sites.</a:t>
            </a:r>
          </a:p>
          <a:p>
            <a:pPr lvl="1"/>
            <a:r>
              <a:rPr lang="en-US" dirty="0"/>
              <a:t>It is important to rotate heparin sites to avoid bruising in one location. To minimize bruising and pain associated with heparin injections, they can be given in the abdominal area, at least 5 cm away from the belly button.</a:t>
            </a:r>
          </a:p>
          <a:p>
            <a:r>
              <a:rPr lang="en-US" dirty="0"/>
              <a:t>Risks associated with heparin.</a:t>
            </a:r>
          </a:p>
          <a:p>
            <a:pPr lvl="1"/>
            <a:r>
              <a:rPr lang="en-US" dirty="0"/>
              <a:t>There are many risks associated with the administration of heparin, including bleeding, hematuria, hematemesis, bleeding gums, and melena.</a:t>
            </a:r>
          </a:p>
        </p:txBody>
      </p:sp>
    </p:spTree>
    <p:extLst>
      <p:ext uri="{BB962C8B-B14F-4D97-AF65-F5344CB8AC3E}">
        <p14:creationId xmlns:p14="http://schemas.microsoft.com/office/powerpoint/2010/main" val="3487390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96C8-9768-45D7-969B-35A4DE3DB373}"/>
              </a:ext>
            </a:extLst>
          </p:cNvPr>
          <p:cNvSpPr>
            <a:spLocks noGrp="1"/>
          </p:cNvSpPr>
          <p:nvPr>
            <p:ph type="title"/>
          </p:nvPr>
        </p:nvSpPr>
        <p:spPr/>
        <p:txBody>
          <a:bodyPr/>
          <a:lstStyle/>
          <a:p>
            <a:r>
              <a:rPr lang="en-US" dirty="0"/>
              <a:t>Heparin</a:t>
            </a:r>
          </a:p>
        </p:txBody>
      </p:sp>
      <p:sp>
        <p:nvSpPr>
          <p:cNvPr id="3" name="Content Placeholder 2">
            <a:extLst>
              <a:ext uri="{FF2B5EF4-FFF2-40B4-BE49-F238E27FC236}">
                <a16:creationId xmlns:a16="http://schemas.microsoft.com/office/drawing/2014/main" id="{52877AD2-F54D-4A16-AD98-61A9C28F762C}"/>
              </a:ext>
            </a:extLst>
          </p:cNvPr>
          <p:cNvSpPr>
            <a:spLocks noGrp="1"/>
          </p:cNvSpPr>
          <p:nvPr>
            <p:ph idx="1"/>
          </p:nvPr>
        </p:nvSpPr>
        <p:spPr>
          <a:xfrm>
            <a:off x="457200" y="1417638"/>
            <a:ext cx="8229600" cy="4708525"/>
          </a:xfrm>
        </p:spPr>
        <p:txBody>
          <a:bodyPr>
            <a:normAutofit fontScale="77500" lnSpcReduction="20000"/>
          </a:bodyPr>
          <a:lstStyle/>
          <a:p>
            <a:r>
              <a:rPr lang="en-US" dirty="0"/>
              <a:t>Review lab values.</a:t>
            </a:r>
          </a:p>
          <a:p>
            <a:pPr lvl="1"/>
            <a:r>
              <a:rPr lang="en-US" dirty="0"/>
              <a:t>Review lab values (PTT and </a:t>
            </a:r>
            <a:r>
              <a:rPr lang="en-US" dirty="0" err="1"/>
              <a:t>aPTT</a:t>
            </a:r>
            <a:r>
              <a:rPr lang="en-US" dirty="0"/>
              <a:t>) before and after heparin administration.</a:t>
            </a:r>
          </a:p>
          <a:p>
            <a:r>
              <a:rPr lang="en-US" dirty="0"/>
              <a:t>Assess resident condition prior to administration.</a:t>
            </a:r>
          </a:p>
          <a:p>
            <a:pPr lvl="1"/>
            <a:r>
              <a:rPr lang="en-US" dirty="0"/>
              <a:t>Some conditions increase the risk for hemorrhage (bleeding), such as recent childbirth, severe diabetes, severe kidney and liver disease, severe traumas, cerebral or aortic aneurysm, cerebral vascular accidents (CVA), blood dyscrasias, and severe hypotension.</a:t>
            </a:r>
          </a:p>
          <a:p>
            <a:r>
              <a:rPr lang="en-US" dirty="0"/>
              <a:t>Assess medications prior to administration.</a:t>
            </a:r>
          </a:p>
          <a:p>
            <a:pPr lvl="1"/>
            <a:r>
              <a:rPr lang="en-US" dirty="0"/>
              <a:t>Over-the-counter (OTC) herbal medications, such as garlic, ginger, and horse chestnut, may interact with heparin. Additional medications that may interact include Aspirin, NSAIDS, cephalosporins, anti-thyroid agents, thrombolytics, and </a:t>
            </a:r>
            <a:r>
              <a:rPr lang="en-US" dirty="0" err="1"/>
              <a:t>probenecids</a:t>
            </a:r>
            <a:r>
              <a:rPr lang="en-US" dirty="0"/>
              <a:t>.</a:t>
            </a:r>
          </a:p>
        </p:txBody>
      </p:sp>
    </p:spTree>
    <p:extLst>
      <p:ext uri="{BB962C8B-B14F-4D97-AF65-F5344CB8AC3E}">
        <p14:creationId xmlns:p14="http://schemas.microsoft.com/office/powerpoint/2010/main" val="622677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02CE-9B17-40B6-A6FC-C11CB272B26A}"/>
              </a:ext>
            </a:extLst>
          </p:cNvPr>
          <p:cNvSpPr>
            <a:spLocks noGrp="1"/>
          </p:cNvSpPr>
          <p:nvPr>
            <p:ph type="title"/>
          </p:nvPr>
        </p:nvSpPr>
        <p:spPr/>
        <p:txBody>
          <a:bodyPr/>
          <a:lstStyle/>
          <a:p>
            <a:r>
              <a:rPr lang="en-US" dirty="0"/>
              <a:t>Intramuscular Injections</a:t>
            </a:r>
          </a:p>
        </p:txBody>
      </p:sp>
      <p:sp>
        <p:nvSpPr>
          <p:cNvPr id="3" name="Content Placeholder 2">
            <a:extLst>
              <a:ext uri="{FF2B5EF4-FFF2-40B4-BE49-F238E27FC236}">
                <a16:creationId xmlns:a16="http://schemas.microsoft.com/office/drawing/2014/main" id="{93CBCA7F-C280-484D-9A00-69683FB86DCD}"/>
              </a:ext>
            </a:extLst>
          </p:cNvPr>
          <p:cNvSpPr>
            <a:spLocks noGrp="1"/>
          </p:cNvSpPr>
          <p:nvPr>
            <p:ph idx="1"/>
          </p:nvPr>
        </p:nvSpPr>
        <p:spPr>
          <a:xfrm>
            <a:off x="457200" y="1600200"/>
            <a:ext cx="7848600" cy="4724400"/>
          </a:xfrm>
        </p:spPr>
        <p:txBody>
          <a:bodyPr>
            <a:normAutofit fontScale="70000" lnSpcReduction="20000"/>
          </a:bodyPr>
          <a:lstStyle/>
          <a:p>
            <a:r>
              <a:rPr lang="en-US" dirty="0"/>
              <a:t>Used for medications that require a quick absorption rate but also a reasonably prolonged action.</a:t>
            </a:r>
          </a:p>
          <a:p>
            <a:pPr lvl="1"/>
            <a:r>
              <a:rPr lang="en-US" dirty="0"/>
              <a:t>Due to rich blood supply nearby, can absorb larger volumes of solution</a:t>
            </a:r>
          </a:p>
          <a:p>
            <a:r>
              <a:rPr lang="en-US" dirty="0"/>
              <a:t>Choose site based on age and condition of the person and volume and type of medication.</a:t>
            </a:r>
          </a:p>
          <a:p>
            <a:pPr lvl="1"/>
            <a:r>
              <a:rPr lang="en-US" dirty="0" err="1"/>
              <a:t>Ventrogluteal</a:t>
            </a:r>
            <a:r>
              <a:rPr lang="en-US" dirty="0"/>
              <a:t> is the preferred site – free from blood vessels and nerves, has greatest thickness of muscle compared to other sites </a:t>
            </a:r>
          </a:p>
          <a:p>
            <a:r>
              <a:rPr lang="en-US" dirty="0"/>
              <a:t>Choose needle size based on weight of person, age, amount of adipose tissue, medication viscosity, and injection site.</a:t>
            </a:r>
          </a:p>
          <a:p>
            <a:pPr lvl="1"/>
            <a:r>
              <a:rPr lang="en-US" dirty="0"/>
              <a:t>Longer needle with larger gauge needed to penetrate deep muscle tissue.</a:t>
            </a:r>
          </a:p>
          <a:p>
            <a:pPr lvl="1"/>
            <a:r>
              <a:rPr lang="en-US" dirty="0"/>
              <a:t>Insert needle at 90 degree angle, remove at the same angle, engage the needle guard, and discard in sharps container.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828800"/>
            <a:ext cx="1016508" cy="1524000"/>
          </a:xfrm>
          <a:prstGeom prst="rect">
            <a:avLst/>
          </a:prstGeom>
        </p:spPr>
      </p:pic>
    </p:spTree>
    <p:extLst>
      <p:ext uri="{BB962C8B-B14F-4D97-AF65-F5344CB8AC3E}">
        <p14:creationId xmlns:p14="http://schemas.microsoft.com/office/powerpoint/2010/main" val="27777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Regulations Associated with Medication Management</a:t>
            </a:r>
          </a:p>
        </p:txBody>
      </p:sp>
      <p:sp>
        <p:nvSpPr>
          <p:cNvPr id="3" name="Content Placeholder 2"/>
          <p:cNvSpPr>
            <a:spLocks noGrp="1"/>
          </p:cNvSpPr>
          <p:nvPr>
            <p:ph idx="1"/>
          </p:nvPr>
        </p:nvSpPr>
        <p:spPr/>
        <p:txBody>
          <a:bodyPr/>
          <a:lstStyle/>
          <a:p>
            <a:r>
              <a:rPr lang="en-US" b="1" dirty="0" err="1"/>
              <a:t>F755</a:t>
            </a:r>
            <a:r>
              <a:rPr lang="en-US" dirty="0"/>
              <a:t> - </a:t>
            </a:r>
            <a:r>
              <a:rPr lang="en-US" b="1" dirty="0"/>
              <a:t>§483.45 Pharmacy Services </a:t>
            </a:r>
          </a:p>
          <a:p>
            <a:r>
              <a:rPr lang="en-US" b="1" dirty="0"/>
              <a:t>§483.45(a) Procedures. </a:t>
            </a:r>
            <a:endParaRPr lang="en-US" dirty="0"/>
          </a:p>
          <a:p>
            <a:r>
              <a:rPr lang="en-US" dirty="0"/>
              <a:t>A facility must provide pharmaceutical services (including procedures that assure the accurate acquiring, receiving, dispensing, and administering of all drugs and biologicals) to meet the needs of each resident.</a:t>
            </a:r>
          </a:p>
          <a:p>
            <a:endParaRPr lang="en-US" dirty="0"/>
          </a:p>
          <a:p>
            <a:endParaRPr lang="en-US" dirty="0"/>
          </a:p>
        </p:txBody>
      </p:sp>
    </p:spTree>
    <p:extLst>
      <p:ext uri="{BB962C8B-B14F-4D97-AF65-F5344CB8AC3E}">
        <p14:creationId xmlns:p14="http://schemas.microsoft.com/office/powerpoint/2010/main" val="1767467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1EC4-1C9C-4759-9622-1B8AC39390C4}"/>
              </a:ext>
            </a:extLst>
          </p:cNvPr>
          <p:cNvSpPr>
            <a:spLocks noGrp="1"/>
          </p:cNvSpPr>
          <p:nvPr>
            <p:ph type="title"/>
          </p:nvPr>
        </p:nvSpPr>
        <p:spPr/>
        <p:txBody>
          <a:bodyPr/>
          <a:lstStyle/>
          <a:p>
            <a:r>
              <a:rPr lang="en-US" dirty="0"/>
              <a:t>Intramuscular Injections</a:t>
            </a:r>
          </a:p>
        </p:txBody>
      </p:sp>
      <p:sp>
        <p:nvSpPr>
          <p:cNvPr id="3" name="Content Placeholder 2">
            <a:extLst>
              <a:ext uri="{FF2B5EF4-FFF2-40B4-BE49-F238E27FC236}">
                <a16:creationId xmlns:a16="http://schemas.microsoft.com/office/drawing/2014/main" id="{9B0B76A1-9188-49E3-B510-DC836D08ACC9}"/>
              </a:ext>
            </a:extLst>
          </p:cNvPr>
          <p:cNvSpPr>
            <a:spLocks noGrp="1"/>
          </p:cNvSpPr>
          <p:nvPr>
            <p:ph idx="1"/>
          </p:nvPr>
        </p:nvSpPr>
        <p:spPr/>
        <p:txBody>
          <a:bodyPr>
            <a:normAutofit fontScale="85000" lnSpcReduction="20000"/>
          </a:bodyPr>
          <a:lstStyle/>
          <a:p>
            <a:r>
              <a:rPr lang="en-US" dirty="0"/>
              <a:t>Aspiration</a:t>
            </a:r>
          </a:p>
          <a:p>
            <a:pPr lvl="1"/>
            <a:r>
              <a:rPr lang="en-US" dirty="0"/>
              <a:t>The act of pulling back on the plunger for 5 seconds prior to injecting medication.</a:t>
            </a:r>
          </a:p>
          <a:p>
            <a:pPr lvl="2"/>
            <a:r>
              <a:rPr lang="en-US" dirty="0"/>
              <a:t>Lack of blood in the syringe confirms that the needle is in the muscle and not a blood vessel.</a:t>
            </a:r>
          </a:p>
          <a:p>
            <a:pPr lvl="2"/>
            <a:r>
              <a:rPr lang="en-US" dirty="0"/>
              <a:t>If blood is aspirated, remove the needle, discard it appropriately, and re-prepare and administer the medication.</a:t>
            </a:r>
          </a:p>
          <a:p>
            <a:r>
              <a:rPr lang="en-US" dirty="0"/>
              <a:t>Z-Track method</a:t>
            </a:r>
          </a:p>
          <a:p>
            <a:pPr lvl="1"/>
            <a:r>
              <a:rPr lang="en-US" dirty="0"/>
              <a:t>Prevents medication being tracked through the subcutaneous tissue, sealing the medication in the muscle, and minimizing irritation from the medication.</a:t>
            </a:r>
          </a:p>
          <a:p>
            <a:pPr lvl="1"/>
            <a:r>
              <a:rPr lang="en-US" dirty="0"/>
              <a:t>Pull the laterally, away from the injection site before the injection; then inject the medication, withdraw the needle, and release the skin.</a:t>
            </a:r>
          </a:p>
        </p:txBody>
      </p:sp>
    </p:spTree>
    <p:extLst>
      <p:ext uri="{BB962C8B-B14F-4D97-AF65-F5344CB8AC3E}">
        <p14:creationId xmlns:p14="http://schemas.microsoft.com/office/powerpoint/2010/main" val="1631732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02A-C0BF-4AB0-9E61-2452D89B1207}"/>
              </a:ext>
            </a:extLst>
          </p:cNvPr>
          <p:cNvSpPr>
            <a:spLocks noGrp="1"/>
          </p:cNvSpPr>
          <p:nvPr>
            <p:ph type="title"/>
          </p:nvPr>
        </p:nvSpPr>
        <p:spPr/>
        <p:txBody>
          <a:bodyPr/>
          <a:lstStyle/>
          <a:p>
            <a:r>
              <a:rPr lang="en-US" dirty="0"/>
              <a:t>Intravenous Medications</a:t>
            </a:r>
          </a:p>
        </p:txBody>
      </p:sp>
      <p:sp>
        <p:nvSpPr>
          <p:cNvPr id="3" name="Content Placeholder 2">
            <a:extLst>
              <a:ext uri="{FF2B5EF4-FFF2-40B4-BE49-F238E27FC236}">
                <a16:creationId xmlns:a16="http://schemas.microsoft.com/office/drawing/2014/main" id="{2CAC79AC-0DC2-487D-A4EA-876E8523D34B}"/>
              </a:ext>
            </a:extLst>
          </p:cNvPr>
          <p:cNvSpPr>
            <a:spLocks noGrp="1"/>
          </p:cNvSpPr>
          <p:nvPr>
            <p:ph idx="1"/>
          </p:nvPr>
        </p:nvSpPr>
        <p:spPr/>
        <p:txBody>
          <a:bodyPr/>
          <a:lstStyle/>
          <a:p>
            <a:r>
              <a:rPr lang="en-US" dirty="0">
                <a:solidFill>
                  <a:srgbClr val="FF0000"/>
                </a:solidFill>
              </a:rPr>
              <a:t>Insert state-specific licensure requirements here</a:t>
            </a:r>
          </a:p>
          <a:p>
            <a:r>
              <a:rPr lang="en-US" dirty="0">
                <a:solidFill>
                  <a:srgbClr val="FF0000"/>
                </a:solidFill>
              </a:rPr>
              <a:t>Insert facility-specific requirements here</a:t>
            </a:r>
          </a:p>
          <a:p>
            <a:r>
              <a:rPr lang="en-US" dirty="0"/>
              <a:t>Include as necessary:</a:t>
            </a:r>
          </a:p>
          <a:p>
            <a:pPr lvl="1"/>
            <a:r>
              <a:rPr lang="en-US" dirty="0"/>
              <a:t>Saline lock (short venous access device)</a:t>
            </a:r>
          </a:p>
          <a:p>
            <a:pPr lvl="1"/>
            <a:r>
              <a:rPr lang="en-US" dirty="0"/>
              <a:t>Existing IV line with compatible IV solution</a:t>
            </a:r>
          </a:p>
          <a:p>
            <a:pPr lvl="1"/>
            <a:r>
              <a:rPr lang="en-US" dirty="0"/>
              <a:t>Existing IV line with incompatible IV solution</a:t>
            </a:r>
          </a:p>
          <a:p>
            <a:pPr lvl="1"/>
            <a:r>
              <a:rPr lang="en-US" dirty="0"/>
              <a:t>Peripheral, PICC, and central lines</a:t>
            </a:r>
          </a:p>
          <a:p>
            <a:pPr lvl="1"/>
            <a:endParaRPr lang="en-US" dirty="0"/>
          </a:p>
        </p:txBody>
      </p:sp>
    </p:spTree>
    <p:extLst>
      <p:ext uri="{BB962C8B-B14F-4D97-AF65-F5344CB8AC3E}">
        <p14:creationId xmlns:p14="http://schemas.microsoft.com/office/powerpoint/2010/main" val="1550717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46EE-125D-4404-B49E-6738C9C0CA6A}"/>
              </a:ext>
            </a:extLst>
          </p:cNvPr>
          <p:cNvSpPr>
            <a:spLocks noGrp="1"/>
          </p:cNvSpPr>
          <p:nvPr>
            <p:ph type="title"/>
          </p:nvPr>
        </p:nvSpPr>
        <p:spPr/>
        <p:txBody>
          <a:bodyPr/>
          <a:lstStyle/>
          <a:p>
            <a:r>
              <a:rPr lang="en-US" dirty="0"/>
              <a:t>Rules of Medication Administration</a:t>
            </a:r>
          </a:p>
        </p:txBody>
      </p:sp>
      <p:sp>
        <p:nvSpPr>
          <p:cNvPr id="3" name="Content Placeholder 2">
            <a:extLst>
              <a:ext uri="{FF2B5EF4-FFF2-40B4-BE49-F238E27FC236}">
                <a16:creationId xmlns:a16="http://schemas.microsoft.com/office/drawing/2014/main" id="{C2F385B6-A961-4D2E-AC0A-A9B357984A9F}"/>
              </a:ext>
            </a:extLst>
          </p:cNvPr>
          <p:cNvSpPr>
            <a:spLocks noGrp="1"/>
          </p:cNvSpPr>
          <p:nvPr>
            <p:ph idx="1"/>
          </p:nvPr>
        </p:nvSpPr>
        <p:spPr/>
        <p:txBody>
          <a:bodyPr>
            <a:normAutofit fontScale="85000" lnSpcReduction="20000"/>
          </a:bodyPr>
          <a:lstStyle/>
          <a:p>
            <a:r>
              <a:rPr lang="en-US" dirty="0"/>
              <a:t>During Preparation</a:t>
            </a:r>
          </a:p>
          <a:p>
            <a:pPr lvl="1"/>
            <a:r>
              <a:rPr lang="en-US" dirty="0"/>
              <a:t>Read the order.</a:t>
            </a:r>
          </a:p>
          <a:p>
            <a:pPr lvl="2"/>
            <a:r>
              <a:rPr lang="en-US" dirty="0"/>
              <a:t>If you question the MAR, refer back to the provider’s order.</a:t>
            </a:r>
          </a:p>
          <a:p>
            <a:pPr lvl="1"/>
            <a:r>
              <a:rPr lang="en-US" dirty="0"/>
              <a:t>Avoid conversations.</a:t>
            </a:r>
          </a:p>
          <a:p>
            <a:pPr lvl="1"/>
            <a:r>
              <a:rPr lang="en-US" dirty="0"/>
              <a:t>Calculate the dosage accurately.</a:t>
            </a:r>
          </a:p>
          <a:p>
            <a:pPr lvl="2"/>
            <a:r>
              <a:rPr lang="en-US" dirty="0"/>
              <a:t>Number of tablets, half tablets, concentration per ml. </a:t>
            </a:r>
          </a:p>
          <a:p>
            <a:pPr lvl="1"/>
            <a:r>
              <a:rPr lang="en-US" dirty="0"/>
              <a:t>Give medication only from a clearly labeled container.</a:t>
            </a:r>
          </a:p>
          <a:p>
            <a:pPr lvl="1"/>
            <a:r>
              <a:rPr lang="en-US" dirty="0"/>
              <a:t>Read the label and compare it with the order 3 times:</a:t>
            </a:r>
          </a:p>
          <a:p>
            <a:pPr lvl="2"/>
            <a:r>
              <a:rPr lang="en-US" dirty="0"/>
              <a:t>Before taking the container from storage.</a:t>
            </a:r>
          </a:p>
          <a:p>
            <a:pPr lvl="2"/>
            <a:r>
              <a:rPr lang="en-US" dirty="0"/>
              <a:t>Before pouring the medication.</a:t>
            </a:r>
          </a:p>
          <a:p>
            <a:pPr lvl="2"/>
            <a:r>
              <a:rPr lang="en-US" dirty="0"/>
              <a:t>When returning the container to storage.</a:t>
            </a:r>
          </a:p>
          <a:p>
            <a:pPr lvl="2"/>
            <a:r>
              <a:rPr lang="en-US" dirty="0"/>
              <a:t>Also check the expiration date of the medication along with the 3 checks.</a:t>
            </a:r>
          </a:p>
        </p:txBody>
      </p:sp>
    </p:spTree>
    <p:extLst>
      <p:ext uri="{BB962C8B-B14F-4D97-AF65-F5344CB8AC3E}">
        <p14:creationId xmlns:p14="http://schemas.microsoft.com/office/powerpoint/2010/main" val="2028926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C3F6-6ED1-4AE1-9530-123D6F4D44FE}"/>
              </a:ext>
            </a:extLst>
          </p:cNvPr>
          <p:cNvSpPr>
            <a:spLocks noGrp="1"/>
          </p:cNvSpPr>
          <p:nvPr>
            <p:ph type="title"/>
          </p:nvPr>
        </p:nvSpPr>
        <p:spPr/>
        <p:txBody>
          <a:bodyPr/>
          <a:lstStyle/>
          <a:p>
            <a:r>
              <a:rPr lang="en-US" dirty="0"/>
              <a:t>Rules of Medication Administration</a:t>
            </a:r>
          </a:p>
        </p:txBody>
      </p:sp>
      <p:sp>
        <p:nvSpPr>
          <p:cNvPr id="3" name="Content Placeholder 2">
            <a:extLst>
              <a:ext uri="{FF2B5EF4-FFF2-40B4-BE49-F238E27FC236}">
                <a16:creationId xmlns:a16="http://schemas.microsoft.com/office/drawing/2014/main" id="{32E7A126-225B-43A9-BCD1-4D98FCEA2BF4}"/>
              </a:ext>
            </a:extLst>
          </p:cNvPr>
          <p:cNvSpPr>
            <a:spLocks noGrp="1"/>
          </p:cNvSpPr>
          <p:nvPr>
            <p:ph idx="1"/>
          </p:nvPr>
        </p:nvSpPr>
        <p:spPr>
          <a:xfrm>
            <a:off x="457200" y="1417638"/>
            <a:ext cx="8229600" cy="4708525"/>
          </a:xfrm>
        </p:spPr>
        <p:txBody>
          <a:bodyPr/>
          <a:lstStyle/>
          <a:p>
            <a:r>
              <a:rPr lang="en-US" dirty="0"/>
              <a:t>During Preparation</a:t>
            </a:r>
          </a:p>
          <a:p>
            <a:pPr lvl="1"/>
            <a:r>
              <a:rPr lang="en-US" dirty="0"/>
              <a:t>Do not touch medications with your hand.  </a:t>
            </a:r>
          </a:p>
          <a:p>
            <a:pPr lvl="2"/>
            <a:r>
              <a:rPr lang="en-US" dirty="0"/>
              <a:t>Drop single tablets from the container to its lid and then into the medication cup or push medications through the blister pack directly into the cup.</a:t>
            </a:r>
          </a:p>
          <a:p>
            <a:pPr lvl="1"/>
            <a:r>
              <a:rPr lang="en-US" dirty="0"/>
              <a:t>Prepare the medication just before the time of administration.</a:t>
            </a:r>
          </a:p>
          <a:p>
            <a:pPr lvl="2"/>
            <a:r>
              <a:rPr lang="en-US" dirty="0"/>
              <a:t>Never pre-pour.</a:t>
            </a:r>
          </a:p>
          <a:p>
            <a:pPr lvl="2"/>
            <a:r>
              <a:rPr lang="en-US" dirty="0"/>
              <a:t>Never leave medication on or in the medication cart without proper identification.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417638"/>
            <a:ext cx="1409757" cy="940308"/>
          </a:xfrm>
          <a:prstGeom prst="rect">
            <a:avLst/>
          </a:prstGeom>
        </p:spPr>
      </p:pic>
    </p:spTree>
    <p:extLst>
      <p:ext uri="{BB962C8B-B14F-4D97-AF65-F5344CB8AC3E}">
        <p14:creationId xmlns:p14="http://schemas.microsoft.com/office/powerpoint/2010/main" val="2110652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E95E-F3E6-4696-944C-43B0B923A437}"/>
              </a:ext>
            </a:extLst>
          </p:cNvPr>
          <p:cNvSpPr>
            <a:spLocks noGrp="1"/>
          </p:cNvSpPr>
          <p:nvPr>
            <p:ph type="title"/>
          </p:nvPr>
        </p:nvSpPr>
        <p:spPr/>
        <p:txBody>
          <a:bodyPr/>
          <a:lstStyle/>
          <a:p>
            <a:r>
              <a:rPr lang="en-US" dirty="0"/>
              <a:t>Rules of Medication Administration</a:t>
            </a:r>
          </a:p>
        </p:txBody>
      </p:sp>
      <p:sp>
        <p:nvSpPr>
          <p:cNvPr id="3" name="Content Placeholder 2">
            <a:extLst>
              <a:ext uri="{FF2B5EF4-FFF2-40B4-BE49-F238E27FC236}">
                <a16:creationId xmlns:a16="http://schemas.microsoft.com/office/drawing/2014/main" id="{91907E0F-A705-4EA7-9A48-E07EE080338C}"/>
              </a:ext>
            </a:extLst>
          </p:cNvPr>
          <p:cNvSpPr>
            <a:spLocks noGrp="1"/>
          </p:cNvSpPr>
          <p:nvPr>
            <p:ph idx="1"/>
          </p:nvPr>
        </p:nvSpPr>
        <p:spPr/>
        <p:txBody>
          <a:bodyPr/>
          <a:lstStyle/>
          <a:p>
            <a:r>
              <a:rPr lang="en-US" dirty="0"/>
              <a:t>During Administration</a:t>
            </a:r>
          </a:p>
          <a:p>
            <a:pPr lvl="1"/>
            <a:r>
              <a:rPr lang="en-US" dirty="0"/>
              <a:t>Identify the resident correctly.</a:t>
            </a:r>
          </a:p>
          <a:p>
            <a:pPr lvl="1"/>
            <a:r>
              <a:rPr lang="en-US" dirty="0"/>
              <a:t>Only give medications prepared by yourself.</a:t>
            </a:r>
          </a:p>
          <a:p>
            <a:pPr lvl="1"/>
            <a:r>
              <a:rPr lang="en-US" dirty="0"/>
              <a:t>Do not leave medications with the resident.</a:t>
            </a:r>
          </a:p>
          <a:p>
            <a:pPr lvl="1"/>
            <a:r>
              <a:rPr lang="en-US" dirty="0"/>
              <a:t>Stay with the resident until he/she has taken the medication(s) completely.</a:t>
            </a:r>
          </a:p>
          <a:p>
            <a:pPr lvl="1"/>
            <a:r>
              <a:rPr lang="en-US" dirty="0"/>
              <a:t>Medication errors must be reported immediately to the supervisor.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1219200"/>
            <a:ext cx="1905000" cy="1270635"/>
          </a:xfrm>
          <a:prstGeom prst="rect">
            <a:avLst/>
          </a:prstGeom>
        </p:spPr>
      </p:pic>
    </p:spTree>
    <p:extLst>
      <p:ext uri="{BB962C8B-B14F-4D97-AF65-F5344CB8AC3E}">
        <p14:creationId xmlns:p14="http://schemas.microsoft.com/office/powerpoint/2010/main" val="868675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41A2-5868-4801-9306-8AB1F8FB6DEF}"/>
              </a:ext>
            </a:extLst>
          </p:cNvPr>
          <p:cNvSpPr>
            <a:spLocks noGrp="1"/>
          </p:cNvSpPr>
          <p:nvPr>
            <p:ph type="title"/>
          </p:nvPr>
        </p:nvSpPr>
        <p:spPr/>
        <p:txBody>
          <a:bodyPr>
            <a:normAutofit fontScale="90000"/>
          </a:bodyPr>
          <a:lstStyle/>
          <a:p>
            <a:r>
              <a:rPr lang="en-US" dirty="0"/>
              <a:t>Monitoring First Dose of Medication</a:t>
            </a:r>
          </a:p>
        </p:txBody>
      </p:sp>
      <p:sp>
        <p:nvSpPr>
          <p:cNvPr id="3" name="Content Placeholder 2">
            <a:extLst>
              <a:ext uri="{FF2B5EF4-FFF2-40B4-BE49-F238E27FC236}">
                <a16:creationId xmlns:a16="http://schemas.microsoft.com/office/drawing/2014/main" id="{A967864A-6EE1-4251-A27F-BF6EA6E034C6}"/>
              </a:ext>
            </a:extLst>
          </p:cNvPr>
          <p:cNvSpPr>
            <a:spLocks noGrp="1"/>
          </p:cNvSpPr>
          <p:nvPr>
            <p:ph idx="1"/>
          </p:nvPr>
        </p:nvSpPr>
        <p:spPr>
          <a:xfrm>
            <a:off x="457200" y="1417638"/>
            <a:ext cx="8229600" cy="4708525"/>
          </a:xfrm>
        </p:spPr>
        <p:txBody>
          <a:bodyPr>
            <a:normAutofit fontScale="92500" lnSpcReduction="20000"/>
          </a:bodyPr>
          <a:lstStyle/>
          <a:p>
            <a:r>
              <a:rPr lang="en-US" dirty="0"/>
              <a:t>Before administering the drug:</a:t>
            </a:r>
          </a:p>
          <a:p>
            <a:pPr lvl="1"/>
            <a:r>
              <a:rPr lang="en-US" dirty="0"/>
              <a:t>Ask the resident if he/she has taken the medication before.</a:t>
            </a:r>
          </a:p>
          <a:p>
            <a:pPr lvl="1"/>
            <a:r>
              <a:rPr lang="en-US" dirty="0"/>
              <a:t>Review documented allergies.</a:t>
            </a:r>
          </a:p>
          <a:p>
            <a:pPr lvl="1"/>
            <a:r>
              <a:rPr lang="en-US" dirty="0"/>
              <a:t>Review drug resources for drug/drug, drug/herb, and drug/food interactions.</a:t>
            </a:r>
          </a:p>
          <a:p>
            <a:pPr lvl="1"/>
            <a:r>
              <a:rPr lang="en-US" dirty="0"/>
              <a:t>Review diagnoses.</a:t>
            </a:r>
          </a:p>
          <a:p>
            <a:pPr lvl="1"/>
            <a:r>
              <a:rPr lang="en-US" dirty="0"/>
              <a:t>Review lab values.</a:t>
            </a:r>
          </a:p>
          <a:p>
            <a:pPr lvl="1"/>
            <a:r>
              <a:rPr lang="en-US" dirty="0"/>
              <a:t>Read the order for the right resident, medication, dose, route, time, and reason.</a:t>
            </a:r>
          </a:p>
          <a:p>
            <a:pPr lvl="1"/>
            <a:r>
              <a:rPr lang="en-US" dirty="0"/>
              <a:t>Explain to the resident the medication’s name, purpose, and potential side effects.</a:t>
            </a:r>
          </a:p>
        </p:txBody>
      </p:sp>
    </p:spTree>
    <p:extLst>
      <p:ext uri="{BB962C8B-B14F-4D97-AF65-F5344CB8AC3E}">
        <p14:creationId xmlns:p14="http://schemas.microsoft.com/office/powerpoint/2010/main" val="2376156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B948-C820-4491-8CEA-828D1EDF64A4}"/>
              </a:ext>
            </a:extLst>
          </p:cNvPr>
          <p:cNvSpPr>
            <a:spLocks noGrp="1"/>
          </p:cNvSpPr>
          <p:nvPr>
            <p:ph type="title"/>
          </p:nvPr>
        </p:nvSpPr>
        <p:spPr/>
        <p:txBody>
          <a:bodyPr>
            <a:normAutofit fontScale="90000"/>
          </a:bodyPr>
          <a:lstStyle/>
          <a:p>
            <a:r>
              <a:rPr lang="en-US" dirty="0"/>
              <a:t>Monitoring First Dose of Medication</a:t>
            </a:r>
          </a:p>
        </p:txBody>
      </p:sp>
      <p:sp>
        <p:nvSpPr>
          <p:cNvPr id="3" name="Content Placeholder 2">
            <a:extLst>
              <a:ext uri="{FF2B5EF4-FFF2-40B4-BE49-F238E27FC236}">
                <a16:creationId xmlns:a16="http://schemas.microsoft.com/office/drawing/2014/main" id="{B3069DE5-C0E5-42FB-941A-17874734D9FB}"/>
              </a:ext>
            </a:extLst>
          </p:cNvPr>
          <p:cNvSpPr>
            <a:spLocks noGrp="1"/>
          </p:cNvSpPr>
          <p:nvPr>
            <p:ph idx="1"/>
          </p:nvPr>
        </p:nvSpPr>
        <p:spPr/>
        <p:txBody>
          <a:bodyPr/>
          <a:lstStyle/>
          <a:p>
            <a:r>
              <a:rPr lang="en-US" dirty="0"/>
              <a:t>During and administering the drug:</a:t>
            </a:r>
          </a:p>
          <a:p>
            <a:pPr lvl="1"/>
            <a:r>
              <a:rPr lang="en-US" dirty="0"/>
              <a:t>Observe for changes in clinical status, adverse reactions, and allergic reactions.</a:t>
            </a:r>
          </a:p>
          <a:p>
            <a:pPr lvl="2"/>
            <a:r>
              <a:rPr lang="en-US" dirty="0"/>
              <a:t>Let nurse aide(s) know what to watch for with the new medication.</a:t>
            </a:r>
          </a:p>
          <a:p>
            <a:pPr lvl="1"/>
            <a:r>
              <a:rPr lang="en-US" dirty="0"/>
              <a:t>Monitor resident’s subjective response.</a:t>
            </a:r>
          </a:p>
          <a:p>
            <a:pPr lvl="1"/>
            <a:r>
              <a:rPr lang="en-US" dirty="0"/>
              <a:t>If an adverse reaction occurs, report immediately to the supervisor.</a:t>
            </a:r>
          </a:p>
          <a:p>
            <a:endParaRPr lang="en-US" dirty="0"/>
          </a:p>
        </p:txBody>
      </p:sp>
    </p:spTree>
    <p:extLst>
      <p:ext uri="{BB962C8B-B14F-4D97-AF65-F5344CB8AC3E}">
        <p14:creationId xmlns:p14="http://schemas.microsoft.com/office/powerpoint/2010/main" val="2600541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CD96-04F0-4A78-B96F-59AA69A36296}"/>
              </a:ext>
            </a:extLst>
          </p:cNvPr>
          <p:cNvSpPr>
            <a:spLocks noGrp="1"/>
          </p:cNvSpPr>
          <p:nvPr>
            <p:ph type="title"/>
          </p:nvPr>
        </p:nvSpPr>
        <p:spPr/>
        <p:txBody>
          <a:bodyPr/>
          <a:lstStyle/>
          <a:p>
            <a:r>
              <a:rPr lang="en-US" dirty="0"/>
              <a:t>Important Resources</a:t>
            </a:r>
          </a:p>
        </p:txBody>
      </p:sp>
      <p:sp>
        <p:nvSpPr>
          <p:cNvPr id="3" name="Content Placeholder 2">
            <a:extLst>
              <a:ext uri="{FF2B5EF4-FFF2-40B4-BE49-F238E27FC236}">
                <a16:creationId xmlns:a16="http://schemas.microsoft.com/office/drawing/2014/main" id="{FAF560EA-C3A5-4F8E-ABBB-7E912ED40876}"/>
              </a:ext>
            </a:extLst>
          </p:cNvPr>
          <p:cNvSpPr>
            <a:spLocks noGrp="1"/>
          </p:cNvSpPr>
          <p:nvPr>
            <p:ph idx="1"/>
          </p:nvPr>
        </p:nvSpPr>
        <p:spPr/>
        <p:txBody>
          <a:bodyPr>
            <a:normAutofit fontScale="62500" lnSpcReduction="20000"/>
          </a:bodyPr>
          <a:lstStyle/>
          <a:p>
            <a:r>
              <a:rPr lang="en-US" dirty="0"/>
              <a:t>Institute for Safe Medication Practices </a:t>
            </a:r>
            <a:r>
              <a:rPr lang="en-US" dirty="0">
                <a:hlinkClick r:id="rId2"/>
              </a:rPr>
              <a:t>http://www.ismp.org</a:t>
            </a:r>
            <a:endParaRPr lang="en-US" dirty="0"/>
          </a:p>
          <a:p>
            <a:pPr lvl="1"/>
            <a:r>
              <a:rPr lang="en-US" dirty="0"/>
              <a:t>ISMP List of High-Alert Medications in Long-Term Care (LTC) Settings  </a:t>
            </a:r>
            <a:r>
              <a:rPr lang="en-US" u="sng" dirty="0">
                <a:hlinkClick r:id="rId3"/>
              </a:rPr>
              <a:t>https://www.ismp.org/Tools/LTC-High-Alert-List.pdf</a:t>
            </a:r>
            <a:endParaRPr lang="en-US" dirty="0"/>
          </a:p>
          <a:p>
            <a:pPr lvl="1"/>
            <a:r>
              <a:rPr lang="en-US" dirty="0"/>
              <a:t>Oral Dosage Forms That Should Not Be Crushed 2016  </a:t>
            </a:r>
            <a:r>
              <a:rPr lang="en-US" u="sng" dirty="0">
                <a:hlinkClick r:id="rId4"/>
              </a:rPr>
              <a:t>http://www.ismp.org/tools/DoNotCrush.pdf</a:t>
            </a:r>
            <a:endParaRPr lang="en-US" dirty="0"/>
          </a:p>
          <a:p>
            <a:pPr lvl="1"/>
            <a:r>
              <a:rPr lang="en-US" dirty="0"/>
              <a:t>ISMP’s List of Error-Prone Abbreviations, Symbols, and Dose Designations  </a:t>
            </a:r>
            <a:r>
              <a:rPr lang="en-US" u="sng" dirty="0">
                <a:hlinkClick r:id="rId5"/>
              </a:rPr>
              <a:t>http://www.ismp.org/tools/errorproneabbreviations.pdf</a:t>
            </a:r>
            <a:endParaRPr lang="en-US" dirty="0"/>
          </a:p>
          <a:p>
            <a:pPr lvl="1"/>
            <a:r>
              <a:rPr lang="en-US" dirty="0"/>
              <a:t>ISMP Guidelines for Optimizing Safe Subcutaneous Insulin Use in Adults 2017  </a:t>
            </a:r>
            <a:r>
              <a:rPr lang="en-US" u="sng" dirty="0">
                <a:hlinkClick r:id="rId6"/>
              </a:rPr>
              <a:t>http://www.ismp.org/tools/guidelines/Insulin-Guideline.pdf</a:t>
            </a:r>
            <a:endParaRPr lang="en-US" dirty="0"/>
          </a:p>
          <a:p>
            <a:pPr lvl="1"/>
            <a:r>
              <a:rPr lang="en-US" dirty="0"/>
              <a:t>ISMP Safe Practice Guidelines for Adult IV Push Medications  </a:t>
            </a:r>
            <a:r>
              <a:rPr lang="en-US" u="sng" dirty="0">
                <a:hlinkClick r:id="rId7"/>
              </a:rPr>
              <a:t>http://www.ismp.org/tools/guidelines/IVSummitPush/IVPushMedGuidelines.pdf</a:t>
            </a:r>
            <a:endParaRPr lang="en-US" dirty="0"/>
          </a:p>
          <a:p>
            <a:pPr lvl="1"/>
            <a:r>
              <a:rPr lang="en-US" dirty="0"/>
              <a:t>ISMP’s List of Confused Drug Names </a:t>
            </a:r>
            <a:r>
              <a:rPr lang="en-US" u="sng" dirty="0">
                <a:hlinkClick r:id="rId8"/>
              </a:rPr>
              <a:t>https://www.ismp.org/Tools/confuseddrugnames.pdf</a:t>
            </a:r>
            <a:endParaRPr lang="en-US" u="sng" dirty="0"/>
          </a:p>
          <a:p>
            <a:pPr lvl="1"/>
            <a:r>
              <a:rPr lang="en-US" dirty="0"/>
              <a:t>ISMP Medication Safety Self-Assessment for Antithrombotic Therapy  </a:t>
            </a:r>
            <a:r>
              <a:rPr lang="en-US" u="sng" dirty="0">
                <a:hlinkClick r:id="rId9"/>
              </a:rPr>
              <a:t>https://www.ismp.org/selfassessments/Antithrombotic/2017/2017_ISMP_Antithrombotic_Self_Assessment.pdf</a:t>
            </a:r>
            <a:endParaRPr lang="en-US" dirty="0"/>
          </a:p>
          <a:p>
            <a:pPr marL="342900" lvl="1" indent="0">
              <a:buNone/>
            </a:pPr>
            <a:endParaRPr lang="en-US" dirty="0"/>
          </a:p>
        </p:txBody>
      </p:sp>
    </p:spTree>
    <p:extLst>
      <p:ext uri="{BB962C8B-B14F-4D97-AF65-F5344CB8AC3E}">
        <p14:creationId xmlns:p14="http://schemas.microsoft.com/office/powerpoint/2010/main" val="4227033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dirty="0"/>
              <a:t>Surveyors look at determining whether an error is “significant” or “non-significant” based upon 3 general guidelines:</a:t>
            </a:r>
          </a:p>
          <a:p>
            <a:pPr marL="514350" indent="-514350">
              <a:buAutoNum type="arabicPeriod"/>
            </a:pPr>
            <a:r>
              <a:rPr lang="en-US" dirty="0"/>
              <a:t>Resident condition</a:t>
            </a:r>
          </a:p>
          <a:p>
            <a:pPr marL="514350" indent="-514350">
              <a:buAutoNum type="arabicPeriod"/>
            </a:pPr>
            <a:r>
              <a:rPr lang="en-US" dirty="0"/>
              <a:t>Drug Category</a:t>
            </a:r>
          </a:p>
          <a:p>
            <a:pPr marL="514350" indent="-514350">
              <a:buAutoNum type="arabicPeriod"/>
            </a:pPr>
            <a:r>
              <a:rPr lang="en-US" dirty="0"/>
              <a:t>Frequency of Error</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3247803"/>
            <a:ext cx="3048000" cy="2033016"/>
          </a:xfrm>
          <a:prstGeom prst="rect">
            <a:avLst/>
          </a:prstGeom>
        </p:spPr>
      </p:pic>
    </p:spTree>
    <p:extLst>
      <p:ext uri="{BB962C8B-B14F-4D97-AF65-F5344CB8AC3E}">
        <p14:creationId xmlns:p14="http://schemas.microsoft.com/office/powerpoint/2010/main" val="2858698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pic>
        <p:nvPicPr>
          <p:cNvPr id="5" name="Content Placeholder 4"/>
          <p:cNvPicPr>
            <a:picLocks noGrp="1" noChangeAspect="1"/>
          </p:cNvPicPr>
          <p:nvPr>
            <p:ph idx="1"/>
          </p:nvPr>
        </p:nvPicPr>
        <p:blipFill>
          <a:blip r:embed="rId3"/>
          <a:stretch>
            <a:fillRect/>
          </a:stretch>
        </p:blipFill>
        <p:spPr>
          <a:xfrm>
            <a:off x="609600" y="1330884"/>
            <a:ext cx="7772400" cy="4501032"/>
          </a:xfrm>
          <a:prstGeom prst="rect">
            <a:avLst/>
          </a:prstGeom>
        </p:spPr>
      </p:pic>
      <p:sp>
        <p:nvSpPr>
          <p:cNvPr id="4" name="Rectangle 3"/>
          <p:cNvSpPr/>
          <p:nvPr/>
        </p:nvSpPr>
        <p:spPr>
          <a:xfrm>
            <a:off x="2286000" y="5791200"/>
            <a:ext cx="7162800" cy="461665"/>
          </a:xfrm>
          <a:prstGeom prst="rect">
            <a:avLst/>
          </a:prstGeom>
        </p:spPr>
        <p:txBody>
          <a:bodyPr wrap="square">
            <a:spAutoFit/>
          </a:bodyPr>
          <a:lstStyle/>
          <a:p>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27352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Survey Requirements for Medication Administration</a:t>
            </a:r>
          </a:p>
        </p:txBody>
      </p:sp>
      <p:sp>
        <p:nvSpPr>
          <p:cNvPr id="5" name="Content Placeholder 4"/>
          <p:cNvSpPr>
            <a:spLocks noGrp="1"/>
          </p:cNvSpPr>
          <p:nvPr>
            <p:ph idx="1"/>
          </p:nvPr>
        </p:nvSpPr>
        <p:spPr>
          <a:xfrm>
            <a:off x="457200" y="1905000"/>
            <a:ext cx="3886200" cy="4221163"/>
          </a:xfrm>
        </p:spPr>
        <p:txBody>
          <a:bodyPr/>
          <a:lstStyle/>
          <a:p>
            <a:pPr marL="0" indent="0" algn="ctr">
              <a:buNone/>
            </a:pPr>
            <a:r>
              <a:rPr lang="en-US" b="1" dirty="0" err="1"/>
              <a:t>F759</a:t>
            </a:r>
            <a:endParaRPr lang="en-US" b="1" dirty="0"/>
          </a:p>
          <a:p>
            <a:pPr marL="0" indent="0">
              <a:buNone/>
            </a:pPr>
            <a:r>
              <a:rPr lang="en-US" dirty="0"/>
              <a:t>“Free of medication error rates of 5% or more”</a:t>
            </a:r>
          </a:p>
          <a:p>
            <a:pPr marL="0" indent="0">
              <a:buNone/>
            </a:pPr>
            <a:endParaRPr lang="en-US" dirty="0"/>
          </a:p>
        </p:txBody>
      </p:sp>
      <p:sp>
        <p:nvSpPr>
          <p:cNvPr id="6" name="Content Placeholder 5"/>
          <p:cNvSpPr>
            <a:spLocks noGrp="1"/>
          </p:cNvSpPr>
          <p:nvPr>
            <p:ph sz="half" idx="4294967295"/>
          </p:nvPr>
        </p:nvSpPr>
        <p:spPr>
          <a:xfrm>
            <a:off x="4648200" y="1905000"/>
            <a:ext cx="4495800" cy="4221163"/>
          </a:xfrm>
        </p:spPr>
        <p:txBody>
          <a:bodyPr/>
          <a:lstStyle/>
          <a:p>
            <a:pPr marL="0" indent="0" algn="ctr">
              <a:buNone/>
            </a:pPr>
            <a:r>
              <a:rPr lang="en-US" b="1" dirty="0" err="1"/>
              <a:t>F760</a:t>
            </a:r>
            <a:endParaRPr lang="en-US" b="1" dirty="0"/>
          </a:p>
          <a:p>
            <a:pPr marL="0" indent="0">
              <a:buNone/>
            </a:pPr>
            <a:r>
              <a:rPr lang="en-US" dirty="0"/>
              <a:t>“Residents are free of significant medication errors”</a:t>
            </a:r>
          </a:p>
          <a:p>
            <a:pPr marL="0" indent="0">
              <a:buNone/>
            </a:pP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2830" y="4194676"/>
            <a:ext cx="1805940" cy="1931487"/>
          </a:xfrm>
          <a:prstGeom prst="rect">
            <a:avLst/>
          </a:prstGeom>
        </p:spPr>
      </p:pic>
    </p:spTree>
    <p:extLst>
      <p:ext uri="{BB962C8B-B14F-4D97-AF65-F5344CB8AC3E}">
        <p14:creationId xmlns:p14="http://schemas.microsoft.com/office/powerpoint/2010/main" val="4257034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dirty="0"/>
              <a:t>Examples of Medication Errors-continued:</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5" name="Picture 4"/>
          <p:cNvPicPr>
            <a:picLocks noChangeAspect="1"/>
          </p:cNvPicPr>
          <p:nvPr/>
        </p:nvPicPr>
        <p:blipFill>
          <a:blip r:embed="rId4"/>
          <a:stretch>
            <a:fillRect/>
          </a:stretch>
        </p:blipFill>
        <p:spPr>
          <a:xfrm>
            <a:off x="309562" y="2462212"/>
            <a:ext cx="8432019" cy="1728787"/>
          </a:xfrm>
          <a:prstGeom prst="rect">
            <a:avLst/>
          </a:prstGeom>
        </p:spPr>
      </p:pic>
      <p:pic>
        <p:nvPicPr>
          <p:cNvPr id="6" name="Picture 5"/>
          <p:cNvPicPr>
            <a:picLocks noChangeAspect="1"/>
          </p:cNvPicPr>
          <p:nvPr/>
        </p:nvPicPr>
        <p:blipFill>
          <a:blip r:embed="rId5"/>
          <a:stretch>
            <a:fillRect/>
          </a:stretch>
        </p:blipFill>
        <p:spPr>
          <a:xfrm>
            <a:off x="964878" y="4561680"/>
            <a:ext cx="7061844" cy="635793"/>
          </a:xfrm>
          <a:prstGeom prst="rect">
            <a:avLst/>
          </a:prstGeom>
        </p:spPr>
      </p:pic>
    </p:spTree>
    <p:extLst>
      <p:ext uri="{BB962C8B-B14F-4D97-AF65-F5344CB8AC3E}">
        <p14:creationId xmlns:p14="http://schemas.microsoft.com/office/powerpoint/2010/main" val="2225372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dirty="0"/>
              <a:t>Examples-continued:</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5" name="Picture 4"/>
          <p:cNvPicPr>
            <a:picLocks noChangeAspect="1"/>
          </p:cNvPicPr>
          <p:nvPr/>
        </p:nvPicPr>
        <p:blipFill>
          <a:blip r:embed="rId4"/>
          <a:stretch>
            <a:fillRect/>
          </a:stretch>
        </p:blipFill>
        <p:spPr>
          <a:xfrm>
            <a:off x="201610" y="1943099"/>
            <a:ext cx="8189916" cy="1866901"/>
          </a:xfrm>
          <a:prstGeom prst="rect">
            <a:avLst/>
          </a:prstGeom>
        </p:spPr>
      </p:pic>
      <p:pic>
        <p:nvPicPr>
          <p:cNvPr id="6" name="Picture 5"/>
          <p:cNvPicPr>
            <a:picLocks noChangeAspect="1"/>
          </p:cNvPicPr>
          <p:nvPr/>
        </p:nvPicPr>
        <p:blipFill>
          <a:blip r:embed="rId5"/>
          <a:stretch>
            <a:fillRect/>
          </a:stretch>
        </p:blipFill>
        <p:spPr>
          <a:xfrm>
            <a:off x="833437" y="4194969"/>
            <a:ext cx="7477125" cy="1085850"/>
          </a:xfrm>
          <a:prstGeom prst="rect">
            <a:avLst/>
          </a:prstGeom>
        </p:spPr>
      </p:pic>
    </p:spTree>
    <p:extLst>
      <p:ext uri="{BB962C8B-B14F-4D97-AF65-F5344CB8AC3E}">
        <p14:creationId xmlns:p14="http://schemas.microsoft.com/office/powerpoint/2010/main" val="2870072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
        <p:nvSpPr>
          <p:cNvPr id="3" name="Content Placeholder 2"/>
          <p:cNvSpPr>
            <a:spLocks noGrp="1"/>
          </p:cNvSpPr>
          <p:nvPr>
            <p:ph idx="1"/>
          </p:nvPr>
        </p:nvSpPr>
        <p:spPr/>
        <p:txBody>
          <a:bodyPr/>
          <a:lstStyle/>
          <a:p>
            <a:r>
              <a:rPr lang="en-US" dirty="0"/>
              <a:t>Example of Medication Errors-continued:</a:t>
            </a:r>
          </a:p>
          <a:p>
            <a:endParaRPr lang="en-US" dirty="0"/>
          </a:p>
        </p:txBody>
      </p:sp>
      <p:pic>
        <p:nvPicPr>
          <p:cNvPr id="6" name="Picture 5"/>
          <p:cNvPicPr>
            <a:picLocks noChangeAspect="1"/>
          </p:cNvPicPr>
          <p:nvPr/>
        </p:nvPicPr>
        <p:blipFill>
          <a:blip r:embed="rId4"/>
          <a:stretch>
            <a:fillRect/>
          </a:stretch>
        </p:blipFill>
        <p:spPr>
          <a:xfrm>
            <a:off x="0" y="2914650"/>
            <a:ext cx="9085449" cy="15621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2878" y="4571790"/>
            <a:ext cx="1638243" cy="1092708"/>
          </a:xfrm>
          <a:prstGeom prst="rect">
            <a:avLst/>
          </a:prstGeom>
        </p:spPr>
      </p:pic>
    </p:spTree>
    <p:extLst>
      <p:ext uri="{BB962C8B-B14F-4D97-AF65-F5344CB8AC3E}">
        <p14:creationId xmlns:p14="http://schemas.microsoft.com/office/powerpoint/2010/main" val="4194939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lnSpcReduction="10000"/>
          </a:bodyPr>
          <a:lstStyle/>
          <a:p>
            <a:r>
              <a:rPr lang="en-US" dirty="0"/>
              <a:t>Medication errors ALSO include failure to follow Manufacturers Specifications OR Accepted Professional Standards:</a:t>
            </a:r>
          </a:p>
          <a:p>
            <a:pPr lvl="1"/>
            <a:r>
              <a:rPr lang="en-US" dirty="0"/>
              <a:t>Failure to “Shake well” or mix a suspension</a:t>
            </a:r>
          </a:p>
          <a:p>
            <a:pPr lvl="1"/>
            <a:r>
              <a:rPr lang="en-US" dirty="0"/>
              <a:t>Crushing medications and administering medications via Feeding Tube</a:t>
            </a:r>
          </a:p>
          <a:p>
            <a:pPr lvl="2"/>
            <a:r>
              <a:rPr lang="en-US" dirty="0"/>
              <a:t>Ensure those meds do NOT include medications designated by the manufacturer as “Do Not Crush”</a:t>
            </a:r>
          </a:p>
          <a:p>
            <a:pPr lvl="2"/>
            <a:r>
              <a:rPr lang="en-US" dirty="0"/>
              <a:t>Standard of practice is crushed meds should NOT be combined and given all at once either orally OR via feeding tube</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364832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p:txBody>
          <a:bodyPr/>
          <a:lstStyle/>
          <a:p>
            <a:pPr marL="0" indent="0">
              <a:buNone/>
            </a:pPr>
            <a:r>
              <a:rPr lang="en-US" dirty="0"/>
              <a:t>“If the surveyor observes medications being crushed and combined, then the number of errors would be equal to the number of medications crushed whether the medications are to be administered orally or via feeding tube”</a:t>
            </a:r>
          </a:p>
        </p:txBody>
      </p:sp>
      <p:sp>
        <p:nvSpPr>
          <p:cNvPr id="4" name="Rectangle 3"/>
          <p:cNvSpPr/>
          <p:nvPr/>
        </p:nvSpPr>
        <p:spPr>
          <a:xfrm>
            <a:off x="342900" y="5486400"/>
            <a:ext cx="84582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4271825"/>
            <a:ext cx="1028700" cy="1028700"/>
          </a:xfrm>
          <a:prstGeom prst="rect">
            <a:avLst/>
          </a:prstGeom>
        </p:spPr>
      </p:pic>
    </p:spTree>
    <p:extLst>
      <p:ext uri="{BB962C8B-B14F-4D97-AF65-F5344CB8AC3E}">
        <p14:creationId xmlns:p14="http://schemas.microsoft.com/office/powerpoint/2010/main" val="3103995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p:txBody>
          <a:bodyPr>
            <a:normAutofit lnSpcReduction="10000"/>
          </a:bodyPr>
          <a:lstStyle/>
          <a:p>
            <a:pPr marL="0" indent="0">
              <a:buNone/>
            </a:pPr>
            <a:r>
              <a:rPr lang="en-US" sz="2400" dirty="0"/>
              <a:t>“Flushing between each medication is also standard of practice and the lack of flushing between each medication is equivalent to combining medications, regardless of whether the medication is in crushed or liquid form, as it may result in physical and chemical incompatibilities leading to an altered therapeutic response, or cause feeding tube occlusions”</a:t>
            </a:r>
          </a:p>
          <a:p>
            <a:pPr lvl="1"/>
            <a:r>
              <a:rPr lang="en-US" sz="2000" dirty="0"/>
              <a:t>A facility is not required to flush the tubing between each medication if there is a physician’s order that specifies a different flush schedule because of a fluid restriction</a:t>
            </a:r>
          </a:p>
          <a:p>
            <a:pPr lvl="1"/>
            <a:r>
              <a:rPr lang="en-US" sz="2000" dirty="0"/>
              <a:t>The administration of enteral nutrition formula and administration of phenytoin (Dilantin) must be separated to minimize interaction, according to drug and enteral formula manufacturer recommendations</a:t>
            </a:r>
          </a:p>
        </p:txBody>
      </p:sp>
      <p:sp>
        <p:nvSpPr>
          <p:cNvPr id="4" name="Rectangle 3"/>
          <p:cNvSpPr/>
          <p:nvPr/>
        </p:nvSpPr>
        <p:spPr>
          <a:xfrm>
            <a:off x="457200" y="5654973"/>
            <a:ext cx="84582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159607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457200" y="1417638"/>
            <a:ext cx="8229600" cy="4525963"/>
          </a:xfrm>
        </p:spPr>
        <p:txBody>
          <a:bodyPr>
            <a:normAutofit/>
          </a:bodyPr>
          <a:lstStyle/>
          <a:p>
            <a:r>
              <a:rPr lang="en-US" sz="2800" dirty="0"/>
              <a:t>Ensure you are giving adequate fluids with medications</a:t>
            </a:r>
          </a:p>
          <a:p>
            <a:r>
              <a:rPr lang="en-US" sz="2800" dirty="0"/>
              <a:t>Medications that must be taken with food or antacids when the manufacturer specifies</a:t>
            </a:r>
          </a:p>
          <a:p>
            <a:r>
              <a:rPr lang="en-US" sz="2800" dirty="0"/>
              <a:t>Nutritional and Dietary supplements:  “If a dietary supplement is given between meals and has a vitamin(s) as one or more of its ingredients, it should be documented and evaluated as a supplement, rather than a medication”</a:t>
            </a:r>
          </a:p>
          <a:p>
            <a:endParaRPr lang="en-US" dirty="0"/>
          </a:p>
        </p:txBody>
      </p:sp>
      <p:sp>
        <p:nvSpPr>
          <p:cNvPr id="4" name="Rectangle 3"/>
          <p:cNvSpPr/>
          <p:nvPr/>
        </p:nvSpPr>
        <p:spPr>
          <a:xfrm>
            <a:off x="2133600" y="5754727"/>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2945976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457200" y="1417638"/>
            <a:ext cx="8229600" cy="4525963"/>
          </a:xfrm>
        </p:spPr>
        <p:txBody>
          <a:bodyPr>
            <a:normAutofit/>
          </a:bodyPr>
          <a:lstStyle/>
          <a:p>
            <a:r>
              <a:rPr lang="en-US" b="1" dirty="0"/>
              <a:t>Eye Medications:  </a:t>
            </a:r>
            <a:r>
              <a:rPr lang="en-US" dirty="0"/>
              <a:t>Follow MD order and manufacturer’s product information for administration instructions</a:t>
            </a:r>
          </a:p>
          <a:p>
            <a:r>
              <a:rPr lang="en-US" b="1" dirty="0"/>
              <a:t>Sublingual Medications:  </a:t>
            </a:r>
            <a:r>
              <a:rPr lang="en-US" dirty="0"/>
              <a:t>If resident persists in swallowing, even when educated, facility will need to seek an alternative</a:t>
            </a:r>
          </a:p>
        </p:txBody>
      </p:sp>
      <p:sp>
        <p:nvSpPr>
          <p:cNvPr id="4" name="Rectangle 3"/>
          <p:cNvSpPr/>
          <p:nvPr/>
        </p:nvSpPr>
        <p:spPr>
          <a:xfrm>
            <a:off x="2133600" y="5754727"/>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761" y="4456279"/>
            <a:ext cx="1378617" cy="933324"/>
          </a:xfrm>
          <a:prstGeom prst="rect">
            <a:avLst/>
          </a:prstGeom>
        </p:spPr>
      </p:pic>
    </p:spTree>
    <p:extLst>
      <p:ext uri="{BB962C8B-B14F-4D97-AF65-F5344CB8AC3E}">
        <p14:creationId xmlns:p14="http://schemas.microsoft.com/office/powerpoint/2010/main" val="2561778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457200" y="1417638"/>
            <a:ext cx="8229600" cy="4525963"/>
          </a:xfrm>
        </p:spPr>
        <p:txBody>
          <a:bodyPr>
            <a:normAutofit/>
          </a:bodyPr>
          <a:lstStyle/>
          <a:p>
            <a:r>
              <a:rPr lang="en-US" dirty="0"/>
              <a:t>Timing Errors:</a:t>
            </a:r>
          </a:p>
          <a:p>
            <a:pPr lvl="1"/>
            <a:r>
              <a:rPr lang="en-US" dirty="0"/>
              <a:t>If a med is order before meals (AC) and it is given after a meal (PC) (and vice versa)  this will always count as a medication error</a:t>
            </a:r>
          </a:p>
          <a:p>
            <a:r>
              <a:rPr lang="en-US" dirty="0"/>
              <a:t>Omitted Dose is another type of medication error</a:t>
            </a:r>
          </a:p>
        </p:txBody>
      </p:sp>
      <p:sp>
        <p:nvSpPr>
          <p:cNvPr id="4" name="Rectangle 3"/>
          <p:cNvSpPr/>
          <p:nvPr/>
        </p:nvSpPr>
        <p:spPr>
          <a:xfrm>
            <a:off x="2133600" y="5754727"/>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3972217"/>
            <a:ext cx="2095214" cy="1397508"/>
          </a:xfrm>
          <a:prstGeom prst="rect">
            <a:avLst/>
          </a:prstGeom>
        </p:spPr>
      </p:pic>
    </p:spTree>
    <p:extLst>
      <p:ext uri="{BB962C8B-B14F-4D97-AF65-F5344CB8AC3E}">
        <p14:creationId xmlns:p14="http://schemas.microsoft.com/office/powerpoint/2010/main" val="913341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p:txBody>
          <a:bodyPr/>
          <a:lstStyle/>
          <a:p>
            <a:r>
              <a:rPr lang="en-US" dirty="0"/>
              <a:t>Hand hygiene prior to handling and after administration is contact was provided</a:t>
            </a:r>
          </a:p>
          <a:p>
            <a:r>
              <a:rPr lang="en-US" dirty="0"/>
              <a:t>Correct medication and dose</a:t>
            </a:r>
          </a:p>
          <a:p>
            <a:r>
              <a:rPr lang="en-US" dirty="0"/>
              <a:t>Per physician order</a:t>
            </a:r>
          </a:p>
          <a:p>
            <a:r>
              <a:rPr lang="en-US" dirty="0"/>
              <a:t>Per directions (ac/pc, etc.)</a:t>
            </a:r>
          </a:p>
          <a:p>
            <a:r>
              <a:rPr lang="en-US" dirty="0"/>
              <a:t>Correct route</a:t>
            </a:r>
          </a:p>
          <a:p>
            <a:r>
              <a:rPr lang="en-US" dirty="0"/>
              <a:t>Held and MD notification in the presence of adverse consequences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199" y="3200400"/>
            <a:ext cx="1713643" cy="1143000"/>
          </a:xfrm>
          <a:prstGeom prst="rect">
            <a:avLst/>
          </a:prstGeom>
        </p:spPr>
      </p:pic>
    </p:spTree>
    <p:extLst>
      <p:ext uri="{BB962C8B-B14F-4D97-AF65-F5344CB8AC3E}">
        <p14:creationId xmlns:p14="http://schemas.microsoft.com/office/powerpoint/2010/main" val="251470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p:txBody>
          <a:bodyPr/>
          <a:lstStyle/>
          <a:p>
            <a:r>
              <a:rPr lang="en-US" b="1" dirty="0" err="1"/>
              <a:t>F759</a:t>
            </a:r>
            <a:r>
              <a:rPr lang="en-US" b="1" dirty="0"/>
              <a:t> §483.45(f) Medication Errors. </a:t>
            </a:r>
          </a:p>
          <a:p>
            <a:r>
              <a:rPr lang="en-US" dirty="0"/>
              <a:t>The facility must ensure that its— </a:t>
            </a:r>
            <a:r>
              <a:rPr lang="en-US" b="1" dirty="0"/>
              <a:t>§483.45(f)(1</a:t>
            </a:r>
            <a:r>
              <a:rPr lang="en-US" dirty="0"/>
              <a:t>) Medication error rates are not 5 percent or greater; and </a:t>
            </a:r>
          </a:p>
          <a:p>
            <a:r>
              <a:rPr lang="en-US" b="1" dirty="0" err="1"/>
              <a:t>F760</a:t>
            </a:r>
            <a:r>
              <a:rPr lang="en-US" b="1" dirty="0"/>
              <a:t> </a:t>
            </a:r>
            <a:r>
              <a:rPr lang="en-US" dirty="0"/>
              <a:t>The facility must ensure that its— </a:t>
            </a:r>
            <a:r>
              <a:rPr lang="en-US" b="1" dirty="0"/>
              <a:t>§483.45(f)(2) Residents are free of any significant medication errors. </a:t>
            </a:r>
          </a:p>
        </p:txBody>
      </p:sp>
    </p:spTree>
    <p:extLst>
      <p:ext uri="{BB962C8B-B14F-4D97-AF65-F5344CB8AC3E}">
        <p14:creationId xmlns:p14="http://schemas.microsoft.com/office/powerpoint/2010/main" val="3018104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p:txBody>
          <a:bodyPr>
            <a:normAutofit lnSpcReduction="10000"/>
          </a:bodyPr>
          <a:lstStyle/>
          <a:p>
            <a:r>
              <a:rPr lang="en-US" dirty="0"/>
              <a:t>Pulse/BP completed if ordered prior to medication</a:t>
            </a:r>
          </a:p>
          <a:p>
            <a:r>
              <a:rPr lang="en-US" dirty="0"/>
              <a:t>Meds not left at bedside</a:t>
            </a:r>
          </a:p>
          <a:p>
            <a:r>
              <a:rPr lang="en-US" dirty="0"/>
              <a:t>Resident informed of medications being administered</a:t>
            </a:r>
          </a:p>
          <a:p>
            <a:r>
              <a:rPr lang="en-US" dirty="0"/>
              <a:t>Med cart locked if unattended</a:t>
            </a:r>
          </a:p>
          <a:p>
            <a:r>
              <a:rPr lang="en-US" dirty="0"/>
              <a:t>If controlled substances administered, surveyor will check to see if count matches reconciled records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8755" y="2057400"/>
            <a:ext cx="1425245" cy="2133600"/>
          </a:xfrm>
          <a:prstGeom prst="rect">
            <a:avLst/>
          </a:prstGeom>
        </p:spPr>
      </p:pic>
    </p:spTree>
    <p:extLst>
      <p:ext uri="{BB962C8B-B14F-4D97-AF65-F5344CB8AC3E}">
        <p14:creationId xmlns:p14="http://schemas.microsoft.com/office/powerpoint/2010/main" val="2887026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p:txBody>
          <a:bodyPr/>
          <a:lstStyle/>
          <a:p>
            <a:r>
              <a:rPr lang="en-US" dirty="0"/>
              <a:t>Proper insulin prep, administration</a:t>
            </a:r>
          </a:p>
          <a:p>
            <a:r>
              <a:rPr lang="en-US" dirty="0"/>
              <a:t>Does the nurse shake suspensions as recommended</a:t>
            </a:r>
          </a:p>
          <a:p>
            <a:r>
              <a:rPr lang="en-US" dirty="0"/>
              <a:t>Nutritional/dietary supplements as ordered</a:t>
            </a:r>
          </a:p>
          <a:p>
            <a:r>
              <a:rPr lang="en-US" dirty="0"/>
              <a:t>Fluids as indicated with medication administration </a:t>
            </a:r>
          </a:p>
          <a:p>
            <a:r>
              <a:rPr lang="en-US" dirty="0"/>
              <a:t>Meds not crushed if “Do not crush” is indicated</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417638"/>
            <a:ext cx="1068934" cy="1600200"/>
          </a:xfrm>
          <a:prstGeom prst="rect">
            <a:avLst/>
          </a:prstGeom>
        </p:spPr>
      </p:pic>
    </p:spTree>
    <p:extLst>
      <p:ext uri="{BB962C8B-B14F-4D97-AF65-F5344CB8AC3E}">
        <p14:creationId xmlns:p14="http://schemas.microsoft.com/office/powerpoint/2010/main" val="1534373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a:xfrm>
            <a:off x="457200" y="1600200"/>
            <a:ext cx="7696200" cy="4572000"/>
          </a:xfrm>
        </p:spPr>
        <p:txBody>
          <a:bodyPr>
            <a:normAutofit lnSpcReduction="10000"/>
          </a:bodyPr>
          <a:lstStyle/>
          <a:p>
            <a:r>
              <a:rPr lang="en-US" dirty="0"/>
              <a:t>Crushed meds given individually (both orally and per tube)</a:t>
            </a:r>
          </a:p>
          <a:p>
            <a:r>
              <a:rPr lang="en-US" dirty="0"/>
              <a:t>If medication per tube, placement is confirmed per protocol</a:t>
            </a:r>
          </a:p>
          <a:p>
            <a:r>
              <a:rPr lang="en-US" dirty="0"/>
              <a:t>Proper flushing with water before and after medication unless MD order indicates otherwise</a:t>
            </a:r>
          </a:p>
          <a:p>
            <a:r>
              <a:rPr lang="en-US" dirty="0"/>
              <a:t>Surveyors will also observe for safe injection practices and sharps safety!</a:t>
            </a:r>
          </a:p>
          <a:p>
            <a:endParaRPr lang="en-US" dirty="0"/>
          </a:p>
          <a:p>
            <a:pPr marL="0" indent="0">
              <a:buNone/>
            </a:pPr>
            <a:endParaRPr lang="en-US"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1600200"/>
            <a:ext cx="1246632" cy="1866216"/>
          </a:xfrm>
          <a:prstGeom prst="rect">
            <a:avLst/>
          </a:prstGeom>
        </p:spPr>
      </p:pic>
    </p:spTree>
    <p:extLst>
      <p:ext uri="{BB962C8B-B14F-4D97-AF65-F5344CB8AC3E}">
        <p14:creationId xmlns:p14="http://schemas.microsoft.com/office/powerpoint/2010/main" val="3051240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18243634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a:t>
            </a:r>
          </a:p>
        </p:txBody>
      </p:sp>
      <p:sp>
        <p:nvSpPr>
          <p:cNvPr id="3" name="Content Placeholder 2"/>
          <p:cNvSpPr>
            <a:spLocks noGrp="1"/>
          </p:cNvSpPr>
          <p:nvPr>
            <p:ph idx="1"/>
          </p:nvPr>
        </p:nvSpPr>
        <p:spPr>
          <a:xfrm>
            <a:off x="304800" y="1417639"/>
            <a:ext cx="8153400" cy="4297361"/>
          </a:xfrm>
        </p:spPr>
        <p:txBody>
          <a:bodyPr>
            <a:normAutofit/>
          </a:bodyPr>
          <a:lstStyle/>
          <a:p>
            <a:pPr lvl="1">
              <a:buFont typeface="Arial" panose="020B0604020202020204" pitchFamily="34" charset="0"/>
              <a:buChar char="•"/>
            </a:pPr>
            <a:r>
              <a:rPr lang="en-US" sz="3200" dirty="0"/>
              <a:t>Medication Management is a comprehensive process including the assessment, diagnoses, administration, special considerations, monitoring and evaluation.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421" y="4419600"/>
            <a:ext cx="2247157" cy="1498854"/>
          </a:xfrm>
          <a:prstGeom prst="rect">
            <a:avLst/>
          </a:prstGeom>
        </p:spPr>
      </p:pic>
    </p:spTree>
    <p:extLst>
      <p:ext uri="{BB962C8B-B14F-4D97-AF65-F5344CB8AC3E}">
        <p14:creationId xmlns:p14="http://schemas.microsoft.com/office/powerpoint/2010/main" val="2579146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
            </a:r>
          </a:p>
        </p:txBody>
      </p:sp>
      <p:sp>
        <p:nvSpPr>
          <p:cNvPr id="3" name="Content Placeholder 2"/>
          <p:cNvSpPr>
            <a:spLocks noGrp="1"/>
          </p:cNvSpPr>
          <p:nvPr>
            <p:ph idx="1"/>
          </p:nvPr>
        </p:nvSpPr>
        <p:spPr>
          <a:xfrm>
            <a:off x="381000" y="1752600"/>
            <a:ext cx="5791200" cy="4648199"/>
          </a:xfrm>
        </p:spPr>
        <p:txBody>
          <a:bodyPr>
            <a:normAutofit/>
          </a:bodyPr>
          <a:lstStyle/>
          <a:p>
            <a:r>
              <a:rPr lang="en-US" sz="2800" dirty="0"/>
              <a:t>Licensed Nurses and Non-Licensed employees who administer medications (per State Law) will need to be informed of the requirements in order to provide a comprehensive approach to medication management!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1981200"/>
            <a:ext cx="2033016" cy="3048000"/>
          </a:xfrm>
          <a:prstGeom prst="rect">
            <a:avLst/>
          </a:prstGeom>
        </p:spPr>
      </p:pic>
    </p:spTree>
    <p:extLst>
      <p:ext uri="{BB962C8B-B14F-4D97-AF65-F5344CB8AC3E}">
        <p14:creationId xmlns:p14="http://schemas.microsoft.com/office/powerpoint/2010/main" val="3781793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a:xfrm>
            <a:off x="457200" y="1417638"/>
            <a:ext cx="8229600" cy="4525963"/>
          </a:xfrm>
        </p:spPr>
        <p:txBody>
          <a:bodyPr/>
          <a:lstStyle/>
          <a:p>
            <a:r>
              <a:rPr lang="en-US" dirty="0"/>
              <a:t>Knowledge</a:t>
            </a:r>
          </a:p>
          <a:p>
            <a:r>
              <a:rPr lang="en-US" dirty="0"/>
              <a:t>Resources</a:t>
            </a:r>
          </a:p>
          <a:p>
            <a:r>
              <a:rPr lang="en-US" dirty="0"/>
              <a:t>Monitoring</a:t>
            </a:r>
          </a:p>
          <a:p>
            <a:r>
              <a:rPr lang="en-US" dirty="0"/>
              <a:t>Documentation </a:t>
            </a:r>
          </a:p>
          <a:p>
            <a:r>
              <a:rPr lang="en-US" dirty="0"/>
              <a:t>Communication</a:t>
            </a:r>
          </a:p>
          <a:p>
            <a:r>
              <a:rPr lang="en-US" dirty="0"/>
              <a:t>Resident/Resident Representative involvement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4648200"/>
            <a:ext cx="1752600" cy="116372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1100" y="1647603"/>
            <a:ext cx="3048000" cy="2033016"/>
          </a:xfrm>
          <a:prstGeom prst="rect">
            <a:avLst/>
          </a:prstGeom>
        </p:spPr>
      </p:pic>
    </p:spTree>
    <p:extLst>
      <p:ext uri="{BB962C8B-B14F-4D97-AF65-F5344CB8AC3E}">
        <p14:creationId xmlns:p14="http://schemas.microsoft.com/office/powerpoint/2010/main" val="1360211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a:t>
            </a:r>
          </a:p>
        </p:txBody>
      </p:sp>
      <p:sp>
        <p:nvSpPr>
          <p:cNvPr id="3" name="Content Placeholder 2"/>
          <p:cNvSpPr>
            <a:spLocks noGrp="1"/>
          </p:cNvSpPr>
          <p:nvPr>
            <p:ph idx="1"/>
          </p:nvPr>
        </p:nvSpPr>
        <p:spPr>
          <a:xfrm>
            <a:off x="457200" y="1600200"/>
            <a:ext cx="6477000" cy="4648199"/>
          </a:xfrm>
        </p:spPr>
        <p:txBody>
          <a:bodyPr>
            <a:normAutofit/>
          </a:bodyPr>
          <a:lstStyle/>
          <a:p>
            <a:r>
              <a:rPr lang="en-US" dirty="0"/>
              <a:t>All caregivers will need to monitor resident for:</a:t>
            </a:r>
          </a:p>
          <a:p>
            <a:pPr lvl="1"/>
            <a:r>
              <a:rPr lang="en-US" dirty="0"/>
              <a:t>Change in conditions</a:t>
            </a:r>
          </a:p>
          <a:p>
            <a:pPr lvl="1"/>
            <a:r>
              <a:rPr lang="en-US" dirty="0"/>
              <a:t>Adverse Consequences</a:t>
            </a:r>
          </a:p>
          <a:p>
            <a:pPr lvl="1"/>
            <a:r>
              <a:rPr lang="en-US" dirty="0"/>
              <a:t>Effectiveness of Medications</a:t>
            </a:r>
          </a:p>
          <a:p>
            <a:pPr lvl="1"/>
            <a:r>
              <a:rPr lang="en-US" dirty="0"/>
              <a:t>Documentation of notification of the change in condition to and resident representative as well as actions taken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1828800"/>
            <a:ext cx="1677238" cy="2514600"/>
          </a:xfrm>
          <a:prstGeom prst="rect">
            <a:avLst/>
          </a:prstGeom>
        </p:spPr>
      </p:pic>
    </p:spTree>
    <p:extLst>
      <p:ext uri="{BB962C8B-B14F-4D97-AF65-F5344CB8AC3E}">
        <p14:creationId xmlns:p14="http://schemas.microsoft.com/office/powerpoint/2010/main" val="4287235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457200" y="1417638"/>
            <a:ext cx="5943600" cy="4525961"/>
          </a:xfrm>
        </p:spPr>
        <p:txBody>
          <a:bodyPr>
            <a:normAutofit fontScale="92500" lnSpcReduction="20000"/>
          </a:bodyPr>
          <a:lstStyle/>
          <a:p>
            <a:r>
              <a:rPr lang="en-US" dirty="0"/>
              <a:t>Medication Management is evaluating the entire medication regimen, need, administration, monitoring and follow up</a:t>
            </a:r>
          </a:p>
          <a:p>
            <a:r>
              <a:rPr lang="en-US" dirty="0"/>
              <a:t>It requires an interdisciplinary approach</a:t>
            </a:r>
          </a:p>
          <a:p>
            <a:r>
              <a:rPr lang="en-US" dirty="0"/>
              <a:t>ALL Nurses and Non-licensed personnel administering medications will need pass the medication audit to assess competency</a:t>
            </a:r>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2133600"/>
            <a:ext cx="1610944" cy="2415209"/>
          </a:xfrm>
          <a:prstGeom prst="rect">
            <a:avLst/>
          </a:prstGeom>
        </p:spPr>
      </p:pic>
    </p:spTree>
    <p:extLst>
      <p:ext uri="{BB962C8B-B14F-4D97-AF65-F5344CB8AC3E}">
        <p14:creationId xmlns:p14="http://schemas.microsoft.com/office/powerpoint/2010/main" val="14481308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2" descr="C:\Users\smlagrange\Desktop\March 3\New folder (2)\Images fro Shutterstock\question mark ic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0050" y="1905000"/>
            <a:ext cx="4503900" cy="380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fontScale="92500"/>
          </a:bodyPr>
          <a:lstStyle/>
          <a:p>
            <a:pPr marL="0" indent="0">
              <a:buNone/>
            </a:pPr>
            <a:r>
              <a:rPr lang="en-US" b="1" dirty="0"/>
              <a:t>Definitions:</a:t>
            </a:r>
          </a:p>
          <a:p>
            <a:pPr marL="0" indent="0">
              <a:buNone/>
            </a:pPr>
            <a:r>
              <a:rPr lang="en-US" sz="2400" b="1" dirty="0"/>
              <a:t>“Medication Error” </a:t>
            </a:r>
            <a:r>
              <a:rPr lang="en-US" sz="2400" dirty="0"/>
              <a:t>means the observed or identified preparation or administration of medications or biologicals which is not in accordance with: </a:t>
            </a:r>
          </a:p>
          <a:p>
            <a:pPr marL="457200" indent="-457200">
              <a:buAutoNum type="arabicPeriod"/>
            </a:pPr>
            <a:r>
              <a:rPr lang="en-US" sz="2400" dirty="0"/>
              <a:t>The prescriber’s order; </a:t>
            </a:r>
          </a:p>
          <a:p>
            <a:pPr marL="457200" indent="-457200">
              <a:buAutoNum type="arabicPeriod"/>
            </a:pPr>
            <a:r>
              <a:rPr lang="en-US" sz="2400" dirty="0"/>
              <a:t>Manufacturer’s specifications (not recommendations) regarding the preparation and administration of the medication or biological; or </a:t>
            </a:r>
          </a:p>
          <a:p>
            <a:pPr marL="457200" indent="-457200">
              <a:buAutoNum type="arabicPeriod"/>
            </a:pPr>
            <a:r>
              <a:rPr lang="en-US" sz="2400" dirty="0"/>
              <a:t>Accepted professional standards and principles which apply to professionals providing services. Accepted professional standards and principles include the various practice regulations in each State, and current commonly accepted health standards established by national organizations, boards, and councils.</a:t>
            </a:r>
            <a:endParaRPr lang="en-US" sz="2400" b="1" dirty="0"/>
          </a:p>
          <a:p>
            <a:pPr marL="0" indent="0">
              <a:buNone/>
            </a:pPr>
            <a:endParaRPr lang="en-US" dirty="0"/>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41492202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7886700" cy="4351338"/>
          </a:xfrm>
        </p:spPr>
        <p:txBody>
          <a:bodyPr/>
          <a:lstStyle/>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r>
              <a:rPr lang="en-US" sz="4400" b="1" cap="small" dirty="0">
                <a:ea typeface="Verdana" panose="020B0604030504040204" pitchFamily="34" charset="0"/>
                <a:cs typeface="Verdana" panose="020B0604030504040204" pitchFamily="34" charset="0"/>
              </a:rPr>
              <a:t>Thank you for participating in this education session!</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3276600"/>
            <a:ext cx="2514600" cy="2514600"/>
          </a:xfrm>
          <a:prstGeom prst="rect">
            <a:avLst/>
          </a:prstGeom>
        </p:spPr>
      </p:pic>
    </p:spTree>
    <p:extLst>
      <p:ext uri="{BB962C8B-B14F-4D97-AF65-F5344CB8AC3E}">
        <p14:creationId xmlns:p14="http://schemas.microsoft.com/office/powerpoint/2010/main" val="13796159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a:t>
            </a:r>
          </a:p>
        </p:txBody>
      </p:sp>
      <p:sp>
        <p:nvSpPr>
          <p:cNvPr id="3" name="Content Placeholder 2"/>
          <p:cNvSpPr>
            <a:spLocks noGrp="1"/>
          </p:cNvSpPr>
          <p:nvPr>
            <p:ph idx="1"/>
          </p:nvPr>
        </p:nvSpPr>
        <p:spPr>
          <a:xfrm>
            <a:off x="429491" y="1417638"/>
            <a:ext cx="8534400" cy="4837690"/>
          </a:xfrm>
        </p:spPr>
        <p:txBody>
          <a:bodyPr>
            <a:noAutofit/>
          </a:bodyPr>
          <a:lstStyle/>
          <a:p>
            <a:pPr marL="0" indent="0" fontAlgn="base">
              <a:buNone/>
            </a:pPr>
            <a:r>
              <a:rPr lang="en-US" sz="2000" dirty="0"/>
              <a:t> </a:t>
            </a:r>
          </a:p>
          <a:p>
            <a:pPr fontAlgn="base"/>
            <a:r>
              <a:rPr lang="en-US" sz="2000" dirty="0"/>
              <a:t>CMS:  State Operations Manual Appendix PP – Guidance to Surveyors for Long-Term Care Facilities:</a:t>
            </a:r>
          </a:p>
          <a:p>
            <a:pPr marL="0" indent="0" fontAlgn="base">
              <a:buNone/>
            </a:pPr>
            <a:r>
              <a:rPr lang="en-US" sz="2000" dirty="0"/>
              <a:t> </a:t>
            </a:r>
            <a:r>
              <a:rPr lang="en-US" sz="2000" u="sng" dirty="0">
                <a:hlinkClick r:id="rId2"/>
              </a:rPr>
              <a:t>https://www.cms.gov/Medicare/Provider-Enrollment-and-Certification/GuidanceforLawsAndRegulations/Downloads/Advance-Appendix-PP-Including-Phase-2-.pdf</a:t>
            </a:r>
            <a:r>
              <a:rPr lang="en-US" sz="2000" u="sng" dirty="0"/>
              <a:t> </a:t>
            </a:r>
            <a:r>
              <a:rPr lang="en-US" sz="2000" dirty="0"/>
              <a:t> </a:t>
            </a:r>
          </a:p>
          <a:p>
            <a:r>
              <a:rPr lang="en-US" sz="2000" dirty="0" err="1"/>
              <a:t>AHQR</a:t>
            </a:r>
            <a:r>
              <a:rPr lang="en-US" sz="2000" dirty="0"/>
              <a:t> (Agency for Healthcare Research and Quality) Patient Safety Network</a:t>
            </a:r>
          </a:p>
          <a:p>
            <a:pPr marL="0" indent="0">
              <a:buNone/>
            </a:pPr>
            <a:r>
              <a:rPr lang="en-US" sz="2000" u="sng" dirty="0">
                <a:hlinkClick r:id="rId3"/>
              </a:rPr>
              <a:t>https://psnet.ahrq.gov</a:t>
            </a:r>
            <a:endParaRPr lang="en-US" sz="2000" dirty="0"/>
          </a:p>
          <a:p>
            <a:pPr marL="0" indent="0">
              <a:buNone/>
            </a:pPr>
            <a:r>
              <a:rPr lang="en-US" sz="2000" dirty="0"/>
              <a:t> </a:t>
            </a:r>
          </a:p>
          <a:p>
            <a:r>
              <a:rPr lang="en-US" sz="2000" dirty="0"/>
              <a:t>“Medications at Transitions and Clinical Handoffs (MATCH) Toolkit for Medication Reconciliation”  </a:t>
            </a:r>
            <a:r>
              <a:rPr lang="en-US" sz="2000" u="sng" dirty="0">
                <a:hlinkClick r:id="rId4"/>
              </a:rPr>
              <a:t>https://www.ahrq.gov/professionals/quality-patient-safety/patient-safety-resources/resources/match/index.html</a:t>
            </a:r>
            <a:endParaRPr lang="en-US" sz="2000" dirty="0"/>
          </a:p>
          <a:p>
            <a:pPr marL="0" indent="0" fontAlgn="base">
              <a:buNone/>
            </a:pPr>
            <a:endParaRPr lang="en-US"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r>
              <a:rPr lang="en-US" dirty="0"/>
              <a:t>Medication Administration Observation QIS Tool</a:t>
            </a:r>
          </a:p>
          <a:p>
            <a:r>
              <a:rPr lang="en-US" u="sng" dirty="0">
                <a:hlinkClick r:id="rId2"/>
              </a:rPr>
              <a:t>https://www.cms.gov/Medicare/Provider-Enrollment-and-Certification/SurveyCertificationGenInfo/Downloads/CMS-20056-Medication-Administration.pdf</a:t>
            </a:r>
            <a:endParaRPr lang="en-US" dirty="0"/>
          </a:p>
          <a:p>
            <a:r>
              <a:rPr lang="en-US" dirty="0"/>
              <a:t>Note:  This link will take you to the tool last updated 5/2013</a:t>
            </a:r>
          </a:p>
          <a:p>
            <a:r>
              <a:rPr lang="en-US" dirty="0"/>
              <a:t> </a:t>
            </a:r>
          </a:p>
          <a:p>
            <a:r>
              <a:rPr lang="en-US" dirty="0"/>
              <a:t>A Systems Approach to Quality Improvement in Long-Term Care:  Safe Medication Practices Workbook</a:t>
            </a:r>
          </a:p>
          <a:p>
            <a:r>
              <a:rPr lang="en-US" u="sng" dirty="0">
                <a:hlinkClick r:id="rId3"/>
              </a:rPr>
              <a:t>http://www.macoalition.org/Initiatives/docs/safe_medication_practices_wkbk-2008.pdf</a:t>
            </a:r>
            <a:endParaRPr lang="en-US" dirty="0"/>
          </a:p>
          <a:p>
            <a:r>
              <a:rPr lang="en-US" dirty="0"/>
              <a:t> </a:t>
            </a:r>
          </a:p>
          <a:p>
            <a:r>
              <a:rPr lang="en-US" dirty="0"/>
              <a:t>Just Culture: Healthcare Services Overview</a:t>
            </a:r>
          </a:p>
          <a:p>
            <a:r>
              <a:rPr lang="en-US" u="sng" dirty="0">
                <a:hlinkClick r:id="rId4"/>
              </a:rPr>
              <a:t>https://www.outcome-eng.com//wp-content/uploads/flipbooks/healthcare/healthcare.html</a:t>
            </a:r>
            <a:endParaRPr lang="en-US" dirty="0"/>
          </a:p>
          <a:p>
            <a:endParaRPr lang="en-US" dirty="0"/>
          </a:p>
        </p:txBody>
      </p:sp>
    </p:spTree>
    <p:extLst>
      <p:ext uri="{BB962C8B-B14F-4D97-AF65-F5344CB8AC3E}">
        <p14:creationId xmlns:p14="http://schemas.microsoft.com/office/powerpoint/2010/main" val="16997852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0" indent="0">
              <a:buNone/>
            </a:pPr>
            <a:r>
              <a:rPr lang="en-US" sz="4400" dirty="0"/>
              <a:t>Institute for Safe Medication Practices </a:t>
            </a:r>
            <a:r>
              <a:rPr lang="en-US" sz="4400" dirty="0">
                <a:hlinkClick r:id="rId2"/>
              </a:rPr>
              <a:t>http://www.ismp.org</a:t>
            </a:r>
            <a:r>
              <a:rPr lang="en-US" sz="4400" dirty="0"/>
              <a:t> </a:t>
            </a:r>
          </a:p>
          <a:p>
            <a:pPr lvl="0"/>
            <a:r>
              <a:rPr lang="en-US" dirty="0" err="1"/>
              <a:t>ISMP</a:t>
            </a:r>
            <a:r>
              <a:rPr lang="en-US" dirty="0"/>
              <a:t> List of High-Alert Medications in Long-Term Care (</a:t>
            </a:r>
            <a:r>
              <a:rPr lang="en-US" dirty="0" err="1"/>
              <a:t>LTC</a:t>
            </a:r>
            <a:r>
              <a:rPr lang="en-US" dirty="0"/>
              <a:t>) Settings  </a:t>
            </a:r>
            <a:r>
              <a:rPr lang="en-US" u="sng" dirty="0">
                <a:hlinkClick r:id="rId3"/>
              </a:rPr>
              <a:t>https://www.ismp.org/Tools/LTC-High-Alert-List.pdf</a:t>
            </a:r>
            <a:endParaRPr lang="en-US" dirty="0"/>
          </a:p>
          <a:p>
            <a:pPr lvl="0"/>
            <a:r>
              <a:rPr lang="en-US" dirty="0"/>
              <a:t>Oral Dosage Forms That Should Not Be Crushed 2016  </a:t>
            </a:r>
            <a:r>
              <a:rPr lang="en-US" u="sng" dirty="0">
                <a:hlinkClick r:id="rId4"/>
              </a:rPr>
              <a:t>http://www.ismp.org/tools/DoNotCrush.pdf</a:t>
            </a:r>
            <a:endParaRPr lang="en-US" dirty="0"/>
          </a:p>
          <a:p>
            <a:pPr lvl="0"/>
            <a:r>
              <a:rPr lang="en-US" dirty="0" err="1"/>
              <a:t>ISMP’s</a:t>
            </a:r>
            <a:r>
              <a:rPr lang="en-US" dirty="0"/>
              <a:t> List of Error-Prone Abbreviations, Symbols, and Dose Designations  </a:t>
            </a:r>
            <a:r>
              <a:rPr lang="en-US" u="sng" dirty="0">
                <a:hlinkClick r:id="rId5"/>
              </a:rPr>
              <a:t>http://www.ismp.org/tools/errorproneabbreviations.pdf</a:t>
            </a:r>
            <a:endParaRPr lang="en-US" dirty="0"/>
          </a:p>
          <a:p>
            <a:pPr lvl="0"/>
            <a:r>
              <a:rPr lang="en-US" dirty="0" err="1"/>
              <a:t>ISMP</a:t>
            </a:r>
            <a:r>
              <a:rPr lang="en-US" dirty="0"/>
              <a:t> Guidelines for Optimizing Safe Subcutaneous Insulin Use in Adults 2017  </a:t>
            </a:r>
            <a:r>
              <a:rPr lang="en-US" u="sng" dirty="0">
                <a:hlinkClick r:id="rId6"/>
              </a:rPr>
              <a:t>http://www.ismp.org/tools/guidelines/Insulin-Guideline.pdf</a:t>
            </a:r>
            <a:endParaRPr lang="en-US" dirty="0"/>
          </a:p>
          <a:p>
            <a:pPr lvl="0"/>
            <a:r>
              <a:rPr lang="en-US" dirty="0" err="1"/>
              <a:t>ISMP</a:t>
            </a:r>
            <a:r>
              <a:rPr lang="en-US" dirty="0"/>
              <a:t> Safe Practice Guidelines for Adult IV Push Medications  </a:t>
            </a:r>
            <a:r>
              <a:rPr lang="en-US" u="sng" dirty="0">
                <a:hlinkClick r:id="rId7"/>
              </a:rPr>
              <a:t>http://www.ismp.org/tools/guidelines/IVSummitPush/IVPushMedGuidelines.pdf</a:t>
            </a:r>
            <a:endParaRPr lang="en-US" dirty="0"/>
          </a:p>
          <a:p>
            <a:pPr lvl="0"/>
            <a:r>
              <a:rPr lang="en-US" dirty="0" err="1"/>
              <a:t>ISMP’s</a:t>
            </a:r>
            <a:r>
              <a:rPr lang="en-US" dirty="0"/>
              <a:t> List of Confused Drug Names </a:t>
            </a:r>
          </a:p>
          <a:p>
            <a:r>
              <a:rPr lang="en-US" dirty="0"/>
              <a:t> </a:t>
            </a:r>
            <a:r>
              <a:rPr lang="en-US" u="sng" dirty="0">
                <a:hlinkClick r:id="rId8"/>
              </a:rPr>
              <a:t>https://www.ismp.org/Tools/confuseddrugnames.pdf</a:t>
            </a:r>
            <a:endParaRPr lang="en-US" dirty="0"/>
          </a:p>
          <a:p>
            <a:pPr lvl="0"/>
            <a:r>
              <a:rPr lang="en-US" dirty="0" err="1"/>
              <a:t>ISMP</a:t>
            </a:r>
            <a:r>
              <a:rPr lang="en-US" dirty="0"/>
              <a:t> Medication Safety Self-Assessment for Antithrombotic Therapy  </a:t>
            </a:r>
            <a:r>
              <a:rPr lang="en-US" u="sng" dirty="0">
                <a:hlinkClick r:id="rId9"/>
              </a:rPr>
              <a:t>https://www.ismp.org/selfassessments/Antithrombotic/2017/2017_ISMP_Antithrombotic_Self_Assessment.pdf</a:t>
            </a:r>
            <a:endParaRPr lang="en-US" dirty="0"/>
          </a:p>
          <a:p>
            <a:endParaRPr lang="en-US" dirty="0"/>
          </a:p>
        </p:txBody>
      </p:sp>
    </p:spTree>
    <p:extLst>
      <p:ext uri="{BB962C8B-B14F-4D97-AF65-F5344CB8AC3E}">
        <p14:creationId xmlns:p14="http://schemas.microsoft.com/office/powerpoint/2010/main" val="25426630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Joint Commission on Accreditation of Healthcare Organizations (JCAHO) “Do No Use” List of Abbreviations  </a:t>
            </a:r>
            <a:r>
              <a:rPr lang="en-US" u="sng" dirty="0">
                <a:hlinkClick r:id="rId2"/>
              </a:rPr>
              <a:t>https://www.jointcommission.org/facts_about_do_not_use_list/</a:t>
            </a:r>
            <a:endParaRPr lang="en-US" dirty="0"/>
          </a:p>
          <a:p>
            <a:r>
              <a:rPr lang="en-US" dirty="0"/>
              <a:t> </a:t>
            </a:r>
          </a:p>
          <a:p>
            <a:r>
              <a:rPr lang="en-US" dirty="0"/>
              <a:t>National Coordinating Council for Medication Error Reporting and Prevention (</a:t>
            </a:r>
            <a:r>
              <a:rPr lang="en-US" dirty="0" err="1"/>
              <a:t>NCCMERP</a:t>
            </a:r>
            <a:r>
              <a:rPr lang="en-US" dirty="0"/>
              <a:t>)  (</a:t>
            </a:r>
            <a:r>
              <a:rPr lang="en-US" u="sng" dirty="0">
                <a:hlinkClick r:id="rId3"/>
              </a:rPr>
              <a:t>http://www.nccmerp.org/sites/default/files/nccmerp_fact_sheet_2015-02-v91.pdf</a:t>
            </a:r>
            <a:endParaRPr lang="en-US" dirty="0"/>
          </a:p>
          <a:p>
            <a:r>
              <a:rPr lang="en-US" dirty="0"/>
              <a:t> </a:t>
            </a:r>
          </a:p>
          <a:p>
            <a:r>
              <a:rPr lang="en-US" dirty="0"/>
              <a:t>ASPEN Safe Practices for Enteral Nutrition Therapy  </a:t>
            </a:r>
            <a:r>
              <a:rPr lang="en-US" u="sng" dirty="0">
                <a:hlinkClick r:id="rId4"/>
              </a:rPr>
              <a:t>http://journals.sagepub.com/doi/pdf/10.1177/0148607116673053</a:t>
            </a:r>
            <a:endParaRPr lang="en-US" dirty="0"/>
          </a:p>
          <a:p>
            <a:endParaRPr lang="en-US" dirty="0"/>
          </a:p>
        </p:txBody>
      </p:sp>
    </p:spTree>
    <p:extLst>
      <p:ext uri="{BB962C8B-B14F-4D97-AF65-F5344CB8AC3E}">
        <p14:creationId xmlns:p14="http://schemas.microsoft.com/office/powerpoint/2010/main" val="3728181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Administration of Eye Drops  </a:t>
            </a:r>
            <a:r>
              <a:rPr lang="en-US" u="sng" dirty="0">
                <a:hlinkClick r:id="rId2"/>
              </a:rPr>
              <a:t>http://www.aaaai.org/Aaaai/media/MediaLibrary/PDF%20Documents/Libraries/NEW-WEBSITE-LOGOeyedropinstruction_orig_HI.pdf</a:t>
            </a:r>
            <a:r>
              <a:rPr lang="en-US" dirty="0"/>
              <a:t> and </a:t>
            </a:r>
            <a:r>
              <a:rPr lang="en-US" u="sng" dirty="0">
                <a:hlinkClick r:id="rId3"/>
              </a:rPr>
              <a:t>http://journals.lww.com/nursing/Citation/2007/05000/Administering_eyedrops.14.aspx</a:t>
            </a:r>
            <a:endParaRPr lang="en-US" dirty="0"/>
          </a:p>
          <a:p>
            <a:r>
              <a:rPr lang="en-US" dirty="0"/>
              <a:t> </a:t>
            </a:r>
          </a:p>
          <a:p>
            <a:r>
              <a:rPr lang="en-US" dirty="0"/>
              <a:t>Guidance for Industry:  Safety Considerations for Container Labels and Carton Labeling Design to Minimize Medication Errors  </a:t>
            </a:r>
            <a:r>
              <a:rPr lang="en-US" u="sng" dirty="0">
                <a:hlinkClick r:id="rId4"/>
              </a:rPr>
              <a:t>https://www.fda.gov/downloads/Drugs/GuidanceComplianceRegulatoryInformation/Guidances/UCM349009.pdf</a:t>
            </a:r>
            <a:r>
              <a:rPr lang="en-US" dirty="0"/>
              <a:t> and </a:t>
            </a:r>
            <a:r>
              <a:rPr lang="en-US" u="sng" dirty="0">
                <a:hlinkClick r:id="rId5"/>
              </a:rPr>
              <a:t>https://www.ismp.org/tools/guidelines/labelFormats/comments/default.asp</a:t>
            </a:r>
            <a:r>
              <a:rPr lang="en-US" dirty="0"/>
              <a:t>  </a:t>
            </a:r>
          </a:p>
          <a:p>
            <a:endParaRPr lang="en-US" dirty="0"/>
          </a:p>
        </p:txBody>
      </p:sp>
    </p:spTree>
    <p:extLst>
      <p:ext uri="{BB962C8B-B14F-4D97-AF65-F5344CB8AC3E}">
        <p14:creationId xmlns:p14="http://schemas.microsoft.com/office/powerpoint/2010/main" val="40276752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Beers Criteria of Potentially Inappropriate Medication Use in Older Adults</a:t>
            </a:r>
          </a:p>
          <a:p>
            <a:r>
              <a:rPr lang="en-US" u="sng" dirty="0">
                <a:hlinkClick r:id="rId2"/>
              </a:rPr>
              <a:t>http://onlinelibrary.wiley.com/doi/10.1111/jgs.13702/full</a:t>
            </a:r>
            <a:endParaRPr lang="en-US" dirty="0"/>
          </a:p>
          <a:p>
            <a:r>
              <a:rPr lang="en-US" dirty="0"/>
              <a:t> </a:t>
            </a:r>
          </a:p>
          <a:p>
            <a:r>
              <a:rPr lang="en-US" dirty="0"/>
              <a:t>Clinical Procedures for Safer Patient Care</a:t>
            </a:r>
          </a:p>
          <a:p>
            <a:r>
              <a:rPr lang="en-US" u="sng" dirty="0">
                <a:hlinkClick r:id="rId3"/>
              </a:rPr>
              <a:t>https://opentextbc.ca/clinicalskills/</a:t>
            </a:r>
            <a:endParaRPr lang="en-US" dirty="0"/>
          </a:p>
          <a:p>
            <a:endParaRPr lang="en-US" dirty="0"/>
          </a:p>
        </p:txBody>
      </p:sp>
    </p:spTree>
    <p:extLst>
      <p:ext uri="{BB962C8B-B14F-4D97-AF65-F5344CB8AC3E}">
        <p14:creationId xmlns:p14="http://schemas.microsoft.com/office/powerpoint/2010/main" val="2595532478"/>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LeadingAge National - Abuse Prevention Education for Leadership</Template>
  <TotalTime>1988</TotalTime>
  <Words>7155</Words>
  <Application>Microsoft Office PowerPoint</Application>
  <PresentationFormat>On-screen Show (4:3)</PresentationFormat>
  <Paragraphs>725</Paragraphs>
  <Slides>96</Slides>
  <Notes>46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96</vt:i4>
      </vt:variant>
    </vt:vector>
  </HeadingPairs>
  <TitlesOfParts>
    <vt:vector size="103" baseType="lpstr">
      <vt:lpstr>Arial</vt:lpstr>
      <vt:lpstr>Calibri</vt:lpstr>
      <vt:lpstr>Verdana</vt:lpstr>
      <vt:lpstr>Wingdings</vt:lpstr>
      <vt:lpstr>1_2012LeadingAge_gray2PPT</vt:lpstr>
      <vt:lpstr>2_2012LeadingAge_gray2PPT</vt:lpstr>
      <vt:lpstr>3_2012LeadingAge_gray2PPT</vt:lpstr>
      <vt:lpstr>Medication Management </vt:lpstr>
      <vt:lpstr>OBJECTIVES </vt:lpstr>
      <vt:lpstr>What IS Medication Management?</vt:lpstr>
      <vt:lpstr>Regulations Associated with Medication Management</vt:lpstr>
      <vt:lpstr>Regulations Associated with Medication Management</vt:lpstr>
      <vt:lpstr>Regulations Associated with Medication Management</vt:lpstr>
      <vt:lpstr>Survey Requirements for Medication Administration</vt:lpstr>
      <vt:lpstr>Regulatory Requirements</vt:lpstr>
      <vt:lpstr>Regulatory Requirements</vt:lpstr>
      <vt:lpstr>Regulatory Requirements</vt:lpstr>
      <vt:lpstr>Regulatory Requirements</vt:lpstr>
      <vt:lpstr>Additional Definitions</vt:lpstr>
      <vt:lpstr>Additional Definitions</vt:lpstr>
      <vt:lpstr>Additional Definitions</vt:lpstr>
      <vt:lpstr>Additional Definitions</vt:lpstr>
      <vt:lpstr>Additional Definitions</vt:lpstr>
      <vt:lpstr>Additional Definitions</vt:lpstr>
      <vt:lpstr>Additional Definitions</vt:lpstr>
      <vt:lpstr>Additional Definitions</vt:lpstr>
      <vt:lpstr>Additional Definitions</vt:lpstr>
      <vt:lpstr>Essentials of Medication Management</vt:lpstr>
      <vt:lpstr>Basic Safety Principles</vt:lpstr>
      <vt:lpstr>Right Resident</vt:lpstr>
      <vt:lpstr>Right Drug</vt:lpstr>
      <vt:lpstr>Right Dose</vt:lpstr>
      <vt:lpstr>Right Route</vt:lpstr>
      <vt:lpstr>Right Time </vt:lpstr>
      <vt:lpstr>Right Reason</vt:lpstr>
      <vt:lpstr>Right Documentation</vt:lpstr>
      <vt:lpstr>General Medication Administration</vt:lpstr>
      <vt:lpstr>Oral Medications</vt:lpstr>
      <vt:lpstr>Warfarin Interactions</vt:lpstr>
      <vt:lpstr>Nasogastric, Gastric, or PEG Tube Medications</vt:lpstr>
      <vt:lpstr>Sublingual Medications</vt:lpstr>
      <vt:lpstr>Buccal Medications</vt:lpstr>
      <vt:lpstr>Transdermal Medications</vt:lpstr>
      <vt:lpstr>Eye Medications</vt:lpstr>
      <vt:lpstr>Order of Eye Drop/Ointment Administration</vt:lpstr>
      <vt:lpstr>Ear Medications</vt:lpstr>
      <vt:lpstr>Rectal Medications</vt:lpstr>
      <vt:lpstr>Vaginal Medications</vt:lpstr>
      <vt:lpstr>Inhalation Medications</vt:lpstr>
      <vt:lpstr>Inhalation Medications</vt:lpstr>
      <vt:lpstr>Inhalation Medications</vt:lpstr>
      <vt:lpstr>Order of Nebulizer Treatments</vt:lpstr>
      <vt:lpstr>Inhalation Medications</vt:lpstr>
      <vt:lpstr>Injection of Medications</vt:lpstr>
      <vt:lpstr>Intradermal Injections</vt:lpstr>
      <vt:lpstr>Subcutaneous Injections</vt:lpstr>
      <vt:lpstr>Subcutaneous Injections</vt:lpstr>
      <vt:lpstr>Insulin</vt:lpstr>
      <vt:lpstr>Insulin</vt:lpstr>
      <vt:lpstr>Insulin</vt:lpstr>
      <vt:lpstr>Insulin</vt:lpstr>
      <vt:lpstr>Insulin</vt:lpstr>
      <vt:lpstr>Insulin</vt:lpstr>
      <vt:lpstr>Heparin</vt:lpstr>
      <vt:lpstr>Heparin</vt:lpstr>
      <vt:lpstr>Intramuscular Injections</vt:lpstr>
      <vt:lpstr>Intramuscular Injections</vt:lpstr>
      <vt:lpstr>Intravenous Medications</vt:lpstr>
      <vt:lpstr>Rules of Medication Administration</vt:lpstr>
      <vt:lpstr>Rules of Medication Administration</vt:lpstr>
      <vt:lpstr>Rules of Medication Administration</vt:lpstr>
      <vt:lpstr>Monitoring First Dose of Medication</vt:lpstr>
      <vt:lpstr>Monitoring First Dose of Medication</vt:lpstr>
      <vt:lpstr>Important Resources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Surveyor Medication Administration Observations</vt:lpstr>
      <vt:lpstr>Surveyor Medication Administration Observations</vt:lpstr>
      <vt:lpstr>Surveyor Medication Administration Observations</vt:lpstr>
      <vt:lpstr>Surveyor Medication Administration Observations</vt:lpstr>
      <vt:lpstr>Facility Response</vt:lpstr>
      <vt:lpstr>Understand</vt:lpstr>
      <vt:lpstr>INFORM</vt:lpstr>
      <vt:lpstr>Limitations</vt:lpstr>
      <vt:lpstr>Monitor</vt:lpstr>
      <vt:lpstr>SUMMARY </vt:lpstr>
      <vt:lpstr>Questions?</vt:lpstr>
      <vt:lpstr>PowerPoint Presentation</vt:lpstr>
      <vt:lpstr>REFERENCES</vt:lpstr>
      <vt:lpstr>References</vt:lpstr>
      <vt:lpstr>References</vt:lpstr>
      <vt:lpstr>References</vt:lpstr>
      <vt:lpstr>References</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Notification of Changes</dc:title>
  <dc:creator>Susie Avery</dc:creator>
  <cp:lastModifiedBy>Ruta Prasauskas</cp:lastModifiedBy>
  <cp:revision>110</cp:revision>
  <dcterms:created xsi:type="dcterms:W3CDTF">2017-01-12T23:03:08Z</dcterms:created>
  <dcterms:modified xsi:type="dcterms:W3CDTF">2017-10-03T20:29:23Z</dcterms:modified>
</cp:coreProperties>
</file>