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1" r:id="rId2"/>
    <p:sldMasterId id="2147483682" r:id="rId3"/>
  </p:sldMasterIdLst>
  <p:notesMasterIdLst>
    <p:notesMasterId r:id="rId47"/>
  </p:notesMasterIdLst>
  <p:sldIdLst>
    <p:sldId id="282" r:id="rId4"/>
    <p:sldId id="258" r:id="rId5"/>
    <p:sldId id="363" r:id="rId6"/>
    <p:sldId id="364" r:id="rId7"/>
    <p:sldId id="371" r:id="rId8"/>
    <p:sldId id="372" r:id="rId9"/>
    <p:sldId id="373" r:id="rId10"/>
    <p:sldId id="276" r:id="rId11"/>
    <p:sldId id="319" r:id="rId12"/>
    <p:sldId id="365" r:id="rId13"/>
    <p:sldId id="367" r:id="rId14"/>
    <p:sldId id="381" r:id="rId15"/>
    <p:sldId id="368" r:id="rId16"/>
    <p:sldId id="369" r:id="rId17"/>
    <p:sldId id="342" r:id="rId18"/>
    <p:sldId id="356" r:id="rId19"/>
    <p:sldId id="382" r:id="rId20"/>
    <p:sldId id="374" r:id="rId21"/>
    <p:sldId id="328" r:id="rId22"/>
    <p:sldId id="358" r:id="rId23"/>
    <p:sldId id="359" r:id="rId24"/>
    <p:sldId id="360" r:id="rId25"/>
    <p:sldId id="357" r:id="rId26"/>
    <p:sldId id="375" r:id="rId27"/>
    <p:sldId id="376" r:id="rId28"/>
    <p:sldId id="377" r:id="rId29"/>
    <p:sldId id="378" r:id="rId30"/>
    <p:sldId id="343" r:id="rId31"/>
    <p:sldId id="354" r:id="rId32"/>
    <p:sldId id="379" r:id="rId33"/>
    <p:sldId id="380" r:id="rId34"/>
    <p:sldId id="339" r:id="rId35"/>
    <p:sldId id="299" r:id="rId36"/>
    <p:sldId id="340" r:id="rId37"/>
    <p:sldId id="383" r:id="rId38"/>
    <p:sldId id="341" r:id="rId39"/>
    <p:sldId id="302" r:id="rId40"/>
    <p:sldId id="336" r:id="rId41"/>
    <p:sldId id="337" r:id="rId42"/>
    <p:sldId id="287" r:id="rId43"/>
    <p:sldId id="275" r:id="rId44"/>
    <p:sldId id="361" r:id="rId45"/>
    <p:sldId id="362"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454" autoAdjust="0"/>
  </p:normalViewPr>
  <p:slideViewPr>
    <p:cSldViewPr>
      <p:cViewPr varScale="1">
        <p:scale>
          <a:sx n="49" d="100"/>
          <a:sy n="49" d="100"/>
        </p:scale>
        <p:origin x="1986"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presProps" Target="presProps.xml"/><Relationship Id="rId8" Type="http://schemas.openxmlformats.org/officeDocument/2006/relationships/slide" Target="slides/slide5.xml"/><Relationship Id="rId51"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0" Type="http://schemas.openxmlformats.org/officeDocument/2006/relationships/slide" Target="slides/slide17.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C2D5A2-2648-441D-886E-FBFCFEE2564D}" type="doc">
      <dgm:prSet loTypeId="urn:microsoft.com/office/officeart/2005/8/layout/cycle1" loCatId="cycle" qsTypeId="urn:microsoft.com/office/officeart/2005/8/quickstyle/3d3" qsCatId="3D" csTypeId="urn:microsoft.com/office/officeart/2005/8/colors/colorful1" csCatId="colorful" phldr="1"/>
      <dgm:spPr/>
      <dgm:t>
        <a:bodyPr/>
        <a:lstStyle/>
        <a:p>
          <a:endParaRPr lang="en-US"/>
        </a:p>
      </dgm:t>
    </dgm:pt>
    <dgm:pt modelId="{C9D7C41B-2458-4E10-B0CD-B096FE381CD0}">
      <dgm:prSet phldrT="[Text]"/>
      <dgm:spPr/>
      <dgm:t>
        <a:bodyPr/>
        <a:lstStyle/>
        <a:p>
          <a:r>
            <a:rPr lang="en-US" dirty="0"/>
            <a:t>Understand</a:t>
          </a:r>
        </a:p>
      </dgm:t>
    </dgm:pt>
    <dgm:pt modelId="{0A0C60C5-C706-48B9-995E-A488798C9F2E}" type="parTrans" cxnId="{FEAEDDCB-069D-4C53-B611-89EFDF3272D6}">
      <dgm:prSet/>
      <dgm:spPr/>
      <dgm:t>
        <a:bodyPr/>
        <a:lstStyle/>
        <a:p>
          <a:endParaRPr lang="en-US"/>
        </a:p>
      </dgm:t>
    </dgm:pt>
    <dgm:pt modelId="{2A8DDC20-F70F-473B-9F8E-AB194C4E21A2}" type="sibTrans" cxnId="{FEAEDDCB-069D-4C53-B611-89EFDF3272D6}">
      <dgm:prSet/>
      <dgm:spPr/>
      <dgm:t>
        <a:bodyPr/>
        <a:lstStyle/>
        <a:p>
          <a:endParaRPr lang="en-US"/>
        </a:p>
      </dgm:t>
    </dgm:pt>
    <dgm:pt modelId="{0373D090-4C6D-4D20-A0CD-5842F2A3B967}">
      <dgm:prSet phldrT="[Text]"/>
      <dgm:spPr/>
      <dgm:t>
        <a:bodyPr/>
        <a:lstStyle/>
        <a:p>
          <a:r>
            <a:rPr lang="en-US" dirty="0"/>
            <a:t>Inform</a:t>
          </a:r>
        </a:p>
      </dgm:t>
    </dgm:pt>
    <dgm:pt modelId="{DE3A3E21-8F40-42F4-B853-446B551963C0}" type="parTrans" cxnId="{C447140E-16E0-4944-8480-0C16AFC9F2EA}">
      <dgm:prSet/>
      <dgm:spPr/>
      <dgm:t>
        <a:bodyPr/>
        <a:lstStyle/>
        <a:p>
          <a:endParaRPr lang="en-US"/>
        </a:p>
      </dgm:t>
    </dgm:pt>
    <dgm:pt modelId="{9F150001-DB0C-406F-9A3F-57A28CE6770D}" type="sibTrans" cxnId="{C447140E-16E0-4944-8480-0C16AFC9F2EA}">
      <dgm:prSet/>
      <dgm:spPr/>
      <dgm:t>
        <a:bodyPr/>
        <a:lstStyle/>
        <a:p>
          <a:endParaRPr lang="en-US"/>
        </a:p>
      </dgm:t>
    </dgm:pt>
    <dgm:pt modelId="{14EB3EA9-D4F0-4B47-AB62-EABAD72DFE4A}">
      <dgm:prSet phldrT="[Text]"/>
      <dgm:spPr/>
      <dgm:t>
        <a:bodyPr/>
        <a:lstStyle/>
        <a:p>
          <a:r>
            <a:rPr lang="en-US" dirty="0"/>
            <a:t>Limitations</a:t>
          </a:r>
        </a:p>
      </dgm:t>
    </dgm:pt>
    <dgm:pt modelId="{D5EF5B8F-E2B2-4EAB-8B7E-E5357546671C}" type="parTrans" cxnId="{6F87C2AD-5B02-41D8-8EE4-39A59B1BA48C}">
      <dgm:prSet/>
      <dgm:spPr/>
      <dgm:t>
        <a:bodyPr/>
        <a:lstStyle/>
        <a:p>
          <a:endParaRPr lang="en-US"/>
        </a:p>
      </dgm:t>
    </dgm:pt>
    <dgm:pt modelId="{397A921E-02C0-4A34-B61F-E808010A8BE2}" type="sibTrans" cxnId="{6F87C2AD-5B02-41D8-8EE4-39A59B1BA48C}">
      <dgm:prSet/>
      <dgm:spPr/>
      <dgm:t>
        <a:bodyPr/>
        <a:lstStyle/>
        <a:p>
          <a:endParaRPr lang="en-US"/>
        </a:p>
      </dgm:t>
    </dgm:pt>
    <dgm:pt modelId="{5BDBC498-A2B6-4254-BE47-090F0729E8F8}">
      <dgm:prSet phldrT="[Text]"/>
      <dgm:spPr/>
      <dgm:t>
        <a:bodyPr/>
        <a:lstStyle/>
        <a:p>
          <a:r>
            <a:rPr lang="en-US" dirty="0"/>
            <a:t>Monitor</a:t>
          </a:r>
        </a:p>
      </dgm:t>
    </dgm:pt>
    <dgm:pt modelId="{ADFEF54D-244D-461E-B730-89ECCA20F6B0}" type="parTrans" cxnId="{5D91D1C3-2414-4CCA-A34C-592CF98B02C1}">
      <dgm:prSet/>
      <dgm:spPr/>
      <dgm:t>
        <a:bodyPr/>
        <a:lstStyle/>
        <a:p>
          <a:endParaRPr lang="en-US"/>
        </a:p>
      </dgm:t>
    </dgm:pt>
    <dgm:pt modelId="{8B2557B0-EA9E-4044-8F24-7BD0DD1CDA47}" type="sibTrans" cxnId="{5D91D1C3-2414-4CCA-A34C-592CF98B02C1}">
      <dgm:prSet/>
      <dgm:spPr/>
      <dgm:t>
        <a:bodyPr/>
        <a:lstStyle/>
        <a:p>
          <a:endParaRPr lang="en-US"/>
        </a:p>
      </dgm:t>
    </dgm:pt>
    <dgm:pt modelId="{7AD44568-F12E-4516-A34B-218396103CE2}" type="pres">
      <dgm:prSet presAssocID="{FCC2D5A2-2648-441D-886E-FBFCFEE2564D}" presName="cycle" presStyleCnt="0">
        <dgm:presLayoutVars>
          <dgm:dir/>
          <dgm:resizeHandles val="exact"/>
        </dgm:presLayoutVars>
      </dgm:prSet>
      <dgm:spPr/>
      <dgm:t>
        <a:bodyPr/>
        <a:lstStyle/>
        <a:p>
          <a:endParaRPr lang="en-US"/>
        </a:p>
      </dgm:t>
    </dgm:pt>
    <dgm:pt modelId="{BEBF08FB-385A-43D8-B420-64A3AAAD7358}" type="pres">
      <dgm:prSet presAssocID="{C9D7C41B-2458-4E10-B0CD-B096FE381CD0}" presName="dummy" presStyleCnt="0"/>
      <dgm:spPr/>
    </dgm:pt>
    <dgm:pt modelId="{203CF8CD-E385-4216-A519-06CD9D747BE6}" type="pres">
      <dgm:prSet presAssocID="{C9D7C41B-2458-4E10-B0CD-B096FE381CD0}" presName="node" presStyleLbl="revTx" presStyleIdx="0" presStyleCnt="4">
        <dgm:presLayoutVars>
          <dgm:bulletEnabled val="1"/>
        </dgm:presLayoutVars>
      </dgm:prSet>
      <dgm:spPr/>
      <dgm:t>
        <a:bodyPr/>
        <a:lstStyle/>
        <a:p>
          <a:endParaRPr lang="en-US"/>
        </a:p>
      </dgm:t>
    </dgm:pt>
    <dgm:pt modelId="{E4E99182-7810-485D-847B-84AC2032BE89}" type="pres">
      <dgm:prSet presAssocID="{2A8DDC20-F70F-473B-9F8E-AB194C4E21A2}" presName="sibTrans" presStyleLbl="node1" presStyleIdx="0" presStyleCnt="4"/>
      <dgm:spPr/>
      <dgm:t>
        <a:bodyPr/>
        <a:lstStyle/>
        <a:p>
          <a:endParaRPr lang="en-US"/>
        </a:p>
      </dgm:t>
    </dgm:pt>
    <dgm:pt modelId="{1E78247B-BCC3-4CDE-AF1F-AAF325037514}" type="pres">
      <dgm:prSet presAssocID="{0373D090-4C6D-4D20-A0CD-5842F2A3B967}" presName="dummy" presStyleCnt="0"/>
      <dgm:spPr/>
    </dgm:pt>
    <dgm:pt modelId="{DB3C95C6-132D-4D03-916C-6A2E15EDBC75}" type="pres">
      <dgm:prSet presAssocID="{0373D090-4C6D-4D20-A0CD-5842F2A3B967}" presName="node" presStyleLbl="revTx" presStyleIdx="1" presStyleCnt="4">
        <dgm:presLayoutVars>
          <dgm:bulletEnabled val="1"/>
        </dgm:presLayoutVars>
      </dgm:prSet>
      <dgm:spPr/>
      <dgm:t>
        <a:bodyPr/>
        <a:lstStyle/>
        <a:p>
          <a:endParaRPr lang="en-US"/>
        </a:p>
      </dgm:t>
    </dgm:pt>
    <dgm:pt modelId="{695AD7B6-8693-49C8-A6A3-10FA9D26045F}" type="pres">
      <dgm:prSet presAssocID="{9F150001-DB0C-406F-9A3F-57A28CE6770D}" presName="sibTrans" presStyleLbl="node1" presStyleIdx="1" presStyleCnt="4"/>
      <dgm:spPr/>
      <dgm:t>
        <a:bodyPr/>
        <a:lstStyle/>
        <a:p>
          <a:endParaRPr lang="en-US"/>
        </a:p>
      </dgm:t>
    </dgm:pt>
    <dgm:pt modelId="{EB76DEBF-397D-455F-8ADC-8CCED1830A99}" type="pres">
      <dgm:prSet presAssocID="{14EB3EA9-D4F0-4B47-AB62-EABAD72DFE4A}" presName="dummy" presStyleCnt="0"/>
      <dgm:spPr/>
    </dgm:pt>
    <dgm:pt modelId="{23011174-8D9A-4182-86C8-1DF75B59DE28}" type="pres">
      <dgm:prSet presAssocID="{14EB3EA9-D4F0-4B47-AB62-EABAD72DFE4A}" presName="node" presStyleLbl="revTx" presStyleIdx="2" presStyleCnt="4">
        <dgm:presLayoutVars>
          <dgm:bulletEnabled val="1"/>
        </dgm:presLayoutVars>
      </dgm:prSet>
      <dgm:spPr/>
      <dgm:t>
        <a:bodyPr/>
        <a:lstStyle/>
        <a:p>
          <a:endParaRPr lang="en-US"/>
        </a:p>
      </dgm:t>
    </dgm:pt>
    <dgm:pt modelId="{C4A1B6D8-E1A9-4E5D-88B2-67D5CA1BF43E}" type="pres">
      <dgm:prSet presAssocID="{397A921E-02C0-4A34-B61F-E808010A8BE2}" presName="sibTrans" presStyleLbl="node1" presStyleIdx="2" presStyleCnt="4"/>
      <dgm:spPr/>
      <dgm:t>
        <a:bodyPr/>
        <a:lstStyle/>
        <a:p>
          <a:endParaRPr lang="en-US"/>
        </a:p>
      </dgm:t>
    </dgm:pt>
    <dgm:pt modelId="{490D168D-BEC4-4E33-802F-6ECC7E30FF07}" type="pres">
      <dgm:prSet presAssocID="{5BDBC498-A2B6-4254-BE47-090F0729E8F8}" presName="dummy" presStyleCnt="0"/>
      <dgm:spPr/>
    </dgm:pt>
    <dgm:pt modelId="{43764AAE-3CB5-427D-8D34-9BEF7F699D17}" type="pres">
      <dgm:prSet presAssocID="{5BDBC498-A2B6-4254-BE47-090F0729E8F8}" presName="node" presStyleLbl="revTx" presStyleIdx="3" presStyleCnt="4">
        <dgm:presLayoutVars>
          <dgm:bulletEnabled val="1"/>
        </dgm:presLayoutVars>
      </dgm:prSet>
      <dgm:spPr/>
      <dgm:t>
        <a:bodyPr/>
        <a:lstStyle/>
        <a:p>
          <a:endParaRPr lang="en-US"/>
        </a:p>
      </dgm:t>
    </dgm:pt>
    <dgm:pt modelId="{D15EFBE0-5E71-43D6-8BEF-A4E514CD43F5}" type="pres">
      <dgm:prSet presAssocID="{8B2557B0-EA9E-4044-8F24-7BD0DD1CDA47}" presName="sibTrans" presStyleLbl="node1" presStyleIdx="3" presStyleCnt="4"/>
      <dgm:spPr/>
      <dgm:t>
        <a:bodyPr/>
        <a:lstStyle/>
        <a:p>
          <a:endParaRPr lang="en-US"/>
        </a:p>
      </dgm:t>
    </dgm:pt>
  </dgm:ptLst>
  <dgm:cxnLst>
    <dgm:cxn modelId="{FEAEDDCB-069D-4C53-B611-89EFDF3272D6}" srcId="{FCC2D5A2-2648-441D-886E-FBFCFEE2564D}" destId="{C9D7C41B-2458-4E10-B0CD-B096FE381CD0}" srcOrd="0" destOrd="0" parTransId="{0A0C60C5-C706-48B9-995E-A488798C9F2E}" sibTransId="{2A8DDC20-F70F-473B-9F8E-AB194C4E21A2}"/>
    <dgm:cxn modelId="{52190B54-3B6C-41E2-B7E2-7B40DF4BAFD8}" type="presOf" srcId="{9F150001-DB0C-406F-9A3F-57A28CE6770D}" destId="{695AD7B6-8693-49C8-A6A3-10FA9D26045F}" srcOrd="0" destOrd="0" presId="urn:microsoft.com/office/officeart/2005/8/layout/cycle1"/>
    <dgm:cxn modelId="{5D111555-CE41-41EF-9B3C-2EC75DB9AFDA}" type="presOf" srcId="{5BDBC498-A2B6-4254-BE47-090F0729E8F8}" destId="{43764AAE-3CB5-427D-8D34-9BEF7F699D17}" srcOrd="0" destOrd="0" presId="urn:microsoft.com/office/officeart/2005/8/layout/cycle1"/>
    <dgm:cxn modelId="{CCB81922-20DE-4A73-B667-7B019CBED8EC}" type="presOf" srcId="{397A921E-02C0-4A34-B61F-E808010A8BE2}" destId="{C4A1B6D8-E1A9-4E5D-88B2-67D5CA1BF43E}" srcOrd="0" destOrd="0" presId="urn:microsoft.com/office/officeart/2005/8/layout/cycle1"/>
    <dgm:cxn modelId="{D2B69E6C-74B3-482E-B363-B2455864A7CB}" type="presOf" srcId="{8B2557B0-EA9E-4044-8F24-7BD0DD1CDA47}" destId="{D15EFBE0-5E71-43D6-8BEF-A4E514CD43F5}" srcOrd="0" destOrd="0" presId="urn:microsoft.com/office/officeart/2005/8/layout/cycle1"/>
    <dgm:cxn modelId="{8002C93C-5ECC-4BD6-B3F9-119D2D07A505}" type="presOf" srcId="{14EB3EA9-D4F0-4B47-AB62-EABAD72DFE4A}" destId="{23011174-8D9A-4182-86C8-1DF75B59DE28}" srcOrd="0" destOrd="0" presId="urn:microsoft.com/office/officeart/2005/8/layout/cycle1"/>
    <dgm:cxn modelId="{C447140E-16E0-4944-8480-0C16AFC9F2EA}" srcId="{FCC2D5A2-2648-441D-886E-FBFCFEE2564D}" destId="{0373D090-4C6D-4D20-A0CD-5842F2A3B967}" srcOrd="1" destOrd="0" parTransId="{DE3A3E21-8F40-42F4-B853-446B551963C0}" sibTransId="{9F150001-DB0C-406F-9A3F-57A28CE6770D}"/>
    <dgm:cxn modelId="{6F87C2AD-5B02-41D8-8EE4-39A59B1BA48C}" srcId="{FCC2D5A2-2648-441D-886E-FBFCFEE2564D}" destId="{14EB3EA9-D4F0-4B47-AB62-EABAD72DFE4A}" srcOrd="2" destOrd="0" parTransId="{D5EF5B8F-E2B2-4EAB-8B7E-E5357546671C}" sibTransId="{397A921E-02C0-4A34-B61F-E808010A8BE2}"/>
    <dgm:cxn modelId="{1FCF5187-5B60-47BB-BA26-BF0E4070F2BE}" type="presOf" srcId="{C9D7C41B-2458-4E10-B0CD-B096FE381CD0}" destId="{203CF8CD-E385-4216-A519-06CD9D747BE6}" srcOrd="0" destOrd="0" presId="urn:microsoft.com/office/officeart/2005/8/layout/cycle1"/>
    <dgm:cxn modelId="{1EAEE478-E101-44A7-9B14-FAA0BE39B38B}" type="presOf" srcId="{0373D090-4C6D-4D20-A0CD-5842F2A3B967}" destId="{DB3C95C6-132D-4D03-916C-6A2E15EDBC75}" srcOrd="0" destOrd="0" presId="urn:microsoft.com/office/officeart/2005/8/layout/cycle1"/>
    <dgm:cxn modelId="{A0FC0312-B40C-45F1-908B-2E4FC859F997}" type="presOf" srcId="{FCC2D5A2-2648-441D-886E-FBFCFEE2564D}" destId="{7AD44568-F12E-4516-A34B-218396103CE2}" srcOrd="0" destOrd="0" presId="urn:microsoft.com/office/officeart/2005/8/layout/cycle1"/>
    <dgm:cxn modelId="{A8E0B17E-9BA0-485C-94B0-8A695C632ACC}" type="presOf" srcId="{2A8DDC20-F70F-473B-9F8E-AB194C4E21A2}" destId="{E4E99182-7810-485D-847B-84AC2032BE89}" srcOrd="0" destOrd="0" presId="urn:microsoft.com/office/officeart/2005/8/layout/cycle1"/>
    <dgm:cxn modelId="{5D91D1C3-2414-4CCA-A34C-592CF98B02C1}" srcId="{FCC2D5A2-2648-441D-886E-FBFCFEE2564D}" destId="{5BDBC498-A2B6-4254-BE47-090F0729E8F8}" srcOrd="3" destOrd="0" parTransId="{ADFEF54D-244D-461E-B730-89ECCA20F6B0}" sibTransId="{8B2557B0-EA9E-4044-8F24-7BD0DD1CDA47}"/>
    <dgm:cxn modelId="{F80960A4-4ED9-47FA-A1FF-B666B57289E8}" type="presParOf" srcId="{7AD44568-F12E-4516-A34B-218396103CE2}" destId="{BEBF08FB-385A-43D8-B420-64A3AAAD7358}" srcOrd="0" destOrd="0" presId="urn:microsoft.com/office/officeart/2005/8/layout/cycle1"/>
    <dgm:cxn modelId="{133803CC-D0FA-4BCD-A997-0DEEB39978BB}" type="presParOf" srcId="{7AD44568-F12E-4516-A34B-218396103CE2}" destId="{203CF8CD-E385-4216-A519-06CD9D747BE6}" srcOrd="1" destOrd="0" presId="urn:microsoft.com/office/officeart/2005/8/layout/cycle1"/>
    <dgm:cxn modelId="{690D3E38-273F-4170-B692-195FC6F2F8F0}" type="presParOf" srcId="{7AD44568-F12E-4516-A34B-218396103CE2}" destId="{E4E99182-7810-485D-847B-84AC2032BE89}" srcOrd="2" destOrd="0" presId="urn:microsoft.com/office/officeart/2005/8/layout/cycle1"/>
    <dgm:cxn modelId="{E509181D-C372-4521-B5B6-526B66757116}" type="presParOf" srcId="{7AD44568-F12E-4516-A34B-218396103CE2}" destId="{1E78247B-BCC3-4CDE-AF1F-AAF325037514}" srcOrd="3" destOrd="0" presId="urn:microsoft.com/office/officeart/2005/8/layout/cycle1"/>
    <dgm:cxn modelId="{D4AF7F89-BE8A-49E1-A5B0-0AC31D4621F2}" type="presParOf" srcId="{7AD44568-F12E-4516-A34B-218396103CE2}" destId="{DB3C95C6-132D-4D03-916C-6A2E15EDBC75}" srcOrd="4" destOrd="0" presId="urn:microsoft.com/office/officeart/2005/8/layout/cycle1"/>
    <dgm:cxn modelId="{1CC7FAC0-0FBC-491F-8F19-FD243A6637B3}" type="presParOf" srcId="{7AD44568-F12E-4516-A34B-218396103CE2}" destId="{695AD7B6-8693-49C8-A6A3-10FA9D26045F}" srcOrd="5" destOrd="0" presId="urn:microsoft.com/office/officeart/2005/8/layout/cycle1"/>
    <dgm:cxn modelId="{5AF30A80-660A-4EDF-A7E0-05ADA6380EFF}" type="presParOf" srcId="{7AD44568-F12E-4516-A34B-218396103CE2}" destId="{EB76DEBF-397D-455F-8ADC-8CCED1830A99}" srcOrd="6" destOrd="0" presId="urn:microsoft.com/office/officeart/2005/8/layout/cycle1"/>
    <dgm:cxn modelId="{7FF41EB3-AB83-418F-BF96-7FD9AEDD317C}" type="presParOf" srcId="{7AD44568-F12E-4516-A34B-218396103CE2}" destId="{23011174-8D9A-4182-86C8-1DF75B59DE28}" srcOrd="7" destOrd="0" presId="urn:microsoft.com/office/officeart/2005/8/layout/cycle1"/>
    <dgm:cxn modelId="{991BAE63-B6B3-4B99-B06F-8D142E106A87}" type="presParOf" srcId="{7AD44568-F12E-4516-A34B-218396103CE2}" destId="{C4A1B6D8-E1A9-4E5D-88B2-67D5CA1BF43E}" srcOrd="8" destOrd="0" presId="urn:microsoft.com/office/officeart/2005/8/layout/cycle1"/>
    <dgm:cxn modelId="{B7B41EE2-55CB-4202-96F4-93473137A004}" type="presParOf" srcId="{7AD44568-F12E-4516-A34B-218396103CE2}" destId="{490D168D-BEC4-4E33-802F-6ECC7E30FF07}" srcOrd="9" destOrd="0" presId="urn:microsoft.com/office/officeart/2005/8/layout/cycle1"/>
    <dgm:cxn modelId="{F8D2387A-16CB-4598-B91C-B133AD1D68E8}" type="presParOf" srcId="{7AD44568-F12E-4516-A34B-218396103CE2}" destId="{43764AAE-3CB5-427D-8D34-9BEF7F699D17}" srcOrd="10" destOrd="0" presId="urn:microsoft.com/office/officeart/2005/8/layout/cycle1"/>
    <dgm:cxn modelId="{1C0067A4-D2FD-4439-9736-766FE6BF7756}" type="presParOf" srcId="{7AD44568-F12E-4516-A34B-218396103CE2}" destId="{D15EFBE0-5E71-43D6-8BEF-A4E514CD43F5}" srcOrd="11"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3CF8CD-E385-4216-A519-06CD9D747BE6}">
      <dsp:nvSpPr>
        <dsp:cNvPr id="0" name=""/>
        <dsp:cNvSpPr/>
      </dsp:nvSpPr>
      <dsp:spPr>
        <a:xfrm>
          <a:off x="3106432" y="101858"/>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Understand</a:t>
          </a:r>
        </a:p>
      </dsp:txBody>
      <dsp:txXfrm>
        <a:off x="3106432" y="101858"/>
        <a:ext cx="1616608" cy="1616608"/>
      </dsp:txXfrm>
    </dsp:sp>
    <dsp:sp modelId="{E4E99182-7810-485D-847B-84AC2032BE89}">
      <dsp:nvSpPr>
        <dsp:cNvPr id="0" name=""/>
        <dsp:cNvSpPr/>
      </dsp:nvSpPr>
      <dsp:spPr>
        <a:xfrm>
          <a:off x="261243" y="407"/>
          <a:ext cx="4563247" cy="4563247"/>
        </a:xfrm>
        <a:prstGeom prst="circularArrow">
          <a:avLst>
            <a:gd name="adj1" fmla="val 6908"/>
            <a:gd name="adj2" fmla="val 465840"/>
            <a:gd name="adj3" fmla="val 547362"/>
            <a:gd name="adj4" fmla="val 20586798"/>
            <a:gd name="adj5" fmla="val 8060"/>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DB3C95C6-132D-4D03-916C-6A2E15EDBC75}">
      <dsp:nvSpPr>
        <dsp:cNvPr id="0" name=""/>
        <dsp:cNvSpPr/>
      </dsp:nvSpPr>
      <dsp:spPr>
        <a:xfrm>
          <a:off x="3106432" y="2845595"/>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Inform</a:t>
          </a:r>
        </a:p>
      </dsp:txBody>
      <dsp:txXfrm>
        <a:off x="3106432" y="2845595"/>
        <a:ext cx="1616608" cy="1616608"/>
      </dsp:txXfrm>
    </dsp:sp>
    <dsp:sp modelId="{695AD7B6-8693-49C8-A6A3-10FA9D26045F}">
      <dsp:nvSpPr>
        <dsp:cNvPr id="0" name=""/>
        <dsp:cNvSpPr/>
      </dsp:nvSpPr>
      <dsp:spPr>
        <a:xfrm>
          <a:off x="261243" y="407"/>
          <a:ext cx="4563247" cy="4563247"/>
        </a:xfrm>
        <a:prstGeom prst="circularArrow">
          <a:avLst>
            <a:gd name="adj1" fmla="val 6908"/>
            <a:gd name="adj2" fmla="val 465840"/>
            <a:gd name="adj3" fmla="val 5947362"/>
            <a:gd name="adj4" fmla="val 4386798"/>
            <a:gd name="adj5" fmla="val 8060"/>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23011174-8D9A-4182-86C8-1DF75B59DE28}">
      <dsp:nvSpPr>
        <dsp:cNvPr id="0" name=""/>
        <dsp:cNvSpPr/>
      </dsp:nvSpPr>
      <dsp:spPr>
        <a:xfrm>
          <a:off x="362694" y="2845595"/>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Limitations</a:t>
          </a:r>
        </a:p>
      </dsp:txBody>
      <dsp:txXfrm>
        <a:off x="362694" y="2845595"/>
        <a:ext cx="1616608" cy="1616608"/>
      </dsp:txXfrm>
    </dsp:sp>
    <dsp:sp modelId="{C4A1B6D8-E1A9-4E5D-88B2-67D5CA1BF43E}">
      <dsp:nvSpPr>
        <dsp:cNvPr id="0" name=""/>
        <dsp:cNvSpPr/>
      </dsp:nvSpPr>
      <dsp:spPr>
        <a:xfrm>
          <a:off x="261243" y="407"/>
          <a:ext cx="4563247" cy="4563247"/>
        </a:xfrm>
        <a:prstGeom prst="circularArrow">
          <a:avLst>
            <a:gd name="adj1" fmla="val 6908"/>
            <a:gd name="adj2" fmla="val 465840"/>
            <a:gd name="adj3" fmla="val 11347362"/>
            <a:gd name="adj4" fmla="val 9786798"/>
            <a:gd name="adj5" fmla="val 8060"/>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43764AAE-3CB5-427D-8D34-9BEF7F699D17}">
      <dsp:nvSpPr>
        <dsp:cNvPr id="0" name=""/>
        <dsp:cNvSpPr/>
      </dsp:nvSpPr>
      <dsp:spPr>
        <a:xfrm>
          <a:off x="362694" y="101858"/>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Monitor</a:t>
          </a:r>
        </a:p>
      </dsp:txBody>
      <dsp:txXfrm>
        <a:off x="362694" y="101858"/>
        <a:ext cx="1616608" cy="1616608"/>
      </dsp:txXfrm>
    </dsp:sp>
    <dsp:sp modelId="{D15EFBE0-5E71-43D6-8BEF-A4E514CD43F5}">
      <dsp:nvSpPr>
        <dsp:cNvPr id="0" name=""/>
        <dsp:cNvSpPr/>
      </dsp:nvSpPr>
      <dsp:spPr>
        <a:xfrm>
          <a:off x="261243" y="407"/>
          <a:ext cx="4563247" cy="4563247"/>
        </a:xfrm>
        <a:prstGeom prst="circularArrow">
          <a:avLst>
            <a:gd name="adj1" fmla="val 6908"/>
            <a:gd name="adj2" fmla="val 465840"/>
            <a:gd name="adj3" fmla="val 16747362"/>
            <a:gd name="adj4" fmla="val 15186798"/>
            <a:gd name="adj5" fmla="val 8060"/>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CD7AC6-8690-49F4-B667-7E888A4204C1}" type="datetimeFigureOut">
              <a:rPr lang="en-US" smtClean="0"/>
              <a:t>10/2/2017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0EFB6F-2E6B-49DF-B9D1-FCCC23D65BEF}" type="slidenum">
              <a:rPr lang="en-US" smtClean="0"/>
              <a:t>‹#›</a:t>
            </a:fld>
            <a:endParaRPr lang="en-US"/>
          </a:p>
        </p:txBody>
      </p:sp>
    </p:spTree>
    <p:extLst>
      <p:ext uri="{BB962C8B-B14F-4D97-AF65-F5344CB8AC3E}">
        <p14:creationId xmlns:p14="http://schemas.microsoft.com/office/powerpoint/2010/main" val="32688501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training is designed to provide facility supervisors</a:t>
            </a:r>
            <a:r>
              <a:rPr lang="en-US" baseline="0" dirty="0"/>
              <a:t> and leaders and front line staff with an overview of the new Smoking regulations</a:t>
            </a:r>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35754942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appropriately treat the resident while also attempting to reduce the development of antibiotic-resistant organisms.</a:t>
            </a:r>
          </a:p>
        </p:txBody>
      </p:sp>
      <p:sp>
        <p:nvSpPr>
          <p:cNvPr id="4" name="Slide Number Placeholder 3"/>
          <p:cNvSpPr>
            <a:spLocks noGrp="1"/>
          </p:cNvSpPr>
          <p:nvPr>
            <p:ph type="sldNum" sz="quarter" idx="10"/>
          </p:nvPr>
        </p:nvSpPr>
        <p:spPr/>
        <p:txBody>
          <a:bodyPr/>
          <a:lstStyle/>
          <a:p>
            <a:fld id="{640EFB6F-2E6B-49DF-B9D1-FCCC23D65BEF}" type="slidenum">
              <a:rPr lang="en-US" smtClean="0"/>
              <a:t>10</a:t>
            </a:fld>
            <a:endParaRPr lang="en-US"/>
          </a:p>
        </p:txBody>
      </p:sp>
    </p:spTree>
    <p:extLst>
      <p:ext uri="{BB962C8B-B14F-4D97-AF65-F5344CB8AC3E}">
        <p14:creationId xmlns:p14="http://schemas.microsoft.com/office/powerpoint/2010/main" val="20263073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12</a:t>
            </a:fld>
            <a:endParaRPr lang="en-US"/>
          </a:p>
        </p:txBody>
      </p:sp>
    </p:spTree>
    <p:extLst>
      <p:ext uri="{BB962C8B-B14F-4D97-AF65-F5344CB8AC3E}">
        <p14:creationId xmlns:p14="http://schemas.microsoft.com/office/powerpoint/2010/main" val="39864585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14</a:t>
            </a:fld>
            <a:endParaRPr lang="en-US"/>
          </a:p>
        </p:txBody>
      </p:sp>
    </p:spTree>
    <p:extLst>
      <p:ext uri="{BB962C8B-B14F-4D97-AF65-F5344CB8AC3E}">
        <p14:creationId xmlns:p14="http://schemas.microsoft.com/office/powerpoint/2010/main" val="2837997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15</a:t>
            </a:fld>
            <a:endParaRPr lang="en-US"/>
          </a:p>
        </p:txBody>
      </p:sp>
    </p:spTree>
    <p:extLst>
      <p:ext uri="{BB962C8B-B14F-4D97-AF65-F5344CB8AC3E}">
        <p14:creationId xmlns:p14="http://schemas.microsoft.com/office/powerpoint/2010/main" val="23672167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16</a:t>
            </a:fld>
            <a:endParaRPr lang="en-US"/>
          </a:p>
        </p:txBody>
      </p:sp>
    </p:spTree>
    <p:extLst>
      <p:ext uri="{BB962C8B-B14F-4D97-AF65-F5344CB8AC3E}">
        <p14:creationId xmlns:p14="http://schemas.microsoft.com/office/powerpoint/2010/main" val="40686069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19</a:t>
            </a:fld>
            <a:endParaRPr lang="en-US"/>
          </a:p>
        </p:txBody>
      </p:sp>
    </p:spTree>
    <p:extLst>
      <p:ext uri="{BB962C8B-B14F-4D97-AF65-F5344CB8AC3E}">
        <p14:creationId xmlns:p14="http://schemas.microsoft.com/office/powerpoint/2010/main" val="25120202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20</a:t>
            </a:fld>
            <a:endParaRPr lang="en-US"/>
          </a:p>
        </p:txBody>
      </p:sp>
    </p:spTree>
    <p:extLst>
      <p:ext uri="{BB962C8B-B14F-4D97-AF65-F5344CB8AC3E}">
        <p14:creationId xmlns:p14="http://schemas.microsoft.com/office/powerpoint/2010/main" val="29127477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21</a:t>
            </a:fld>
            <a:endParaRPr lang="en-US"/>
          </a:p>
        </p:txBody>
      </p:sp>
    </p:spTree>
    <p:extLst>
      <p:ext uri="{BB962C8B-B14F-4D97-AF65-F5344CB8AC3E}">
        <p14:creationId xmlns:p14="http://schemas.microsoft.com/office/powerpoint/2010/main" val="1903898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22</a:t>
            </a:fld>
            <a:endParaRPr lang="en-US"/>
          </a:p>
        </p:txBody>
      </p:sp>
    </p:spTree>
    <p:extLst>
      <p:ext uri="{BB962C8B-B14F-4D97-AF65-F5344CB8AC3E}">
        <p14:creationId xmlns:p14="http://schemas.microsoft.com/office/powerpoint/2010/main" val="16618214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23</a:t>
            </a:fld>
            <a:endParaRPr lang="en-US"/>
          </a:p>
        </p:txBody>
      </p:sp>
    </p:spTree>
    <p:extLst>
      <p:ext uri="{BB962C8B-B14F-4D97-AF65-F5344CB8AC3E}">
        <p14:creationId xmlns:p14="http://schemas.microsoft.com/office/powerpoint/2010/main" val="40691240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dirty="0">
                <a:solidFill>
                  <a:schemeClr val="tx1"/>
                </a:solidFill>
                <a:latin typeface="+mn-lt"/>
                <a:ea typeface="+mn-ea"/>
                <a:cs typeface="+mn-cs"/>
              </a:rPr>
              <a:t> </a:t>
            </a:r>
            <a:r>
              <a:rPr lang="en-US" sz="1200" kern="1200" dirty="0">
                <a:solidFill>
                  <a:schemeClr val="tx1"/>
                </a:solidFill>
                <a:latin typeface="+mn-lt"/>
                <a:ea typeface="+mn-ea"/>
                <a:cs typeface="+mn-cs"/>
              </a:rPr>
              <a:t>Objectives of the education is to review </a:t>
            </a:r>
            <a:r>
              <a:rPr lang="en-US" sz="1200" kern="1200" dirty="0" err="1">
                <a:solidFill>
                  <a:schemeClr val="tx1"/>
                </a:solidFill>
                <a:latin typeface="+mn-lt"/>
                <a:ea typeface="+mn-ea"/>
                <a:cs typeface="+mn-cs"/>
              </a:rPr>
              <a:t>RoP</a:t>
            </a:r>
            <a:r>
              <a:rPr lang="en-US" sz="1200" kern="1200" baseline="0" dirty="0">
                <a:solidFill>
                  <a:schemeClr val="tx1"/>
                </a:solidFill>
                <a:latin typeface="+mn-lt"/>
                <a:ea typeface="+mn-ea"/>
                <a:cs typeface="+mn-cs"/>
              </a:rPr>
              <a:t> for Antibiotic Stewardship.  </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a:t>
            </a:fld>
            <a:endParaRPr lang="en-US"/>
          </a:p>
        </p:txBody>
      </p:sp>
    </p:spTree>
    <p:extLst>
      <p:ext uri="{BB962C8B-B14F-4D97-AF65-F5344CB8AC3E}">
        <p14:creationId xmlns:p14="http://schemas.microsoft.com/office/powerpoint/2010/main" val="29686700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24</a:t>
            </a:fld>
            <a:endParaRPr lang="en-US"/>
          </a:p>
        </p:txBody>
      </p:sp>
    </p:spTree>
    <p:extLst>
      <p:ext uri="{BB962C8B-B14F-4D97-AF65-F5344CB8AC3E}">
        <p14:creationId xmlns:p14="http://schemas.microsoft.com/office/powerpoint/2010/main" val="23550913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27</a:t>
            </a:fld>
            <a:endParaRPr lang="en-US"/>
          </a:p>
        </p:txBody>
      </p:sp>
    </p:spTree>
    <p:extLst>
      <p:ext uri="{BB962C8B-B14F-4D97-AF65-F5344CB8AC3E}">
        <p14:creationId xmlns:p14="http://schemas.microsoft.com/office/powerpoint/2010/main" val="15932231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28</a:t>
            </a:fld>
            <a:endParaRPr lang="en-US"/>
          </a:p>
        </p:txBody>
      </p:sp>
    </p:spTree>
    <p:extLst>
      <p:ext uri="{BB962C8B-B14F-4D97-AF65-F5344CB8AC3E}">
        <p14:creationId xmlns:p14="http://schemas.microsoft.com/office/powerpoint/2010/main" val="325376218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29</a:t>
            </a:fld>
            <a:endParaRPr lang="en-US"/>
          </a:p>
        </p:txBody>
      </p:sp>
    </p:spTree>
    <p:extLst>
      <p:ext uri="{BB962C8B-B14F-4D97-AF65-F5344CB8AC3E}">
        <p14:creationId xmlns:p14="http://schemas.microsoft.com/office/powerpoint/2010/main" val="366692930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response to these updated regulations includes:</a:t>
            </a:r>
          </a:p>
          <a:p>
            <a:endParaRPr lang="en-US" dirty="0"/>
          </a:p>
          <a:p>
            <a:r>
              <a:rPr lang="en-US" dirty="0"/>
              <a:t>Understand</a:t>
            </a:r>
            <a:r>
              <a:rPr lang="en-US" baseline="0" dirty="0"/>
              <a:t> – understanding the new regulations regarding the.  Todays training will walked us through the changes and our roles and responsibilities. </a:t>
            </a:r>
          </a:p>
          <a:p>
            <a:r>
              <a:rPr lang="en-US" baseline="0" dirty="0"/>
              <a:t>Inform –  ALL staff will be informed of new requirements</a:t>
            </a:r>
          </a:p>
          <a:p>
            <a:r>
              <a:rPr lang="en-US" baseline="0" dirty="0"/>
              <a:t>Limitations and Concerns – we will discuss how we handle any limitations and concerns</a:t>
            </a:r>
          </a:p>
          <a:p>
            <a:r>
              <a:rPr lang="en-US" baseline="0" dirty="0"/>
              <a:t>Monitor – we will monitor our policy via our QAPI program as applicable </a:t>
            </a:r>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32</a:t>
            </a:fld>
            <a:endParaRPr lang="en-US"/>
          </a:p>
        </p:txBody>
      </p:sp>
    </p:spTree>
    <p:extLst>
      <p:ext uri="{BB962C8B-B14F-4D97-AF65-F5344CB8AC3E}">
        <p14:creationId xmlns:p14="http://schemas.microsoft.com/office/powerpoint/2010/main" val="5075364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33</a:t>
            </a:fld>
            <a:endParaRPr lang="en-US"/>
          </a:p>
        </p:txBody>
      </p:sp>
    </p:spTree>
    <p:extLst>
      <p:ext uri="{BB962C8B-B14F-4D97-AF65-F5344CB8AC3E}">
        <p14:creationId xmlns:p14="http://schemas.microsoft.com/office/powerpoint/2010/main" val="30199190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34</a:t>
            </a:fld>
            <a:endParaRPr lang="en-US"/>
          </a:p>
        </p:txBody>
      </p:sp>
    </p:spTree>
    <p:extLst>
      <p:ext uri="{BB962C8B-B14F-4D97-AF65-F5344CB8AC3E}">
        <p14:creationId xmlns:p14="http://schemas.microsoft.com/office/powerpoint/2010/main" val="292580310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35</a:t>
            </a:fld>
            <a:endParaRPr lang="en-US"/>
          </a:p>
        </p:txBody>
      </p:sp>
    </p:spTree>
    <p:extLst>
      <p:ext uri="{BB962C8B-B14F-4D97-AF65-F5344CB8AC3E}">
        <p14:creationId xmlns:p14="http://schemas.microsoft.com/office/powerpoint/2010/main" val="11772472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Knowledge</a:t>
            </a:r>
          </a:p>
          <a:p>
            <a:r>
              <a:rPr lang="en-US" b="1" dirty="0"/>
              <a:t>New Resident Admissions-</a:t>
            </a:r>
            <a:r>
              <a:rPr lang="en-US" b="0" dirty="0"/>
              <a:t>Many times there are not complete orders—missing rationale/reason, diagnostics not available, no stop dates, etc.</a:t>
            </a:r>
          </a:p>
          <a:p>
            <a:r>
              <a:rPr lang="en-US" b="1" dirty="0"/>
              <a:t>Resident/Family requests-</a:t>
            </a:r>
            <a:r>
              <a:rPr lang="en-US" b="0" dirty="0"/>
              <a:t>this is why education is so important as many times families believe antibiotics</a:t>
            </a:r>
            <a:r>
              <a:rPr lang="en-US" b="0" baseline="0" dirty="0"/>
              <a:t> are always the answer</a:t>
            </a:r>
            <a:endParaRPr lang="en-US" b="0" dirty="0"/>
          </a:p>
          <a:p>
            <a:r>
              <a:rPr lang="en-US" b="1" dirty="0"/>
              <a:t>Practitioner Orders  </a:t>
            </a:r>
            <a:r>
              <a:rPr lang="en-US" b="0" dirty="0"/>
              <a:t>This is when</a:t>
            </a:r>
            <a:r>
              <a:rPr lang="en-US" b="0" baseline="0" dirty="0"/>
              <a:t> the nurse will notify the Infection Preventionist/or DON to discuss situation, review record and notify the Medical Director if indicated</a:t>
            </a:r>
            <a:endParaRPr lang="en-US" b="0" dirty="0"/>
          </a:p>
          <a:p>
            <a:endParaRPr lang="en-US" b="0" baseline="0" dirty="0"/>
          </a:p>
        </p:txBody>
      </p:sp>
      <p:sp>
        <p:nvSpPr>
          <p:cNvPr id="4" name="Slide Number Placeholder 3"/>
          <p:cNvSpPr>
            <a:spLocks noGrp="1"/>
          </p:cNvSpPr>
          <p:nvPr>
            <p:ph type="sldNum" sz="quarter" idx="10"/>
          </p:nvPr>
        </p:nvSpPr>
        <p:spPr/>
        <p:txBody>
          <a:bodyPr/>
          <a:lstStyle/>
          <a:p>
            <a:fld id="{640EFB6F-2E6B-49DF-B9D1-FCCC23D65BEF}" type="slidenum">
              <a:rPr lang="en-US" smtClean="0"/>
              <a:t>36</a:t>
            </a:fld>
            <a:endParaRPr lang="en-US"/>
          </a:p>
        </p:txBody>
      </p:sp>
    </p:spTree>
    <p:extLst>
      <p:ext uri="{BB962C8B-B14F-4D97-AF65-F5344CB8AC3E}">
        <p14:creationId xmlns:p14="http://schemas.microsoft.com/office/powerpoint/2010/main" val="9402811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DA1A54-E777-4EF1-B51C-A307AA47CB5F}" type="slidenum">
              <a:rPr lang="en-US" smtClean="0">
                <a:solidFill>
                  <a:prstClr val="black"/>
                </a:solidFill>
              </a:rPr>
              <a:pPr/>
              <a:t>40</a:t>
            </a:fld>
            <a:endParaRPr lang="en-US">
              <a:solidFill>
                <a:prstClr val="black"/>
              </a:solidFill>
            </a:endParaRPr>
          </a:p>
        </p:txBody>
      </p:sp>
    </p:spTree>
    <p:extLst>
      <p:ext uri="{BB962C8B-B14F-4D97-AF65-F5344CB8AC3E}">
        <p14:creationId xmlns:p14="http://schemas.microsoft.com/office/powerpoint/2010/main" val="35323103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  In nursing homes, high rates of antibiotics are prescribed to prevent urinary tract infection (</a:t>
            </a:r>
            <a:r>
              <a:rPr lang="en-US" dirty="0" err="1"/>
              <a:t>UTI</a:t>
            </a:r>
            <a:r>
              <a:rPr lang="en-US" dirty="0"/>
              <a:t>) and respiratory tract infection (</a:t>
            </a:r>
            <a:r>
              <a:rPr lang="en-US" dirty="0" err="1"/>
              <a:t>RTI</a:t>
            </a:r>
            <a:r>
              <a:rPr lang="en-US" dirty="0"/>
              <a:t>). Prescribing antibiotics before there is an infection often contributes to misuse.   </a:t>
            </a:r>
          </a:p>
          <a:p>
            <a:pPr marL="171450" indent="-171450">
              <a:buFont typeface="Arial" panose="020B0604020202020204" pitchFamily="34" charset="0"/>
              <a:buChar char="•"/>
            </a:pPr>
            <a:r>
              <a:rPr lang="en-US" dirty="0"/>
              <a:t>Often residents are given antibiotics just because they are colonized with (carrying) bacteria that are not making the person sick. Prescribing antibiotics for colonization contributes to antibiotic overuse. </a:t>
            </a:r>
          </a:p>
          <a:p>
            <a:pPr marL="171450" indent="-171450">
              <a:buFont typeface="Arial" panose="020B0604020202020204" pitchFamily="34" charset="0"/>
              <a:buChar char="•"/>
            </a:pPr>
            <a:r>
              <a:rPr lang="en-US" dirty="0"/>
              <a:t> When patients are transferred between facilities, for example from a nursing home to a hospital, poor communication between facilities about prescribed antibiotics (e.g., rationale, number of days) plus insufficient infection control practices can result in antibiotic misuse and the spread of antibiotic resistance. </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3</a:t>
            </a:fld>
            <a:endParaRPr lang="en-US"/>
          </a:p>
        </p:txBody>
      </p:sp>
    </p:spTree>
    <p:extLst>
      <p:ext uri="{BB962C8B-B14F-4D97-AF65-F5344CB8AC3E}">
        <p14:creationId xmlns:p14="http://schemas.microsoft.com/office/powerpoint/2010/main" val="146623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4</a:t>
            </a:fld>
            <a:endParaRPr lang="en-US"/>
          </a:p>
        </p:txBody>
      </p:sp>
    </p:spTree>
    <p:extLst>
      <p:ext uri="{BB962C8B-B14F-4D97-AF65-F5344CB8AC3E}">
        <p14:creationId xmlns:p14="http://schemas.microsoft.com/office/powerpoint/2010/main" val="7338695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Viruses:  Influenza, bronchitis</a:t>
            </a:r>
          </a:p>
        </p:txBody>
      </p:sp>
      <p:sp>
        <p:nvSpPr>
          <p:cNvPr id="4" name="Slide Number Placeholder 3"/>
          <p:cNvSpPr>
            <a:spLocks noGrp="1"/>
          </p:cNvSpPr>
          <p:nvPr>
            <p:ph type="sldNum" sz="quarter" idx="10"/>
          </p:nvPr>
        </p:nvSpPr>
        <p:spPr/>
        <p:txBody>
          <a:bodyPr/>
          <a:lstStyle/>
          <a:p>
            <a:fld id="{640EFB6F-2E6B-49DF-B9D1-FCCC23D65BEF}" type="slidenum">
              <a:rPr lang="en-US" smtClean="0"/>
              <a:t>5</a:t>
            </a:fld>
            <a:endParaRPr lang="en-US"/>
          </a:p>
        </p:txBody>
      </p:sp>
    </p:spTree>
    <p:extLst>
      <p:ext uri="{BB962C8B-B14F-4D97-AF65-F5344CB8AC3E}">
        <p14:creationId xmlns:p14="http://schemas.microsoft.com/office/powerpoint/2010/main" val="14049036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Using antibiotics when they are not necessary increases the risk they will not work when needed most</a:t>
            </a:r>
          </a:p>
        </p:txBody>
      </p:sp>
      <p:sp>
        <p:nvSpPr>
          <p:cNvPr id="4" name="Slide Number Placeholder 3"/>
          <p:cNvSpPr>
            <a:spLocks noGrp="1"/>
          </p:cNvSpPr>
          <p:nvPr>
            <p:ph type="sldNum" sz="quarter" idx="10"/>
          </p:nvPr>
        </p:nvSpPr>
        <p:spPr/>
        <p:txBody>
          <a:bodyPr/>
          <a:lstStyle/>
          <a:p>
            <a:fld id="{640EFB6F-2E6B-49DF-B9D1-FCCC23D65BEF}" type="slidenum">
              <a:rPr lang="en-US" smtClean="0"/>
              <a:t>6</a:t>
            </a:fld>
            <a:endParaRPr lang="en-US"/>
          </a:p>
        </p:txBody>
      </p:sp>
    </p:spTree>
    <p:extLst>
      <p:ext uri="{BB962C8B-B14F-4D97-AF65-F5344CB8AC3E}">
        <p14:creationId xmlns:p14="http://schemas.microsoft.com/office/powerpoint/2010/main" val="31893182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Antibiotic resistant bacteria are harder to kill</a:t>
            </a:r>
          </a:p>
          <a:p>
            <a:r>
              <a:rPr lang="en-US" dirty="0"/>
              <a:t>Colonization is when the person carries the resistant bacteria without feeling sick</a:t>
            </a:r>
          </a:p>
        </p:txBody>
      </p:sp>
      <p:sp>
        <p:nvSpPr>
          <p:cNvPr id="4" name="Slide Number Placeholder 3"/>
          <p:cNvSpPr>
            <a:spLocks noGrp="1"/>
          </p:cNvSpPr>
          <p:nvPr>
            <p:ph type="sldNum" sz="quarter" idx="10"/>
          </p:nvPr>
        </p:nvSpPr>
        <p:spPr/>
        <p:txBody>
          <a:bodyPr/>
          <a:lstStyle/>
          <a:p>
            <a:fld id="{640EFB6F-2E6B-49DF-B9D1-FCCC23D65BEF}" type="slidenum">
              <a:rPr lang="en-US" smtClean="0"/>
              <a:t>7</a:t>
            </a:fld>
            <a:endParaRPr lang="en-US"/>
          </a:p>
        </p:txBody>
      </p:sp>
    </p:spTree>
    <p:extLst>
      <p:ext uri="{BB962C8B-B14F-4D97-AF65-F5344CB8AC3E}">
        <p14:creationId xmlns:p14="http://schemas.microsoft.com/office/powerpoint/2010/main" val="1900266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8</a:t>
            </a:fld>
            <a:endParaRPr lang="en-US"/>
          </a:p>
        </p:txBody>
      </p:sp>
    </p:spTree>
    <p:extLst>
      <p:ext uri="{BB962C8B-B14F-4D97-AF65-F5344CB8AC3E}">
        <p14:creationId xmlns:p14="http://schemas.microsoft.com/office/powerpoint/2010/main" val="34347170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9</a:t>
            </a:fld>
            <a:endParaRPr lang="en-US"/>
          </a:p>
        </p:txBody>
      </p:sp>
    </p:spTree>
    <p:extLst>
      <p:ext uri="{BB962C8B-B14F-4D97-AF65-F5344CB8AC3E}">
        <p14:creationId xmlns:p14="http://schemas.microsoft.com/office/powerpoint/2010/main" val="1872965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endParaRPr lang="en-US"/>
          </a:p>
        </p:txBody>
      </p:sp>
    </p:spTree>
    <p:extLst>
      <p:ext uri="{BB962C8B-B14F-4D97-AF65-F5344CB8AC3E}">
        <p14:creationId xmlns:p14="http://schemas.microsoft.com/office/powerpoint/2010/main" val="3115744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487ED3-A5E5-48E5-93A8-733354317C3C}" type="datetimeFigureOut">
              <a:rPr lang="en-US" smtClean="0"/>
              <a:t>10/2/2017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3615223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r>
              <a:rPr lang="en-US" dirty="0">
                <a:solidFill>
                  <a:prstClr val="black"/>
                </a:solidFill>
              </a:rPr>
              <a:t>This document is for general informational purposes only.  </a:t>
            </a:r>
          </a:p>
          <a:p>
            <a:r>
              <a:rPr lang="en-US" dirty="0">
                <a:solidFill>
                  <a:prstClr val="black"/>
                </a:solidFill>
              </a:rPr>
              <a:t>It does not represent legal advice nor relied upon as supporting documentation or advice with CMS or other regulatory entities.</a:t>
            </a:r>
          </a:p>
          <a:p>
            <a:r>
              <a:rPr lang="en-US" dirty="0">
                <a:solidFill>
                  <a:prstClr val="black"/>
                </a:solidFill>
              </a:rPr>
              <a:t>© Pathway Health Services, Inc. – All Rights Reserved – Copy with Permission Only - Requirements of Participation P&amp;P Manual 2017</a:t>
            </a:r>
          </a:p>
          <a:p>
            <a:endParaRPr lang="en-US" dirty="0">
              <a:solidFill>
                <a:prstClr val="black"/>
              </a:solidFill>
            </a:endParaRPr>
          </a:p>
        </p:txBody>
      </p:sp>
    </p:spTree>
    <p:extLst>
      <p:ext uri="{BB962C8B-B14F-4D97-AF65-F5344CB8AC3E}">
        <p14:creationId xmlns:p14="http://schemas.microsoft.com/office/powerpoint/2010/main" val="15385407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10/2/2017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a:xfrm>
            <a:off x="6553200" y="6356350"/>
            <a:ext cx="2133600" cy="365125"/>
          </a:xfrm>
        </p:spPr>
        <p:txBody>
          <a:bodyPr/>
          <a:lstStyle/>
          <a:p>
            <a:fld id="{8ED21966-C764-4C40-97C3-3CEDFB59A7F5}" type="slidenum">
              <a:rPr lang="en-US" smtClean="0">
                <a:solidFill>
                  <a:prstClr val="black"/>
                </a:solidFill>
              </a:rPr>
              <a:pPr/>
              <a:t>‹#›</a:t>
            </a:fld>
            <a:endParaRPr lang="en-US">
              <a:solidFill>
                <a:prstClr val="black"/>
              </a:solidFill>
            </a:endParaRP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12641879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10/2/2017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35816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10/2/2017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5715620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B36801-8505-4C0E-A75F-6C61E9D43F90}" type="datetimeFigureOut">
              <a:rPr lang="en-US" smtClean="0">
                <a:solidFill>
                  <a:prstClr val="black"/>
                </a:solidFill>
              </a:rPr>
              <a:pPr/>
              <a:t>10/2/2017</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525760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10/2/2017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749378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B36801-8505-4C0E-A75F-6C61E9D43F90}" type="datetimeFigureOut">
              <a:rPr lang="en-US" smtClean="0">
                <a:solidFill>
                  <a:prstClr val="black"/>
                </a:solidFill>
              </a:rPr>
              <a:pPr/>
              <a:t>10/2/2017</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2870832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10/2/2017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82254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10/2/2017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756475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487ED3-A5E5-48E5-93A8-733354317C3C}" type="datetimeFigureOut">
              <a:rPr lang="en-US" smtClean="0"/>
              <a:t>10/2/2017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553200" y="6356350"/>
            <a:ext cx="2133600" cy="365125"/>
          </a:xfrm>
        </p:spPr>
        <p:txBody>
          <a:bodyPr/>
          <a:lstStyle/>
          <a:p>
            <a:fld id="{C0C37840-F4A2-4D7F-87B1-D6C0D51FFD3A}" type="slidenum">
              <a:rPr lang="en-US" smtClean="0"/>
              <a:t>‹#›</a:t>
            </a:fld>
            <a:endParaRPr lang="en-US"/>
          </a:p>
        </p:txBody>
      </p:sp>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37922042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10/2/2017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8044655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r>
              <a:rPr lang="en-US" dirty="0">
                <a:solidFill>
                  <a:prstClr val="black"/>
                </a:solidFill>
              </a:rPr>
              <a:t>This document is for general informational purposes only.  </a:t>
            </a:r>
          </a:p>
          <a:p>
            <a:r>
              <a:rPr lang="en-US" dirty="0">
                <a:solidFill>
                  <a:prstClr val="black"/>
                </a:solidFill>
              </a:rPr>
              <a:t>It does not represent legal advice nor relied upon as supporting documentation or advice with CMS or other regulatory entities.</a:t>
            </a:r>
          </a:p>
          <a:p>
            <a:r>
              <a:rPr lang="en-US" dirty="0">
                <a:solidFill>
                  <a:prstClr val="black"/>
                </a:solidFill>
              </a:rPr>
              <a:t>© Pathway Health Services, Inc. – All Rights Reserved – Copy with Permission Only - Requirements of Participation P&amp;P Manual 2017</a:t>
            </a:r>
          </a:p>
          <a:p>
            <a:endParaRPr lang="en-US" dirty="0">
              <a:solidFill>
                <a:prstClr val="black"/>
              </a:solidFill>
            </a:endParaRPr>
          </a:p>
        </p:txBody>
      </p:sp>
    </p:spTree>
    <p:extLst>
      <p:ext uri="{BB962C8B-B14F-4D97-AF65-F5344CB8AC3E}">
        <p14:creationId xmlns:p14="http://schemas.microsoft.com/office/powerpoint/2010/main" val="10237099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10/2/2017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a:xfrm>
            <a:off x="6553200" y="6356350"/>
            <a:ext cx="2133600" cy="365125"/>
          </a:xfrm>
        </p:spPr>
        <p:txBody>
          <a:bodyPr/>
          <a:lstStyle/>
          <a:p>
            <a:fld id="{8ED21966-C764-4C40-97C3-3CEDFB59A7F5}" type="slidenum">
              <a:rPr lang="en-US" smtClean="0">
                <a:solidFill>
                  <a:prstClr val="black"/>
                </a:solidFill>
              </a:rPr>
              <a:pPr/>
              <a:t>‹#›</a:t>
            </a:fld>
            <a:endParaRPr lang="en-US">
              <a:solidFill>
                <a:prstClr val="black"/>
              </a:solidFill>
            </a:endParaRP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10829403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10/2/2017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3619394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10/2/2017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732352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B36801-8505-4C0E-A75F-6C61E9D43F90}" type="datetimeFigureOut">
              <a:rPr lang="en-US" smtClean="0">
                <a:solidFill>
                  <a:prstClr val="black"/>
                </a:solidFill>
              </a:rPr>
              <a:pPr/>
              <a:t>10/2/2017</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1181315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10/2/2017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0604515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B36801-8505-4C0E-A75F-6C61E9D43F90}" type="datetimeFigureOut">
              <a:rPr lang="en-US" smtClean="0">
                <a:solidFill>
                  <a:prstClr val="black"/>
                </a:solidFill>
              </a:rPr>
              <a:pPr/>
              <a:t>10/2/2017</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792252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10/2/2017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73074864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10/2/2017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094173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487ED3-A5E5-48E5-93A8-733354317C3C}" type="datetimeFigureOut">
              <a:rPr lang="en-US" smtClean="0"/>
              <a:t>10/2/2017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66914021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10/2/2017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47803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9487ED3-A5E5-48E5-93A8-733354317C3C}" type="datetimeFigureOut">
              <a:rPr lang="en-US" smtClean="0"/>
              <a:t>10/2/2017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191890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9487ED3-A5E5-48E5-93A8-733354317C3C}" type="datetimeFigureOut">
              <a:rPr lang="en-US" smtClean="0"/>
              <a:t>10/2/2017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3588275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487ED3-A5E5-48E5-93A8-733354317C3C}" type="datetimeFigureOut">
              <a:rPr lang="en-US" smtClean="0"/>
              <a:t>10/2/2017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3614537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487ED3-A5E5-48E5-93A8-733354317C3C}" type="datetimeFigureOut">
              <a:rPr lang="en-US" smtClean="0"/>
              <a:t>10/2/2017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981344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487ED3-A5E5-48E5-93A8-733354317C3C}" type="datetimeFigureOut">
              <a:rPr lang="en-US" smtClean="0"/>
              <a:t>10/2/2017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2193369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487ED3-A5E5-48E5-93A8-733354317C3C}" type="datetimeFigureOut">
              <a:rPr lang="en-US" smtClean="0"/>
              <a:t>10/2/2017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638113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1.jpe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image" Target="../media/image3.jpeg"/><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theme" Target="../theme/theme3.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fld id="{99487ED3-A5E5-48E5-93A8-733354317C3C}" type="datetimeFigureOut">
              <a:rPr lang="en-US" smtClean="0"/>
              <a:t>10/2/2017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fld id="{C0C37840-F4A2-4D7F-87B1-D6C0D51FFD3A}" type="slidenum">
              <a:rPr lang="en-US" smtClean="0"/>
              <a:t>‹#›</a:t>
            </a:fld>
            <a:endParaRPr lang="en-US"/>
          </a:p>
        </p:txBody>
      </p:sp>
      <p:pic>
        <p:nvPicPr>
          <p:cNvPr id="9" name="Picture 8"/>
          <p:cNvPicPr>
            <a:picLocks noChangeAspect="1"/>
          </p:cNvPicPr>
          <p:nvPr/>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p:nvSpPr>
        <p:spPr>
          <a:xfrm>
            <a:off x="2590800" y="6259810"/>
            <a:ext cx="3962400" cy="323165"/>
          </a:xfrm>
          <a:prstGeom prst="rect">
            <a:avLst/>
          </a:prstGeom>
          <a:noFill/>
        </p:spPr>
        <p:txBody>
          <a:bodyPr wrap="square" rtlCol="0">
            <a:spAutoFit/>
          </a:bodyPr>
          <a:lstStyle/>
          <a:p>
            <a:pPr algn="ctr"/>
            <a:r>
              <a:rPr lang="en-US" sz="500" kern="1200" dirty="0">
                <a:solidFill>
                  <a:schemeClr val="tx1"/>
                </a:solidFill>
                <a:effectLst/>
                <a:latin typeface="Calibri" panose="020F0502020204030204" pitchFamily="34" charset="0"/>
                <a:ea typeface="+mn-ea"/>
                <a:cs typeface="Arial" charset="0"/>
              </a:rPr>
              <a:t>This document is for general informational purposes only.  </a:t>
            </a:r>
          </a:p>
          <a:p>
            <a:pPr algn="ctr"/>
            <a:r>
              <a:rPr lang="en-US" sz="500" kern="1200" dirty="0">
                <a:solidFill>
                  <a:schemeClr val="tx1"/>
                </a:solidFill>
                <a:effectLst/>
                <a:latin typeface="Calibri" panose="020F0502020204030204" pitchFamily="34" charset="0"/>
                <a:ea typeface="+mn-ea"/>
                <a:cs typeface="Arial" charset="0"/>
              </a:rPr>
              <a:t>It does not represent legal advice nor relied upon as supporting documentation or advice with CMS or other regulatory entities.</a:t>
            </a:r>
          </a:p>
          <a:p>
            <a:pPr algn="ctr"/>
            <a:r>
              <a:rPr lang="en-US" sz="500" kern="1200" dirty="0">
                <a:solidFill>
                  <a:schemeClr val="tx1"/>
                </a:solidFill>
                <a:effectLst/>
                <a:latin typeface="Calibri" panose="020F0502020204030204" pitchFamily="34" charset="0"/>
                <a:ea typeface="+mn-ea"/>
                <a:cs typeface="Arial" charset="0"/>
              </a:rPr>
              <a:t>© Pathway Health Services, Inc. – All Rights Reserved – Copy with Permission Only </a:t>
            </a:r>
            <a:r>
              <a:rPr lang="en-US" sz="500" kern="1200">
                <a:solidFill>
                  <a:schemeClr val="tx1"/>
                </a:solidFill>
                <a:effectLst/>
                <a:latin typeface="Calibri" panose="020F0502020204030204" pitchFamily="34" charset="0"/>
                <a:ea typeface="+mn-ea"/>
                <a:cs typeface="Arial" charset="0"/>
              </a:rPr>
              <a:t>- 2017</a:t>
            </a:r>
            <a:endParaRPr lang="en-US" sz="500" kern="1200" dirty="0">
              <a:solidFill>
                <a:schemeClr val="tx1"/>
              </a:solidFill>
              <a:effectLst/>
              <a:latin typeface="Calibri" panose="020F0502020204030204" pitchFamily="34" charset="0"/>
              <a:ea typeface="+mn-ea"/>
              <a:cs typeface="Arial" charset="0"/>
            </a:endParaRPr>
          </a:p>
        </p:txBody>
      </p:sp>
    </p:spTree>
    <p:extLst>
      <p:ext uri="{BB962C8B-B14F-4D97-AF65-F5344CB8AC3E}">
        <p14:creationId xmlns:p14="http://schemas.microsoft.com/office/powerpoint/2010/main" val="1303961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pPr fontAlgn="base">
              <a:spcBef>
                <a:spcPct val="0"/>
              </a:spcBef>
              <a:spcAft>
                <a:spcPct val="0"/>
              </a:spcAft>
            </a:pPr>
            <a:fld id="{B6B36801-8505-4C0E-A75F-6C61E9D43F90}" type="datetimeFigureOut">
              <a:rPr lang="en-US" smtClean="0">
                <a:solidFill>
                  <a:prstClr val="black"/>
                </a:solidFill>
                <a:latin typeface="Arial" charset="0"/>
                <a:cs typeface="Arial" charset="0"/>
              </a:rPr>
              <a:pPr fontAlgn="base">
                <a:spcBef>
                  <a:spcPct val="0"/>
                </a:spcBef>
                <a:spcAft>
                  <a:spcPct val="0"/>
                </a:spcAft>
              </a:pPr>
              <a:t>10/2/2017</a:t>
            </a:fld>
            <a:endParaRPr lang="en-US" dirty="0">
              <a:solidFill>
                <a:prstClr val="black"/>
              </a:solidFill>
              <a:latin typeface="Arial" charset="0"/>
              <a:cs typeface="Arial"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pPr fontAlgn="base">
              <a:spcBef>
                <a:spcPct val="0"/>
              </a:spcBef>
              <a:spcAft>
                <a:spcPct val="0"/>
              </a:spcAft>
            </a:pPr>
            <a:endParaRPr lang="en-US" dirty="0">
              <a:solidFill>
                <a:prstClr val="black"/>
              </a:solidFill>
              <a:latin typeface="Arial" charset="0"/>
              <a:cs typeface="Arial"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fontAlgn="base">
              <a:spcBef>
                <a:spcPct val="0"/>
              </a:spcBef>
              <a:spcAft>
                <a:spcPct val="0"/>
              </a:spcAft>
            </a:pPr>
            <a:fld id="{8ED21966-C764-4C40-97C3-3CEDFB59A7F5}" type="slidenum">
              <a:rPr lang="en-US" smtClean="0">
                <a:solidFill>
                  <a:prstClr val="black"/>
                </a:solidFill>
                <a:latin typeface="Arial" charset="0"/>
                <a:cs typeface="Arial" charset="0"/>
              </a:rPr>
              <a:pPr fontAlgn="base">
                <a:spcBef>
                  <a:spcPct val="0"/>
                </a:spcBef>
                <a:spcAft>
                  <a:spcPct val="0"/>
                </a:spcAft>
              </a:pPr>
              <a:t>‹#›</a:t>
            </a:fld>
            <a:endParaRPr lang="en-US" dirty="0">
              <a:solidFill>
                <a:prstClr val="black"/>
              </a:solidFill>
              <a:latin typeface="Arial" charset="0"/>
              <a:cs typeface="Arial" charset="0"/>
            </a:endParaRPr>
          </a:p>
        </p:txBody>
      </p:sp>
      <p:pic>
        <p:nvPicPr>
          <p:cNvPr id="9" name="Picture 8"/>
          <p:cNvPicPr>
            <a:picLocks noChangeAspect="1"/>
          </p:cNvPicPr>
          <p:nvPr userDrawn="1"/>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userDrawn="1"/>
        </p:nvSpPr>
        <p:spPr>
          <a:xfrm>
            <a:off x="2590800" y="6259810"/>
            <a:ext cx="3962400" cy="323165"/>
          </a:xfrm>
          <a:prstGeom prst="rect">
            <a:avLst/>
          </a:prstGeom>
          <a:noFill/>
        </p:spPr>
        <p:txBody>
          <a:bodyPr wrap="square" rtlCol="0">
            <a:spAutoFit/>
          </a:bodyPr>
          <a:lstStyle/>
          <a:p>
            <a:pPr algn="ctr" fontAlgn="base">
              <a:spcBef>
                <a:spcPct val="0"/>
              </a:spcBef>
              <a:spcAft>
                <a:spcPct val="0"/>
              </a:spcAft>
            </a:pPr>
            <a:r>
              <a:rPr lang="en-US" sz="500" dirty="0">
                <a:solidFill>
                  <a:prstClr val="black"/>
                </a:solidFill>
                <a:cs typeface="Arial" charset="0"/>
              </a:rPr>
              <a:t>This document is for general informational purposes only.  </a:t>
            </a:r>
          </a:p>
          <a:p>
            <a:pPr algn="ctr" fontAlgn="base">
              <a:spcBef>
                <a:spcPct val="0"/>
              </a:spcBef>
              <a:spcAft>
                <a:spcPct val="0"/>
              </a:spcAft>
            </a:pPr>
            <a:r>
              <a:rPr lang="en-US" sz="500" dirty="0">
                <a:solidFill>
                  <a:prstClr val="black"/>
                </a:solidFill>
                <a:cs typeface="Arial" charset="0"/>
              </a:rPr>
              <a:t>It does not represent legal advice nor relied upon as supporting documentation or advice with CMS or other regulatory entities.</a:t>
            </a:r>
          </a:p>
          <a:p>
            <a:pPr algn="ctr" fontAlgn="base">
              <a:spcBef>
                <a:spcPct val="0"/>
              </a:spcBef>
              <a:spcAft>
                <a:spcPct val="0"/>
              </a:spcAft>
            </a:pPr>
            <a:r>
              <a:rPr lang="en-US" sz="500" dirty="0">
                <a:solidFill>
                  <a:prstClr val="black"/>
                </a:solidFill>
                <a:cs typeface="Arial" charset="0"/>
              </a:rPr>
              <a:t>© Pathway Health Services, Inc. – All Rights Reserved – Copy with Permission Only - Requirements of Participation P&amp;P Manual 2017</a:t>
            </a:r>
          </a:p>
        </p:txBody>
      </p:sp>
    </p:spTree>
    <p:extLst>
      <p:ext uri="{BB962C8B-B14F-4D97-AF65-F5344CB8AC3E}">
        <p14:creationId xmlns:p14="http://schemas.microsoft.com/office/powerpoint/2010/main" val="2516661428"/>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pPr fontAlgn="base">
              <a:spcBef>
                <a:spcPct val="0"/>
              </a:spcBef>
              <a:spcAft>
                <a:spcPct val="0"/>
              </a:spcAft>
            </a:pPr>
            <a:fld id="{B6B36801-8505-4C0E-A75F-6C61E9D43F90}" type="datetimeFigureOut">
              <a:rPr lang="en-US" smtClean="0">
                <a:solidFill>
                  <a:prstClr val="black"/>
                </a:solidFill>
                <a:latin typeface="Arial" charset="0"/>
                <a:cs typeface="Arial" charset="0"/>
              </a:rPr>
              <a:pPr fontAlgn="base">
                <a:spcBef>
                  <a:spcPct val="0"/>
                </a:spcBef>
                <a:spcAft>
                  <a:spcPct val="0"/>
                </a:spcAft>
              </a:pPr>
              <a:t>10/2/2017</a:t>
            </a:fld>
            <a:endParaRPr lang="en-US" dirty="0">
              <a:solidFill>
                <a:prstClr val="black"/>
              </a:solidFill>
              <a:latin typeface="Arial" charset="0"/>
              <a:cs typeface="Arial"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pPr fontAlgn="base">
              <a:spcBef>
                <a:spcPct val="0"/>
              </a:spcBef>
              <a:spcAft>
                <a:spcPct val="0"/>
              </a:spcAft>
            </a:pPr>
            <a:endParaRPr lang="en-US" dirty="0">
              <a:solidFill>
                <a:prstClr val="black"/>
              </a:solidFill>
              <a:latin typeface="Arial" charset="0"/>
              <a:cs typeface="Arial"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fontAlgn="base">
              <a:spcBef>
                <a:spcPct val="0"/>
              </a:spcBef>
              <a:spcAft>
                <a:spcPct val="0"/>
              </a:spcAft>
            </a:pPr>
            <a:fld id="{8ED21966-C764-4C40-97C3-3CEDFB59A7F5}" type="slidenum">
              <a:rPr lang="en-US" smtClean="0">
                <a:solidFill>
                  <a:prstClr val="black"/>
                </a:solidFill>
                <a:latin typeface="Arial" charset="0"/>
                <a:cs typeface="Arial" charset="0"/>
              </a:rPr>
              <a:pPr fontAlgn="base">
                <a:spcBef>
                  <a:spcPct val="0"/>
                </a:spcBef>
                <a:spcAft>
                  <a:spcPct val="0"/>
                </a:spcAft>
              </a:pPr>
              <a:t>‹#›</a:t>
            </a:fld>
            <a:endParaRPr lang="en-US" dirty="0">
              <a:solidFill>
                <a:prstClr val="black"/>
              </a:solidFill>
              <a:latin typeface="Arial" charset="0"/>
              <a:cs typeface="Arial" charset="0"/>
            </a:endParaRPr>
          </a:p>
        </p:txBody>
      </p:sp>
      <p:pic>
        <p:nvPicPr>
          <p:cNvPr id="9" name="Picture 8"/>
          <p:cNvPicPr>
            <a:picLocks noChangeAspect="1"/>
          </p:cNvPicPr>
          <p:nvPr userDrawn="1"/>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userDrawn="1"/>
        </p:nvSpPr>
        <p:spPr>
          <a:xfrm>
            <a:off x="2590800" y="6259810"/>
            <a:ext cx="3962400" cy="323165"/>
          </a:xfrm>
          <a:prstGeom prst="rect">
            <a:avLst/>
          </a:prstGeom>
          <a:noFill/>
        </p:spPr>
        <p:txBody>
          <a:bodyPr wrap="square" rtlCol="0">
            <a:spAutoFit/>
          </a:bodyPr>
          <a:lstStyle/>
          <a:p>
            <a:pPr algn="ctr" fontAlgn="base">
              <a:spcBef>
                <a:spcPct val="0"/>
              </a:spcBef>
              <a:spcAft>
                <a:spcPct val="0"/>
              </a:spcAft>
            </a:pPr>
            <a:r>
              <a:rPr lang="en-US" sz="500" dirty="0">
                <a:solidFill>
                  <a:prstClr val="black"/>
                </a:solidFill>
                <a:cs typeface="Arial" charset="0"/>
              </a:rPr>
              <a:t>This document is for general informational purposes only.  </a:t>
            </a:r>
          </a:p>
          <a:p>
            <a:pPr algn="ctr" fontAlgn="base">
              <a:spcBef>
                <a:spcPct val="0"/>
              </a:spcBef>
              <a:spcAft>
                <a:spcPct val="0"/>
              </a:spcAft>
            </a:pPr>
            <a:r>
              <a:rPr lang="en-US" sz="500" dirty="0">
                <a:solidFill>
                  <a:prstClr val="black"/>
                </a:solidFill>
                <a:cs typeface="Arial" charset="0"/>
              </a:rPr>
              <a:t>It does not represent legal advice nor relied upon as supporting documentation or advice with CMS or other regulatory entities.</a:t>
            </a:r>
          </a:p>
          <a:p>
            <a:pPr algn="ctr" fontAlgn="base">
              <a:spcBef>
                <a:spcPct val="0"/>
              </a:spcBef>
              <a:spcAft>
                <a:spcPct val="0"/>
              </a:spcAft>
            </a:pPr>
            <a:r>
              <a:rPr lang="en-US" sz="500" dirty="0">
                <a:solidFill>
                  <a:prstClr val="black"/>
                </a:solidFill>
                <a:cs typeface="Arial" charset="0"/>
              </a:rPr>
              <a:t>© Pathway Health Services, Inc. – All Rights Reserved – Copy with Permission Only - Requirements of Participation P&amp;P Manual 2017</a:t>
            </a:r>
          </a:p>
        </p:txBody>
      </p:sp>
    </p:spTree>
    <p:extLst>
      <p:ext uri="{BB962C8B-B14F-4D97-AF65-F5344CB8AC3E}">
        <p14:creationId xmlns:p14="http://schemas.microsoft.com/office/powerpoint/2010/main" val="9665507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cms.gov/Medicare/Provider-Enrollment-and-Certification/GuidanceforLawsAndRegulations/Downloads/Advance-Appendix-PP-Including-Phase-2-.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ahrq.gov/sites/default/files/wysiwyg/nhguide/5_TK1_T1-Background_final.pdf"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cms.gov/Medicare/Provider-Enrollment-and-Certification/GuidanceforLawsAndRegulations/Downloads/Advance-Appendix-PP-Including-Phase-2-.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cms.gov/Medicare/Provider-Enrollment-and-Certification/GuidanceforLawsAndRegulations/Downloads/Advance-Appendix-PP-Including-Phase-2-.pdf"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cdc.gov/longtermcare/prevention/antibiotic-stewardship.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25.xml"/><Relationship Id="rId1" Type="http://schemas.openxmlformats.org/officeDocument/2006/relationships/slideLayout" Target="../slideLayouts/slideLayout22.xml"/></Relationships>
</file>

<file path=ppt/slides/_rels/slide34.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notesSlide" Target="../notesSlides/notesSlide26.xml"/><Relationship Id="rId1" Type="http://schemas.openxmlformats.org/officeDocument/2006/relationships/slideLayout" Target="../slideLayouts/slideLayout22.xml"/></Relationships>
</file>

<file path=ppt/slides/_rels/slide35.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27.xml"/><Relationship Id="rId1" Type="http://schemas.openxmlformats.org/officeDocument/2006/relationships/slideLayout" Target="../slideLayouts/slideLayout22.xml"/><Relationship Id="rId4" Type="http://schemas.openxmlformats.org/officeDocument/2006/relationships/hyperlink" Target="https://www.cdc.gov/longtermcare/prevention/antibiotic-stewardship.html" TargetMode="External"/></Relationships>
</file>

<file path=ppt/slides/_rels/slide36.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notesSlide" Target="../notesSlides/notesSlide28.xml"/><Relationship Id="rId1" Type="http://schemas.openxmlformats.org/officeDocument/2006/relationships/slideLayout" Target="../slideLayouts/slideLayout22.xml"/></Relationships>
</file>

<file path=ppt/slides/_rels/slide37.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22.xml"/></Relationships>
</file>

<file path=ppt/slides/_rels/slide38.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cdc.gov/longtermcare/prevention/antibiotic-stewardship.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40.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notesSlide" Target="../notesSlides/notesSlide29.xml"/><Relationship Id="rId1" Type="http://schemas.openxmlformats.org/officeDocument/2006/relationships/slideLayout" Target="../slideLayouts/slideLayout22.xml"/></Relationships>
</file>

<file path=ppt/slides/_rels/slide41.xml.rels><?xml version="1.0" encoding="UTF-8" standalone="yes"?>
<Relationships xmlns="http://schemas.openxmlformats.org/package/2006/relationships"><Relationship Id="rId3" Type="http://schemas.openxmlformats.org/officeDocument/2006/relationships/hyperlink" Target="https://www.cdc.gov/longtermcare/prevention/antibiotic-stewardship.html" TargetMode="External"/><Relationship Id="rId2" Type="http://schemas.openxmlformats.org/officeDocument/2006/relationships/hyperlink" Target="https://www.cms.gov/Medicare/Provider-Enrollment-and-Certification/GuidanceforLawsAndRegulations/Downloads/Advance-Appendix-PP-Including-Phase-2-.pdf"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s://www.cdc.gov/drugresistance/pdf/ar-threats-2013-508.pdf" TargetMode="External"/><Relationship Id="rId2" Type="http://schemas.openxmlformats.org/officeDocument/2006/relationships/hyperlink" Target="https://www.ahrq.gov/nhguide/index.html"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s://obamawhitehouse.archives.gov/sites/default/files/docs/carb_national_strategy.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cdc.gov/longtermcare/prevention/antibiotic-stewardship.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hyperlink" Target="https://www.cdc.gov/longtermcare/prevention/antibiotic-stewardship.htm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3" Type="http://schemas.openxmlformats.org/officeDocument/2006/relationships/hyperlink" Target="https://www.cdc.gov/longtermcare/prevention/antibiotic-stewardship.htm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www.cms.gov/Medicare/Provider-Enrollment-and-Certification/GuidanceforLawsAndRegulations/Downloads/Advance-Appendix-PP-Including-Phase-2-.pdf"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ctrTitle"/>
          </p:nvPr>
        </p:nvSpPr>
        <p:spPr>
          <a:xfrm>
            <a:off x="457200" y="1219200"/>
            <a:ext cx="8229600" cy="1162050"/>
          </a:xfrm>
        </p:spPr>
        <p:txBody>
          <a:bodyPr>
            <a:noAutofit/>
          </a:bodyPr>
          <a:lstStyle/>
          <a:p>
            <a:r>
              <a:rPr lang="en-US" b="1" dirty="0">
                <a:solidFill>
                  <a:schemeClr val="bg1"/>
                </a:solidFill>
              </a:rPr>
              <a:t>Antibiotic Stewardship</a:t>
            </a:r>
          </a:p>
        </p:txBody>
      </p:sp>
      <p:pic>
        <p:nvPicPr>
          <p:cNvPr id="3" name="Picture 2"/>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971800" y="3429000"/>
            <a:ext cx="3579686" cy="2387651"/>
          </a:xfrm>
          <a:prstGeom prst="rect">
            <a:avLst/>
          </a:prstGeom>
        </p:spPr>
      </p:pic>
    </p:spTree>
    <p:extLst>
      <p:ext uri="{BB962C8B-B14F-4D97-AF65-F5344CB8AC3E}">
        <p14:creationId xmlns:p14="http://schemas.microsoft.com/office/powerpoint/2010/main" val="34513762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Regulation - Guidance</a:t>
            </a:r>
          </a:p>
        </p:txBody>
      </p:sp>
      <p:sp>
        <p:nvSpPr>
          <p:cNvPr id="3" name="Content Placeholder 2"/>
          <p:cNvSpPr>
            <a:spLocks noGrp="1"/>
          </p:cNvSpPr>
          <p:nvPr>
            <p:ph idx="1"/>
          </p:nvPr>
        </p:nvSpPr>
        <p:spPr/>
        <p:txBody>
          <a:bodyPr/>
          <a:lstStyle/>
          <a:p>
            <a:r>
              <a:rPr lang="en-US" dirty="0"/>
              <a:t>The antibiotic MUST be prescribed for:</a:t>
            </a:r>
          </a:p>
          <a:p>
            <a:pPr lvl="1"/>
            <a:r>
              <a:rPr lang="en-US" dirty="0"/>
              <a:t>The correct indication</a:t>
            </a:r>
          </a:p>
          <a:p>
            <a:pPr lvl="1"/>
            <a:r>
              <a:rPr lang="en-US" dirty="0"/>
              <a:t>The correct dose</a:t>
            </a:r>
          </a:p>
          <a:p>
            <a:pPr lvl="1"/>
            <a:r>
              <a:rPr lang="en-US" dirty="0"/>
              <a:t>The right duration</a:t>
            </a:r>
          </a:p>
          <a:p>
            <a:pPr marL="457200" lvl="1" indent="0">
              <a:buNone/>
            </a:pPr>
            <a:endParaRPr lang="en-US" dirty="0"/>
          </a:p>
          <a:p>
            <a:pPr marL="457200" lvl="1" indent="0">
              <a:buNone/>
            </a:pPr>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181600" y="3352800"/>
            <a:ext cx="3048000" cy="2033016"/>
          </a:xfrm>
          <a:prstGeom prst="rect">
            <a:avLst/>
          </a:prstGeom>
        </p:spPr>
      </p:pic>
    </p:spTree>
    <p:extLst>
      <p:ext uri="{BB962C8B-B14F-4D97-AF65-F5344CB8AC3E}">
        <p14:creationId xmlns:p14="http://schemas.microsoft.com/office/powerpoint/2010/main" val="8856207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normAutofit fontScale="85000" lnSpcReduction="20000"/>
          </a:bodyPr>
          <a:lstStyle/>
          <a:p>
            <a:r>
              <a:rPr lang="en-US" dirty="0"/>
              <a:t>“</a:t>
            </a:r>
            <a:r>
              <a:rPr lang="en-US" b="1" dirty="0"/>
              <a:t>Antibiotic”: </a:t>
            </a:r>
            <a:r>
              <a:rPr lang="en-US" dirty="0"/>
              <a:t>a medication used to treat bacterial infections. They are not effective for infections caused by viruses (e.g., influenza or most cases of bronchitis).</a:t>
            </a:r>
          </a:p>
          <a:p>
            <a:r>
              <a:rPr lang="en-US" dirty="0"/>
              <a:t> “</a:t>
            </a:r>
            <a:r>
              <a:rPr lang="en-US" b="1" dirty="0"/>
              <a:t>Antibiotic Stewardship”: </a:t>
            </a:r>
            <a:r>
              <a:rPr lang="en-US" dirty="0"/>
              <a:t>refers to a set of commitments and actions designed to optimize the treatment of infections while reducing the adverse events associated with antibiotic use. This can be accomplished through improving antibiotic prescribing, administration, and management practices thus reducing inappropriate use to ensure that residents receive the right antibiotic for the right indication, dose, and duration</a:t>
            </a:r>
          </a:p>
        </p:txBody>
      </p:sp>
      <p:sp>
        <p:nvSpPr>
          <p:cNvPr id="4" name="Rectangle 3"/>
          <p:cNvSpPr/>
          <p:nvPr/>
        </p:nvSpPr>
        <p:spPr>
          <a:xfrm>
            <a:off x="3886200" y="5549082"/>
            <a:ext cx="4572000" cy="577081"/>
          </a:xfrm>
          <a:prstGeom prst="rect">
            <a:avLst/>
          </a:prstGeom>
        </p:spPr>
        <p:txBody>
          <a:bodyPr>
            <a:spAutoFit/>
          </a:bodyPr>
          <a:lstStyle/>
          <a:p>
            <a:r>
              <a:rPr lang="en-US" sz="1050" dirty="0">
                <a:hlinkClick r:id="rId2"/>
              </a:rPr>
              <a:t>https://www.cms.gov/Medicare/Provider-Enrollment-and-Certification/GuidanceforLawsAndRegulations/Downloads/Advance-Appendix-PP-Including-Phase-2-.pdf</a:t>
            </a:r>
            <a:r>
              <a:rPr lang="en-US" sz="1050" dirty="0"/>
              <a:t> </a:t>
            </a:r>
          </a:p>
        </p:txBody>
      </p:sp>
    </p:spTree>
    <p:extLst>
      <p:ext uri="{BB962C8B-B14F-4D97-AF65-F5344CB8AC3E}">
        <p14:creationId xmlns:p14="http://schemas.microsoft.com/office/powerpoint/2010/main" val="34985782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normAutofit fontScale="85000" lnSpcReduction="10000"/>
          </a:bodyPr>
          <a:lstStyle/>
          <a:p>
            <a:r>
              <a:rPr lang="en-US" b="1" dirty="0"/>
              <a:t>“Antibiogram”:</a:t>
            </a:r>
            <a:r>
              <a:rPr lang="en-US" dirty="0"/>
              <a:t> “</a:t>
            </a:r>
            <a:r>
              <a:rPr lang="en-US" dirty="0" err="1"/>
              <a:t>Antibiograms</a:t>
            </a:r>
            <a:r>
              <a:rPr lang="en-US" dirty="0"/>
              <a:t> are important tools for health care professionals involved in prescribing empiric antibiotics for suspected bacterial infections. These tools utilize microbiologic data from resident specimens from a nursing facility to estimate prevalence of antibiotic susceptibilities for common bacterial pathogens. They are also an important component of monitoring trends in antimicrobial resistance within a nursing home.”</a:t>
            </a:r>
          </a:p>
          <a:p>
            <a:pPr lvl="1"/>
            <a:endParaRPr lang="en-US" dirty="0"/>
          </a:p>
          <a:p>
            <a:pPr lvl="1"/>
            <a:r>
              <a:rPr lang="en-US" sz="1400" dirty="0"/>
              <a:t>AHRQ Nursing Home Antimicrobial Stewardship Guide.  Help Clinicians Choose the Right Antibiotic.  Accessed August 30, 2017:  </a:t>
            </a:r>
            <a:r>
              <a:rPr lang="en-US" sz="1400" u="sng" dirty="0">
                <a:hlinkClick r:id="rId3"/>
              </a:rPr>
              <a:t>https://www.ahrq.gov/sites/default/files/wysiwyg/nhguide/5_TK1_T1-Background_final.pdf</a:t>
            </a:r>
            <a:r>
              <a:rPr lang="en-US" sz="1400" dirty="0"/>
              <a:t> </a:t>
            </a:r>
          </a:p>
          <a:p>
            <a:endParaRPr lang="en-US" dirty="0"/>
          </a:p>
        </p:txBody>
      </p:sp>
    </p:spTree>
    <p:extLst>
      <p:ext uri="{BB962C8B-B14F-4D97-AF65-F5344CB8AC3E}">
        <p14:creationId xmlns:p14="http://schemas.microsoft.com/office/powerpoint/2010/main" val="16517409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normAutofit/>
          </a:bodyPr>
          <a:lstStyle/>
          <a:p>
            <a:r>
              <a:rPr lang="en-US" sz="2400" dirty="0"/>
              <a:t>“</a:t>
            </a:r>
            <a:r>
              <a:rPr lang="en-US" sz="2400" b="1" dirty="0"/>
              <a:t>Clostridium </a:t>
            </a:r>
            <a:r>
              <a:rPr lang="en-US" sz="2400" b="1" i="1" dirty="0"/>
              <a:t>difficile</a:t>
            </a:r>
            <a:r>
              <a:rPr lang="en-US" sz="2400" b="1" dirty="0"/>
              <a:t> infection (C. difficile or CDI)”: </a:t>
            </a:r>
            <a:r>
              <a:rPr lang="en-US" sz="2400" dirty="0"/>
              <a:t>an infection from a bacterium that causes colitis, an inflammation of the colon, causing diarrhea. </a:t>
            </a:r>
          </a:p>
          <a:p>
            <a:r>
              <a:rPr lang="en-US" sz="2400" b="1" dirty="0"/>
              <a:t>“Colonization”: </a:t>
            </a:r>
            <a:r>
              <a:rPr lang="en-US" sz="2400" dirty="0"/>
              <a:t>the presence of microorganisms on or within body sites without detectable host immune response, cellular damage, or clinical expression. </a:t>
            </a:r>
          </a:p>
          <a:p>
            <a:r>
              <a:rPr lang="en-US" sz="2400" b="1" dirty="0"/>
              <a:t>“Methicillin-resistant Staphylococcus aureus (MRSA)” </a:t>
            </a:r>
            <a:r>
              <a:rPr lang="en-US" sz="2400" dirty="0"/>
              <a:t>(a.k.a. Oxacillin-resistant Staphylococcus aureus): Staphylococcus aureus bacteria that are resistant to treatment with one of the semi-synthetic </a:t>
            </a:r>
            <a:r>
              <a:rPr lang="en-US" sz="2400" dirty="0" err="1"/>
              <a:t>penicillins</a:t>
            </a:r>
            <a:r>
              <a:rPr lang="en-US" sz="2400" dirty="0"/>
              <a:t>(e.g., Oxacillin/</a:t>
            </a:r>
            <a:r>
              <a:rPr lang="en-US" sz="2400" dirty="0" err="1"/>
              <a:t>Nafcillin</a:t>
            </a:r>
            <a:r>
              <a:rPr lang="en-US" sz="2400" dirty="0"/>
              <a:t>/Methicillin). </a:t>
            </a:r>
          </a:p>
        </p:txBody>
      </p:sp>
      <p:sp>
        <p:nvSpPr>
          <p:cNvPr id="4" name="Rectangle 3"/>
          <p:cNvSpPr/>
          <p:nvPr/>
        </p:nvSpPr>
        <p:spPr>
          <a:xfrm>
            <a:off x="5715000" y="5410200"/>
            <a:ext cx="3429000" cy="577081"/>
          </a:xfrm>
          <a:prstGeom prst="rect">
            <a:avLst/>
          </a:prstGeom>
        </p:spPr>
        <p:txBody>
          <a:bodyPr wrap="square">
            <a:spAutoFit/>
          </a:bodyPr>
          <a:lstStyle/>
          <a:p>
            <a:r>
              <a:rPr lang="en-US" sz="1050" dirty="0">
                <a:hlinkClick r:id="rId2"/>
              </a:rPr>
              <a:t>https://www.cms.gov/Medicare/Provider-Enrollment-and-Certification/GuidanceforLawsAndRegulations/Downloads/Advance-Appendix-PP-Including-Phase-2-.pdf</a:t>
            </a:r>
            <a:r>
              <a:rPr lang="en-US" sz="1050" dirty="0"/>
              <a:t> </a:t>
            </a:r>
          </a:p>
        </p:txBody>
      </p:sp>
    </p:spTree>
    <p:extLst>
      <p:ext uri="{BB962C8B-B14F-4D97-AF65-F5344CB8AC3E}">
        <p14:creationId xmlns:p14="http://schemas.microsoft.com/office/powerpoint/2010/main" val="20931627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normAutofit lnSpcReduction="10000"/>
          </a:bodyPr>
          <a:lstStyle/>
          <a:p>
            <a:r>
              <a:rPr lang="en-US" sz="2400" dirty="0"/>
              <a:t>“</a:t>
            </a:r>
            <a:r>
              <a:rPr lang="en-US" sz="2400" b="1" dirty="0"/>
              <a:t>Multidrug-Resistant Organisms (</a:t>
            </a:r>
            <a:r>
              <a:rPr lang="en-US" sz="2400" b="1" dirty="0" err="1"/>
              <a:t>MDROs</a:t>
            </a:r>
            <a:r>
              <a:rPr lang="en-US" sz="2400" b="1" dirty="0"/>
              <a:t>)”: </a:t>
            </a:r>
            <a:r>
              <a:rPr lang="en-US" sz="2400" dirty="0"/>
              <a:t>microorganisms, predominantly bacteria, that are resistant to one or more classes of antimicrobial </a:t>
            </a:r>
            <a:r>
              <a:rPr lang="en-US" sz="2400" dirty="0" err="1"/>
              <a:t>agents.51</a:t>
            </a:r>
            <a:r>
              <a:rPr lang="en-US" sz="2400" dirty="0"/>
              <a:t> Although the names of certain </a:t>
            </a:r>
            <a:r>
              <a:rPr lang="en-US" sz="2400" dirty="0" err="1"/>
              <a:t>MDROs</a:t>
            </a:r>
            <a:r>
              <a:rPr lang="en-US" sz="2400" dirty="0"/>
              <a:t> describe resistance to only one agent, these pathogens are frequently resistant to most available antimicrobial agents and include multidrug-resistant gram negative bacteria (</a:t>
            </a:r>
            <a:r>
              <a:rPr lang="en-US" sz="2400" dirty="0" err="1"/>
              <a:t>GNB</a:t>
            </a:r>
            <a:r>
              <a:rPr lang="en-US" sz="2400" dirty="0"/>
              <a:t>), Carbapenem-resistant </a:t>
            </a:r>
            <a:r>
              <a:rPr lang="en-US" sz="2400" dirty="0" err="1"/>
              <a:t>Enterobacteriaceae</a:t>
            </a:r>
            <a:r>
              <a:rPr lang="en-US" sz="2400" dirty="0"/>
              <a:t> (</a:t>
            </a:r>
            <a:r>
              <a:rPr lang="en-US" sz="2400" dirty="0" err="1"/>
              <a:t>CRE</a:t>
            </a:r>
            <a:r>
              <a:rPr lang="en-US" sz="2400" dirty="0"/>
              <a:t>), and extended spectrum beta-</a:t>
            </a:r>
            <a:r>
              <a:rPr lang="en-US" sz="2400" dirty="0" err="1"/>
              <a:t>lactamaseproducing</a:t>
            </a:r>
            <a:r>
              <a:rPr lang="en-US" sz="2400" dirty="0"/>
              <a:t> </a:t>
            </a:r>
            <a:r>
              <a:rPr lang="en-US" sz="2400" dirty="0" err="1"/>
              <a:t>Enterobacteriaceae</a:t>
            </a:r>
            <a:r>
              <a:rPr lang="en-US" sz="2400" dirty="0"/>
              <a:t> (</a:t>
            </a:r>
            <a:r>
              <a:rPr lang="en-US" sz="2400" dirty="0" err="1"/>
              <a:t>ESBLs</a:t>
            </a:r>
            <a:r>
              <a:rPr lang="en-US" sz="2400" dirty="0"/>
              <a:t>).</a:t>
            </a:r>
          </a:p>
          <a:p>
            <a:r>
              <a:rPr lang="en-US" sz="2400" b="1" dirty="0"/>
              <a:t>“Vancomycin resistant enterococcus (</a:t>
            </a:r>
            <a:r>
              <a:rPr lang="en-US" sz="2400" b="1" dirty="0" err="1"/>
              <a:t>VRE</a:t>
            </a:r>
            <a:r>
              <a:rPr lang="en-US" sz="2400" b="1" dirty="0"/>
              <a:t>)”: </a:t>
            </a:r>
            <a:r>
              <a:rPr lang="en-US" sz="2400" dirty="0"/>
              <a:t>species of enterococcus which have developed resistance to the antibiotic, vancomycin. </a:t>
            </a:r>
          </a:p>
        </p:txBody>
      </p:sp>
      <p:sp>
        <p:nvSpPr>
          <p:cNvPr id="4" name="Rectangle 3"/>
          <p:cNvSpPr/>
          <p:nvPr/>
        </p:nvSpPr>
        <p:spPr>
          <a:xfrm>
            <a:off x="4200525" y="5549082"/>
            <a:ext cx="4953000" cy="577081"/>
          </a:xfrm>
          <a:prstGeom prst="rect">
            <a:avLst/>
          </a:prstGeom>
        </p:spPr>
        <p:txBody>
          <a:bodyPr wrap="square">
            <a:spAutoFit/>
          </a:bodyPr>
          <a:lstStyle/>
          <a:p>
            <a:r>
              <a:rPr lang="en-US" sz="1050" dirty="0">
                <a:hlinkClick r:id="rId3"/>
              </a:rPr>
              <a:t>https://www.cms.gov/Medicare/Provider-Enrollment-and-Certification/GuidanceforLawsAndRegulations/Downloads/Advance-Appendix-PP-Including-Phase-2-.pdf</a:t>
            </a:r>
            <a:r>
              <a:rPr lang="en-US" sz="1050" dirty="0"/>
              <a:t> </a:t>
            </a:r>
          </a:p>
        </p:txBody>
      </p:sp>
    </p:spTree>
    <p:extLst>
      <p:ext uri="{BB962C8B-B14F-4D97-AF65-F5344CB8AC3E}">
        <p14:creationId xmlns:p14="http://schemas.microsoft.com/office/powerpoint/2010/main" val="1568920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a:t>
            </a:r>
          </a:p>
        </p:txBody>
      </p:sp>
      <p:sp>
        <p:nvSpPr>
          <p:cNvPr id="3" name="Content Placeholder 2"/>
          <p:cNvSpPr>
            <a:spLocks noGrp="1"/>
          </p:cNvSpPr>
          <p:nvPr>
            <p:ph idx="1"/>
          </p:nvPr>
        </p:nvSpPr>
        <p:spPr>
          <a:xfrm>
            <a:off x="447261" y="1401073"/>
            <a:ext cx="8229600" cy="4525963"/>
          </a:xfrm>
        </p:spPr>
        <p:txBody>
          <a:bodyPr>
            <a:normAutofit lnSpcReduction="10000"/>
          </a:bodyPr>
          <a:lstStyle/>
          <a:p>
            <a:r>
              <a:rPr lang="en-US" dirty="0"/>
              <a:t>This facility’s antibiotic stewardship program promotes the appropriate use of antibiotics and a system of monitoring to improve resident outcomes and reduce antibiotic resistance.  Antibiotics will be prescribed for the correct indication, dose, and duration to appropriately treat the resident while attempting to reduce the development of antibiotic-resistant organisms or other adverse consequences or outcomes</a:t>
            </a:r>
          </a:p>
        </p:txBody>
      </p:sp>
    </p:spTree>
    <p:extLst>
      <p:ext uri="{BB962C8B-B14F-4D97-AF65-F5344CB8AC3E}">
        <p14:creationId xmlns:p14="http://schemas.microsoft.com/office/powerpoint/2010/main" val="15524152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POLICY-continued</a:t>
            </a:r>
          </a:p>
        </p:txBody>
      </p:sp>
      <p:sp>
        <p:nvSpPr>
          <p:cNvPr id="3" name="Content Placeholder 2"/>
          <p:cNvSpPr>
            <a:spLocks noGrp="1"/>
          </p:cNvSpPr>
          <p:nvPr>
            <p:ph idx="1"/>
          </p:nvPr>
        </p:nvSpPr>
        <p:spPr>
          <a:xfrm>
            <a:off x="447261" y="1401073"/>
            <a:ext cx="8229600" cy="4525963"/>
          </a:xfrm>
        </p:spPr>
        <p:txBody>
          <a:bodyPr/>
          <a:lstStyle/>
          <a:p>
            <a:r>
              <a:rPr lang="en-US" dirty="0"/>
              <a:t>The Antibiotic Stewardship Program will be incorporated in the overall infection prevention and control program and reviewed on an annual basis and as needed.</a:t>
            </a:r>
          </a:p>
          <a:p>
            <a:pPr marL="0" indent="0">
              <a:buNone/>
            </a:pPr>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038061" y="3810000"/>
            <a:ext cx="3048000" cy="1856232"/>
          </a:xfrm>
          <a:prstGeom prst="rect">
            <a:avLst/>
          </a:prstGeom>
        </p:spPr>
      </p:pic>
    </p:spTree>
    <p:extLst>
      <p:ext uri="{BB962C8B-B14F-4D97-AF65-F5344CB8AC3E}">
        <p14:creationId xmlns:p14="http://schemas.microsoft.com/office/powerpoint/2010/main" val="38448171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Happens If….</a:t>
            </a:r>
          </a:p>
        </p:txBody>
      </p:sp>
      <p:sp>
        <p:nvSpPr>
          <p:cNvPr id="3" name="Content Placeholder 2"/>
          <p:cNvSpPr>
            <a:spLocks noGrp="1"/>
          </p:cNvSpPr>
          <p:nvPr>
            <p:ph idx="1"/>
          </p:nvPr>
        </p:nvSpPr>
        <p:spPr>
          <a:xfrm>
            <a:off x="457200" y="1600200"/>
            <a:ext cx="6858000" cy="4572000"/>
          </a:xfrm>
        </p:spPr>
        <p:txBody>
          <a:bodyPr/>
          <a:lstStyle/>
          <a:p>
            <a:pPr marL="0" indent="0">
              <a:buNone/>
            </a:pPr>
            <a:r>
              <a:rPr lang="en-US" dirty="0"/>
              <a:t>A physician orders prophylactic antibiotics?</a:t>
            </a:r>
          </a:p>
          <a:p>
            <a:r>
              <a:rPr lang="en-US" sz="2400" dirty="0"/>
              <a:t>Discuss the facility policy with practitioner</a:t>
            </a:r>
          </a:p>
          <a:p>
            <a:pPr lvl="1"/>
            <a:r>
              <a:rPr lang="en-US" sz="2000" dirty="0"/>
              <a:t>Criteria for Infection</a:t>
            </a:r>
          </a:p>
          <a:p>
            <a:r>
              <a:rPr lang="en-US" sz="2400" dirty="0"/>
              <a:t>Request rationale for use</a:t>
            </a:r>
          </a:p>
          <a:p>
            <a:r>
              <a:rPr lang="en-US" sz="2400" dirty="0"/>
              <a:t>Discuss with Infection Preventionist, DON </a:t>
            </a:r>
          </a:p>
          <a:p>
            <a:pPr marL="0" indent="0">
              <a:buNone/>
            </a:pPr>
            <a:r>
              <a:rPr lang="en-US" sz="2400" dirty="0"/>
              <a:t>      and Medical Director</a:t>
            </a:r>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781800" y="1752600"/>
            <a:ext cx="2033016" cy="3048000"/>
          </a:xfrm>
          <a:prstGeom prst="rect">
            <a:avLst/>
          </a:prstGeom>
        </p:spPr>
      </p:pic>
    </p:spTree>
    <p:extLst>
      <p:ext uri="{BB962C8B-B14F-4D97-AF65-F5344CB8AC3E}">
        <p14:creationId xmlns:p14="http://schemas.microsoft.com/office/powerpoint/2010/main" val="15397602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CDC Core Elements of Antibiotic Stewardship</a:t>
            </a:r>
          </a:p>
        </p:txBody>
      </p:sp>
      <p:sp>
        <p:nvSpPr>
          <p:cNvPr id="3" name="Content Placeholder 2"/>
          <p:cNvSpPr>
            <a:spLocks noGrp="1"/>
          </p:cNvSpPr>
          <p:nvPr>
            <p:ph idx="1"/>
          </p:nvPr>
        </p:nvSpPr>
        <p:spPr>
          <a:xfrm>
            <a:off x="609600" y="1600200"/>
            <a:ext cx="8229600" cy="4525963"/>
          </a:xfrm>
        </p:spPr>
        <p:txBody>
          <a:bodyPr>
            <a:normAutofit fontScale="77500" lnSpcReduction="20000"/>
          </a:bodyPr>
          <a:lstStyle/>
          <a:p>
            <a:pPr marL="0" indent="0">
              <a:buNone/>
            </a:pPr>
            <a:r>
              <a:rPr lang="en-US" dirty="0"/>
              <a:t>The facility practices the Core Elements of Antibiotic Stewardship, outlined by the Centers for Disease Control and Prevention to “optimize the treatment of infections while reducing the adverse events associated with antibiotic use” to include:  </a:t>
            </a:r>
          </a:p>
          <a:p>
            <a:pPr lvl="0"/>
            <a:r>
              <a:rPr lang="en-US" dirty="0"/>
              <a:t>Leadership Commitment</a:t>
            </a:r>
          </a:p>
          <a:p>
            <a:pPr lvl="0"/>
            <a:r>
              <a:rPr lang="en-US" dirty="0"/>
              <a:t>Accountability</a:t>
            </a:r>
          </a:p>
          <a:p>
            <a:pPr lvl="0"/>
            <a:r>
              <a:rPr lang="en-US" dirty="0"/>
              <a:t>Drug Expertise</a:t>
            </a:r>
          </a:p>
          <a:p>
            <a:pPr lvl="0"/>
            <a:r>
              <a:rPr lang="en-US" dirty="0"/>
              <a:t>Action</a:t>
            </a:r>
          </a:p>
          <a:p>
            <a:pPr lvl="0"/>
            <a:r>
              <a:rPr lang="en-US" dirty="0"/>
              <a:t>Tracking </a:t>
            </a:r>
          </a:p>
          <a:p>
            <a:pPr lvl="0"/>
            <a:r>
              <a:rPr lang="en-US" dirty="0"/>
              <a:t>Reporting</a:t>
            </a:r>
          </a:p>
          <a:p>
            <a:pPr lvl="0"/>
            <a:r>
              <a:rPr lang="en-US" dirty="0"/>
              <a:t>Education</a:t>
            </a:r>
          </a:p>
          <a:p>
            <a:endParaRPr lang="en-US"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486400" y="3810000"/>
            <a:ext cx="2362200" cy="1575587"/>
          </a:xfrm>
          <a:prstGeom prst="rect">
            <a:avLst/>
          </a:prstGeom>
        </p:spPr>
      </p:pic>
    </p:spTree>
    <p:extLst>
      <p:ext uri="{BB962C8B-B14F-4D97-AF65-F5344CB8AC3E}">
        <p14:creationId xmlns:p14="http://schemas.microsoft.com/office/powerpoint/2010/main" val="34689566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lstStyle/>
          <a:p>
            <a:pPr lvl="0"/>
            <a:r>
              <a:rPr lang="en-US" dirty="0"/>
              <a:t>When the nurse suspects that the resident has an infection, the nurse will perform an evaluation of the resident that includes:</a:t>
            </a:r>
          </a:p>
          <a:p>
            <a:pPr lvl="1"/>
            <a:r>
              <a:rPr lang="en-US" dirty="0"/>
              <a:t>Resident signs and symptoms</a:t>
            </a:r>
          </a:p>
          <a:p>
            <a:pPr lvl="2"/>
            <a:r>
              <a:rPr lang="en-US" dirty="0"/>
              <a:t>Complete set of vital signs</a:t>
            </a:r>
          </a:p>
          <a:p>
            <a:pPr lvl="2"/>
            <a:r>
              <a:rPr lang="en-US" dirty="0"/>
              <a:t>Interview of resident for symptoms</a:t>
            </a:r>
          </a:p>
          <a:p>
            <a:pPr lvl="2"/>
            <a:r>
              <a:rPr lang="en-US" dirty="0"/>
              <a:t>Assessment</a:t>
            </a:r>
          </a:p>
          <a:p>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858000" y="4495800"/>
            <a:ext cx="1981200" cy="1321460"/>
          </a:xfrm>
          <a:prstGeom prst="rect">
            <a:avLst/>
          </a:prstGeom>
        </p:spPr>
      </p:pic>
    </p:spTree>
    <p:extLst>
      <p:ext uri="{BB962C8B-B14F-4D97-AF65-F5344CB8AC3E}">
        <p14:creationId xmlns:p14="http://schemas.microsoft.com/office/powerpoint/2010/main" val="1237886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OBJECTIVES </a:t>
            </a:r>
            <a:endParaRPr lang="en-US" dirty="0"/>
          </a:p>
        </p:txBody>
      </p:sp>
      <p:sp>
        <p:nvSpPr>
          <p:cNvPr id="3" name="Content Placeholder 2"/>
          <p:cNvSpPr>
            <a:spLocks noGrp="1"/>
          </p:cNvSpPr>
          <p:nvPr>
            <p:ph idx="1"/>
          </p:nvPr>
        </p:nvSpPr>
        <p:spPr>
          <a:xfrm>
            <a:off x="304800" y="1524000"/>
            <a:ext cx="8382000" cy="4602163"/>
          </a:xfrm>
        </p:spPr>
        <p:txBody>
          <a:bodyPr>
            <a:normAutofit/>
          </a:bodyPr>
          <a:lstStyle/>
          <a:p>
            <a:pPr marL="0" indent="0">
              <a:buNone/>
            </a:pPr>
            <a:r>
              <a:rPr lang="en-US" sz="3500" dirty="0"/>
              <a:t>Participants will:</a:t>
            </a:r>
          </a:p>
          <a:p>
            <a:r>
              <a:rPr lang="en-US" dirty="0"/>
              <a:t>Review the Federal regulation at  </a:t>
            </a:r>
            <a:r>
              <a:rPr lang="en-US" b="1" dirty="0"/>
              <a:t>§483.80(a)(3)</a:t>
            </a:r>
          </a:p>
          <a:p>
            <a:pPr lvl="1"/>
            <a:r>
              <a:rPr lang="en-US" dirty="0"/>
              <a:t>The facility must establish an infection prevention and control program that must include an antibiotic stewardship program that includes antibiotic use protocols and a system to monitor antibiotic use.</a:t>
            </a:r>
          </a:p>
          <a:p>
            <a:pPr marL="457200" lvl="1" indent="0">
              <a:buNone/>
            </a:pPr>
            <a:endParaRPr lang="en-US" dirty="0"/>
          </a:p>
          <a:p>
            <a:endParaRPr lang="en-US" dirty="0"/>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02125" y="4877146"/>
            <a:ext cx="1987349" cy="1325562"/>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lstStyle/>
          <a:p>
            <a:r>
              <a:rPr lang="en-US" dirty="0"/>
              <a:t>The Nurse will utilize the (</a:t>
            </a:r>
            <a:r>
              <a:rPr lang="en-US" b="1" dirty="0"/>
              <a:t>facility identified  i.e. Loeb Minimum Criteria, </a:t>
            </a:r>
            <a:r>
              <a:rPr lang="en-US" b="1" dirty="0" err="1"/>
              <a:t>McGeer</a:t>
            </a:r>
            <a:r>
              <a:rPr lang="en-US" b="1" dirty="0"/>
              <a:t> </a:t>
            </a:r>
            <a:r>
              <a:rPr lang="en-US" b="1" dirty="0" err="1"/>
              <a:t>Contitutional</a:t>
            </a:r>
            <a:r>
              <a:rPr lang="en-US" b="1" dirty="0"/>
              <a:t> Criteria, AHRQ-</a:t>
            </a:r>
            <a:r>
              <a:rPr lang="en-US" b="1" dirty="0" err="1"/>
              <a:t>UTI</a:t>
            </a:r>
            <a:r>
              <a:rPr lang="en-US" b="1" dirty="0"/>
              <a:t> </a:t>
            </a:r>
            <a:r>
              <a:rPr lang="en-US" b="1" dirty="0" err="1"/>
              <a:t>SBAR</a:t>
            </a:r>
            <a:r>
              <a:rPr lang="en-US" b="1" dirty="0"/>
              <a:t>, etc.</a:t>
            </a:r>
            <a:r>
              <a:rPr lang="en-US" dirty="0"/>
              <a:t>) infection criteria protocol to determine if it is necessary to treat with antibiotics or if adjustments in therapy need to be made.  </a:t>
            </a:r>
          </a:p>
          <a:p>
            <a:endParaRPr lang="en-US" dirty="0"/>
          </a:p>
        </p:txBody>
      </p:sp>
    </p:spTree>
    <p:extLst>
      <p:ext uri="{BB962C8B-B14F-4D97-AF65-F5344CB8AC3E}">
        <p14:creationId xmlns:p14="http://schemas.microsoft.com/office/powerpoint/2010/main" val="27747857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lstStyle/>
          <a:p>
            <a:pPr marL="0" indent="0">
              <a:buNone/>
            </a:pPr>
            <a:r>
              <a:rPr lang="en-US" dirty="0"/>
              <a:t>Notify physician/practitioner of resident change of condition and evaluation information.  The nurse to communicate to physician of infection criteria protocol to treat the respective infection.</a:t>
            </a:r>
          </a:p>
          <a:p>
            <a:endParaRPr lang="en-US" dirty="0"/>
          </a:p>
        </p:txBody>
      </p:sp>
      <p:pic>
        <p:nvPicPr>
          <p:cNvPr id="7" name="Picture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048000" y="4302240"/>
            <a:ext cx="2438400" cy="1823923"/>
          </a:xfrm>
          <a:prstGeom prst="rect">
            <a:avLst/>
          </a:prstGeom>
        </p:spPr>
      </p:pic>
    </p:spTree>
    <p:extLst>
      <p:ext uri="{BB962C8B-B14F-4D97-AF65-F5344CB8AC3E}">
        <p14:creationId xmlns:p14="http://schemas.microsoft.com/office/powerpoint/2010/main" val="34100637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a:xfrm>
            <a:off x="457200" y="1676400"/>
            <a:ext cx="6553200" cy="4449763"/>
          </a:xfrm>
        </p:spPr>
        <p:txBody>
          <a:bodyPr/>
          <a:lstStyle/>
          <a:p>
            <a:pPr lvl="0"/>
            <a:r>
              <a:rPr lang="en-US" dirty="0"/>
              <a:t>When diagnostics are ordered by the practitioner, the nurse will contact the lab/radiology to notify of physician order.</a:t>
            </a:r>
          </a:p>
          <a:p>
            <a:pPr lvl="1"/>
            <a:r>
              <a:rPr lang="en-US" dirty="0"/>
              <a:t>Physician will be notified of results of diagnostics to ensure resident is taking the appropriate antibiotic or if antibiotic needs to be discontinued or changed.</a:t>
            </a:r>
          </a:p>
          <a:p>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101868" y="1709737"/>
            <a:ext cx="2004032" cy="2938463"/>
          </a:xfrm>
          <a:prstGeom prst="rect">
            <a:avLst/>
          </a:prstGeom>
        </p:spPr>
      </p:pic>
    </p:spTree>
    <p:extLst>
      <p:ext uri="{BB962C8B-B14F-4D97-AF65-F5344CB8AC3E}">
        <p14:creationId xmlns:p14="http://schemas.microsoft.com/office/powerpoint/2010/main" val="42765448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lstStyle/>
          <a:p>
            <a:pPr lvl="0"/>
            <a:r>
              <a:rPr lang="en-US" dirty="0"/>
              <a:t>If indicated, based upon (identified) criteria, an antibiotic is ordered, the practitioner will identify the diagnosis/indication, the right antibiotic, proper dose, duration and route.  </a:t>
            </a:r>
          </a:p>
          <a:p>
            <a:pPr lvl="1"/>
            <a:r>
              <a:rPr lang="en-US" dirty="0"/>
              <a:t>In the event that the prescribing physician orders an antibiotic without identification of infection criteria, the physician will be requested to identify rationale for ordered antibiotic.  The Medical Director will be contacted for further direction.</a:t>
            </a:r>
          </a:p>
          <a:p>
            <a:endParaRPr lang="en-US" dirty="0"/>
          </a:p>
        </p:txBody>
      </p:sp>
    </p:spTree>
    <p:extLst>
      <p:ext uri="{BB962C8B-B14F-4D97-AF65-F5344CB8AC3E}">
        <p14:creationId xmlns:p14="http://schemas.microsoft.com/office/powerpoint/2010/main" val="20753323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lstStyle/>
          <a:p>
            <a:pPr lvl="0"/>
            <a:r>
              <a:rPr lang="en-US" dirty="0"/>
              <a:t>If the resident was admitted to the facility with an antibiotic ordered, the nurse is to identify:</a:t>
            </a:r>
          </a:p>
          <a:p>
            <a:pPr lvl="1"/>
            <a:r>
              <a:rPr lang="en-US" dirty="0"/>
              <a:t>Indication for use (diagnosis, lab/radiology results, symptoms, etc.)</a:t>
            </a:r>
          </a:p>
          <a:p>
            <a:pPr lvl="1"/>
            <a:r>
              <a:rPr lang="en-US" dirty="0"/>
              <a:t>Documentation for dose, route and duration (ensuring stop date)</a:t>
            </a:r>
          </a:p>
          <a:p>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572000" y="4739323"/>
            <a:ext cx="2133600" cy="1386840"/>
          </a:xfrm>
          <a:prstGeom prst="rect">
            <a:avLst/>
          </a:prstGeom>
        </p:spPr>
      </p:pic>
    </p:spTree>
    <p:extLst>
      <p:ext uri="{BB962C8B-B14F-4D97-AF65-F5344CB8AC3E}">
        <p14:creationId xmlns:p14="http://schemas.microsoft.com/office/powerpoint/2010/main" val="19510536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lstStyle/>
          <a:p>
            <a:pPr lvl="0"/>
            <a:r>
              <a:rPr lang="en-US" dirty="0"/>
              <a:t>The nurse will observe and document effectiveness of antibiotic, side effects and potential adverse consequences.</a:t>
            </a:r>
          </a:p>
          <a:p>
            <a:pPr lvl="1"/>
            <a:r>
              <a:rPr lang="en-US" dirty="0"/>
              <a:t>Resident evaluation, vital signs and observations for symptoms will be identified and documented</a:t>
            </a:r>
          </a:p>
          <a:p>
            <a:pPr lvl="1"/>
            <a:r>
              <a:rPr lang="en-US" dirty="0"/>
              <a:t>Resident will be evaluated for signs/symptoms of C. </a:t>
            </a:r>
            <a:r>
              <a:rPr lang="en-US" i="1" dirty="0"/>
              <a:t>difficile</a:t>
            </a:r>
            <a:r>
              <a:rPr lang="en-US" dirty="0"/>
              <a:t> infection</a:t>
            </a:r>
          </a:p>
          <a:p>
            <a:pPr lvl="1"/>
            <a:r>
              <a:rPr lang="en-US" dirty="0"/>
              <a:t>Resident will be observed for potential side effects of the antibiotic</a:t>
            </a:r>
          </a:p>
          <a:p>
            <a:endParaRPr lang="en-US" dirty="0"/>
          </a:p>
        </p:txBody>
      </p:sp>
    </p:spTree>
    <p:extLst>
      <p:ext uri="{BB962C8B-B14F-4D97-AF65-F5344CB8AC3E}">
        <p14:creationId xmlns:p14="http://schemas.microsoft.com/office/powerpoint/2010/main" val="41704962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a:xfrm>
            <a:off x="457200" y="1600201"/>
            <a:ext cx="6400800" cy="4343400"/>
          </a:xfrm>
        </p:spPr>
        <p:txBody>
          <a:bodyPr/>
          <a:lstStyle/>
          <a:p>
            <a:pPr lvl="0"/>
            <a:r>
              <a:rPr lang="en-US" dirty="0"/>
              <a:t>The antibiotic will be discontinued when no longer necessary</a:t>
            </a:r>
          </a:p>
          <a:p>
            <a:pPr marL="0" indent="0">
              <a:buNone/>
            </a:pPr>
            <a:endParaRPr lang="en-US" dirty="0"/>
          </a:p>
          <a:p>
            <a:pPr lvl="0"/>
            <a:r>
              <a:rPr lang="en-US" dirty="0"/>
              <a:t>The pharmacy consultant will review the antibiotic use for each resident on the Medication Regimen Review.</a:t>
            </a:r>
          </a:p>
          <a:p>
            <a:endParaRPr lang="en-US"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010400" y="2362200"/>
            <a:ext cx="1944624" cy="3048000"/>
          </a:xfrm>
          <a:prstGeom prst="rect">
            <a:avLst/>
          </a:prstGeom>
        </p:spPr>
      </p:pic>
    </p:spTree>
    <p:extLst>
      <p:ext uri="{BB962C8B-B14F-4D97-AF65-F5344CB8AC3E}">
        <p14:creationId xmlns:p14="http://schemas.microsoft.com/office/powerpoint/2010/main" val="8308901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normAutofit fontScale="85000" lnSpcReduction="20000"/>
          </a:bodyPr>
          <a:lstStyle/>
          <a:p>
            <a:pPr lvl="0"/>
            <a:r>
              <a:rPr lang="en-US" dirty="0"/>
              <a:t>The Infection Preventionist will track antibiotic use and monitor adherence to evidence-based criteria, including:</a:t>
            </a:r>
          </a:p>
          <a:p>
            <a:pPr lvl="0"/>
            <a:r>
              <a:rPr lang="en-US" dirty="0"/>
              <a:t>Documentation related to antibiotic selection and use</a:t>
            </a:r>
          </a:p>
          <a:p>
            <a:pPr lvl="0"/>
            <a:r>
              <a:rPr lang="en-US" dirty="0"/>
              <a:t>Tracking antibiotics used to review patterns of use and determination of the impact of the antibiotic stewardship interventions</a:t>
            </a:r>
          </a:p>
          <a:p>
            <a:pPr lvl="0"/>
            <a:r>
              <a:rPr lang="en-US" dirty="0"/>
              <a:t>Monitoring for clinical outcomes such as rates of </a:t>
            </a:r>
            <a:r>
              <a:rPr lang="en-US" dirty="0" err="1"/>
              <a:t>C.difficile</a:t>
            </a:r>
            <a:r>
              <a:rPr lang="en-US" dirty="0"/>
              <a:t> infections, antibiotic-resistant organisms or adverse drug events</a:t>
            </a:r>
          </a:p>
          <a:p>
            <a:pPr lvl="0"/>
            <a:r>
              <a:rPr lang="en-US" dirty="0"/>
              <a:t>Reporting of communicable disease per State Law (</a:t>
            </a:r>
            <a:r>
              <a:rPr lang="en-US" b="1" dirty="0"/>
              <a:t>insert State requirements</a:t>
            </a:r>
            <a:r>
              <a:rPr lang="en-US" dirty="0"/>
              <a:t>)</a:t>
            </a:r>
          </a:p>
          <a:p>
            <a:endParaRPr lang="en-US" dirty="0"/>
          </a:p>
        </p:txBody>
      </p:sp>
    </p:spTree>
    <p:extLst>
      <p:ext uri="{BB962C8B-B14F-4D97-AF65-F5344CB8AC3E}">
        <p14:creationId xmlns:p14="http://schemas.microsoft.com/office/powerpoint/2010/main" val="40496994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normAutofit/>
          </a:bodyPr>
          <a:lstStyle/>
          <a:p>
            <a:pPr marL="457200" lvl="1" indent="0">
              <a:buNone/>
            </a:pPr>
            <a:r>
              <a:rPr lang="en-US" dirty="0"/>
              <a:t>During the quarterly </a:t>
            </a:r>
            <a:r>
              <a:rPr lang="en-US" dirty="0" err="1"/>
              <a:t>QAA</a:t>
            </a:r>
            <a:r>
              <a:rPr lang="en-US" dirty="0"/>
              <a:t> Committee Meeting, The Pharmacist, Medical Director, Infection </a:t>
            </a:r>
            <a:r>
              <a:rPr lang="en-US" dirty="0" err="1"/>
              <a:t>Preventionist</a:t>
            </a:r>
            <a:r>
              <a:rPr lang="en-US" dirty="0"/>
              <a:t> and IDT will analyze the antibiotic use in the facility to collaborate with nursing and clinical leaders for identification of potential </a:t>
            </a:r>
            <a:r>
              <a:rPr lang="en-US" dirty="0" err="1"/>
              <a:t>QAPI</a:t>
            </a:r>
            <a:r>
              <a:rPr lang="en-US" dirty="0"/>
              <a:t> process action plan related to analysis of the tracking and trending of data for quality outcomes.</a:t>
            </a:r>
          </a:p>
          <a:p>
            <a:pPr marL="457200" lvl="1" indent="0">
              <a:buNone/>
            </a:pPr>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562600" y="4495800"/>
            <a:ext cx="2209800" cy="1462888"/>
          </a:xfrm>
          <a:prstGeom prst="rect">
            <a:avLst/>
          </a:prstGeom>
        </p:spPr>
      </p:pic>
    </p:spTree>
    <p:extLst>
      <p:ext uri="{BB962C8B-B14F-4D97-AF65-F5344CB8AC3E}">
        <p14:creationId xmlns:p14="http://schemas.microsoft.com/office/powerpoint/2010/main" val="39526765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 Process</a:t>
            </a:r>
          </a:p>
        </p:txBody>
      </p:sp>
      <p:sp>
        <p:nvSpPr>
          <p:cNvPr id="3" name="Content Placeholder 2"/>
          <p:cNvSpPr>
            <a:spLocks noGrp="1"/>
          </p:cNvSpPr>
          <p:nvPr>
            <p:ph idx="1"/>
          </p:nvPr>
        </p:nvSpPr>
        <p:spPr>
          <a:xfrm>
            <a:off x="457200" y="1417638"/>
            <a:ext cx="8229600" cy="4708525"/>
          </a:xfrm>
        </p:spPr>
        <p:txBody>
          <a:bodyPr>
            <a:normAutofit/>
          </a:bodyPr>
          <a:lstStyle/>
          <a:p>
            <a:pPr marL="0" indent="0">
              <a:buNone/>
            </a:pPr>
            <a:r>
              <a:rPr lang="en-US" sz="3600" b="1" dirty="0"/>
              <a:t>Criteria for Infection:</a:t>
            </a:r>
          </a:p>
          <a:p>
            <a:r>
              <a:rPr lang="en-US" sz="3600" dirty="0" err="1"/>
              <a:t>UTI</a:t>
            </a:r>
            <a:endParaRPr lang="en-US" sz="3600" dirty="0"/>
          </a:p>
          <a:p>
            <a:r>
              <a:rPr lang="en-US" sz="3600" dirty="0"/>
              <a:t>Gastrointestinal</a:t>
            </a:r>
          </a:p>
          <a:p>
            <a:r>
              <a:rPr lang="en-US" sz="3600" dirty="0"/>
              <a:t>Respiratory</a:t>
            </a:r>
          </a:p>
          <a:p>
            <a:r>
              <a:rPr lang="en-US" sz="3600" dirty="0"/>
              <a:t>Skin, Soft Tissue, Mucosal</a:t>
            </a:r>
          </a:p>
          <a:p>
            <a:endParaRPr lang="en-US" dirty="0"/>
          </a:p>
          <a:p>
            <a:pPr marL="0" indent="0">
              <a:buNone/>
            </a:pPr>
            <a:r>
              <a:rPr lang="en-US" dirty="0">
                <a:solidFill>
                  <a:srgbClr val="FF0000"/>
                </a:solidFill>
              </a:rPr>
              <a:t>(Handout examples of criteria forms)</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184158" y="2057400"/>
            <a:ext cx="2482764" cy="1656004"/>
          </a:xfrm>
          <a:prstGeom prst="rect">
            <a:avLst/>
          </a:prstGeom>
        </p:spPr>
      </p:pic>
    </p:spTree>
    <p:extLst>
      <p:ext uri="{BB962C8B-B14F-4D97-AF65-F5344CB8AC3E}">
        <p14:creationId xmlns:p14="http://schemas.microsoft.com/office/powerpoint/2010/main" val="1070578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Content Placeholder 2"/>
          <p:cNvSpPr>
            <a:spLocks noGrp="1"/>
          </p:cNvSpPr>
          <p:nvPr>
            <p:ph idx="1"/>
          </p:nvPr>
        </p:nvSpPr>
        <p:spPr/>
        <p:txBody>
          <a:bodyPr/>
          <a:lstStyle/>
          <a:p>
            <a:r>
              <a:rPr lang="en-US" dirty="0"/>
              <a:t>Antibiotics include some of the most commonly prescribed medications in nursing homes</a:t>
            </a:r>
          </a:p>
          <a:p>
            <a:r>
              <a:rPr lang="en-US" dirty="0"/>
              <a:t>Up to 70% of nursing home residents get an antibiotic over a course of a year</a:t>
            </a:r>
          </a:p>
          <a:p>
            <a:r>
              <a:rPr lang="en-US" dirty="0"/>
              <a:t>Approximately 40%-70% of antibiotics are prescribed incorrectly</a:t>
            </a:r>
          </a:p>
        </p:txBody>
      </p:sp>
      <p:sp>
        <p:nvSpPr>
          <p:cNvPr id="4" name="Rectangle 3"/>
          <p:cNvSpPr/>
          <p:nvPr/>
        </p:nvSpPr>
        <p:spPr>
          <a:xfrm>
            <a:off x="914400" y="5486400"/>
            <a:ext cx="7467600" cy="646331"/>
          </a:xfrm>
          <a:prstGeom prst="rect">
            <a:avLst/>
          </a:prstGeom>
        </p:spPr>
        <p:txBody>
          <a:bodyPr wrap="square">
            <a:spAutoFit/>
          </a:bodyPr>
          <a:lstStyle/>
          <a:p>
            <a:r>
              <a:rPr lang="en-US" dirty="0"/>
              <a:t>CDC Core Elements of Antibiotic Stewardship in Nursing Homes</a:t>
            </a:r>
          </a:p>
          <a:p>
            <a:r>
              <a:rPr lang="en-US" dirty="0">
                <a:hlinkClick r:id="rId3"/>
              </a:rPr>
              <a:t>https://www.cdc.gov/longtermcare/prevention/antibiotic-stewardship.html</a:t>
            </a:r>
            <a:r>
              <a:rPr lang="en-US" dirty="0"/>
              <a:t>  </a:t>
            </a:r>
          </a:p>
        </p:txBody>
      </p:sp>
    </p:spTree>
    <p:extLst>
      <p:ext uri="{BB962C8B-B14F-4D97-AF65-F5344CB8AC3E}">
        <p14:creationId xmlns:p14="http://schemas.microsoft.com/office/powerpoint/2010/main" val="39531621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Documentation</a:t>
            </a:r>
          </a:p>
        </p:txBody>
      </p:sp>
      <p:sp>
        <p:nvSpPr>
          <p:cNvPr id="3" name="Content Placeholder 2"/>
          <p:cNvSpPr>
            <a:spLocks noGrp="1"/>
          </p:cNvSpPr>
          <p:nvPr>
            <p:ph idx="1"/>
          </p:nvPr>
        </p:nvSpPr>
        <p:spPr/>
        <p:txBody>
          <a:bodyPr/>
          <a:lstStyle/>
          <a:p>
            <a:r>
              <a:rPr lang="en-US" dirty="0"/>
              <a:t>Initial documentation is required in the medical record and on the Infection Criteria forms</a:t>
            </a:r>
          </a:p>
          <a:p>
            <a:r>
              <a:rPr lang="en-US" dirty="0"/>
              <a:t>Ongoing resident assessment/evaluation of signs, symptoms, effectiveness of antibiotics, side effects, adverse consequences must be present in the medical record</a:t>
            </a:r>
          </a:p>
        </p:txBody>
      </p:sp>
    </p:spTree>
    <p:extLst>
      <p:ext uri="{BB962C8B-B14F-4D97-AF65-F5344CB8AC3E}">
        <p14:creationId xmlns:p14="http://schemas.microsoft.com/office/powerpoint/2010/main" val="5207043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Care Plan Process</a:t>
            </a:r>
          </a:p>
        </p:txBody>
      </p:sp>
      <p:sp>
        <p:nvSpPr>
          <p:cNvPr id="3" name="Content Placeholder 2"/>
          <p:cNvSpPr>
            <a:spLocks noGrp="1"/>
          </p:cNvSpPr>
          <p:nvPr>
            <p:ph idx="1"/>
          </p:nvPr>
        </p:nvSpPr>
        <p:spPr/>
        <p:txBody>
          <a:bodyPr/>
          <a:lstStyle/>
          <a:p>
            <a:r>
              <a:rPr lang="en-US" dirty="0"/>
              <a:t>All resident infections must be identified on the resident’s individualized Plan of Care to include:</a:t>
            </a:r>
          </a:p>
          <a:p>
            <a:pPr lvl="1"/>
            <a:r>
              <a:rPr lang="en-US" dirty="0"/>
              <a:t>Infection (type, signs and symptoms, etc.)</a:t>
            </a:r>
          </a:p>
          <a:p>
            <a:pPr lvl="1"/>
            <a:r>
              <a:rPr lang="en-US" dirty="0"/>
              <a:t>Physician orders (diagnostics, antibiotics, etc.)</a:t>
            </a:r>
          </a:p>
          <a:p>
            <a:pPr lvl="1"/>
            <a:r>
              <a:rPr lang="en-US" dirty="0"/>
              <a:t>Non-pharmacologic interventions</a:t>
            </a:r>
          </a:p>
          <a:p>
            <a:pPr lvl="1"/>
            <a:r>
              <a:rPr lang="en-US" dirty="0"/>
              <a:t>Approaches necessary for monitoring and follow up</a:t>
            </a:r>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038600" y="5214201"/>
            <a:ext cx="1295400" cy="911962"/>
          </a:xfrm>
          <a:prstGeom prst="rect">
            <a:avLst/>
          </a:prstGeom>
        </p:spPr>
      </p:pic>
    </p:spTree>
    <p:extLst>
      <p:ext uri="{BB962C8B-B14F-4D97-AF65-F5344CB8AC3E}">
        <p14:creationId xmlns:p14="http://schemas.microsoft.com/office/powerpoint/2010/main" val="25810537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535" y="160337"/>
            <a:ext cx="8229600" cy="1143000"/>
          </a:xfrm>
        </p:spPr>
        <p:txBody>
          <a:bodyPr/>
          <a:lstStyle/>
          <a:p>
            <a:r>
              <a:rPr lang="en-US" dirty="0"/>
              <a:t>Facility Response</a:t>
            </a:r>
          </a:p>
        </p:txBody>
      </p:sp>
      <p:sp>
        <p:nvSpPr>
          <p:cNvPr id="3" name="Content Placeholder 2"/>
          <p:cNvSpPr>
            <a:spLocks noGrp="1"/>
          </p:cNvSpPr>
          <p:nvPr>
            <p:ph idx="1"/>
          </p:nvPr>
        </p:nvSpPr>
        <p:spPr/>
        <p:txBody>
          <a:bodyPr/>
          <a:lstStyle/>
          <a:p>
            <a:r>
              <a:rPr lang="en-US" dirty="0"/>
              <a:t>Understand</a:t>
            </a:r>
          </a:p>
          <a:p>
            <a:r>
              <a:rPr lang="en-US" dirty="0"/>
              <a:t>Inform </a:t>
            </a:r>
          </a:p>
          <a:p>
            <a:r>
              <a:rPr lang="en-US" dirty="0"/>
              <a:t>Limitations</a:t>
            </a:r>
          </a:p>
          <a:p>
            <a:r>
              <a:rPr lang="en-US" dirty="0"/>
              <a:t>Monitor</a:t>
            </a:r>
          </a:p>
          <a:p>
            <a:endParaRPr lang="en-US" dirty="0"/>
          </a:p>
        </p:txBody>
      </p:sp>
      <p:graphicFrame>
        <p:nvGraphicFramePr>
          <p:cNvPr id="4" name="Diagram 3"/>
          <p:cNvGraphicFramePr/>
          <p:nvPr>
            <p:extLst/>
          </p:nvPr>
        </p:nvGraphicFramePr>
        <p:xfrm>
          <a:off x="3581399" y="1303337"/>
          <a:ext cx="5085735" cy="45640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5181600" y="2466002"/>
            <a:ext cx="2048568" cy="2105025"/>
          </a:xfrm>
          <a:prstGeom prst="rect">
            <a:avLst/>
          </a:prstGeom>
        </p:spPr>
      </p:pic>
    </p:spTree>
    <p:extLst>
      <p:ext uri="{BB962C8B-B14F-4D97-AF65-F5344CB8AC3E}">
        <p14:creationId xmlns:p14="http://schemas.microsoft.com/office/powerpoint/2010/main" val="18243634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Understand</a:t>
            </a:r>
          </a:p>
        </p:txBody>
      </p:sp>
      <p:sp>
        <p:nvSpPr>
          <p:cNvPr id="3" name="Content Placeholder 2"/>
          <p:cNvSpPr>
            <a:spLocks noGrp="1"/>
          </p:cNvSpPr>
          <p:nvPr>
            <p:ph idx="1"/>
          </p:nvPr>
        </p:nvSpPr>
        <p:spPr>
          <a:xfrm>
            <a:off x="304800" y="1417639"/>
            <a:ext cx="8153400" cy="4297361"/>
          </a:xfrm>
        </p:spPr>
        <p:txBody>
          <a:bodyPr>
            <a:normAutofit/>
          </a:bodyPr>
          <a:lstStyle/>
          <a:p>
            <a:pPr marL="457200" lvl="1" indent="0">
              <a:buNone/>
            </a:pPr>
            <a:r>
              <a:rPr lang="en-US" dirty="0"/>
              <a:t>Understanding the importance of antibiotic stewardship is crucial:</a:t>
            </a:r>
          </a:p>
          <a:p>
            <a:pPr lvl="1">
              <a:buFont typeface="Arial" panose="020B0604020202020204" pitchFamily="34" charset="0"/>
              <a:buChar char="•"/>
            </a:pPr>
            <a:r>
              <a:rPr lang="en-US" dirty="0"/>
              <a:t>Only treating true infections based upon criteria</a:t>
            </a:r>
          </a:p>
          <a:p>
            <a:pPr lvl="1">
              <a:buFont typeface="Arial" panose="020B0604020202020204" pitchFamily="34" charset="0"/>
              <a:buChar char="•"/>
            </a:pPr>
            <a:r>
              <a:rPr lang="en-US" dirty="0"/>
              <a:t>Antibiotics can cause resistance AND adverse consequences such as C-</a:t>
            </a:r>
            <a:r>
              <a:rPr lang="en-US" i="1" dirty="0"/>
              <a:t>diff</a:t>
            </a:r>
            <a:r>
              <a:rPr lang="en-US" dirty="0"/>
              <a:t> infections</a:t>
            </a:r>
          </a:p>
          <a:p>
            <a:pPr marL="457200" lvl="1" indent="0">
              <a:buNone/>
            </a:pPr>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00400" y="4267200"/>
            <a:ext cx="2589886" cy="1727454"/>
          </a:xfrm>
          <a:prstGeom prst="rect">
            <a:avLst/>
          </a:prstGeom>
        </p:spPr>
      </p:pic>
    </p:spTree>
    <p:extLst>
      <p:ext uri="{BB962C8B-B14F-4D97-AF65-F5344CB8AC3E}">
        <p14:creationId xmlns:p14="http://schemas.microsoft.com/office/powerpoint/2010/main" val="25791464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
            </a:r>
          </a:p>
        </p:txBody>
      </p:sp>
      <p:sp>
        <p:nvSpPr>
          <p:cNvPr id="3" name="Content Placeholder 2"/>
          <p:cNvSpPr>
            <a:spLocks noGrp="1"/>
          </p:cNvSpPr>
          <p:nvPr>
            <p:ph idx="1"/>
          </p:nvPr>
        </p:nvSpPr>
        <p:spPr>
          <a:xfrm>
            <a:off x="381000" y="1752600"/>
            <a:ext cx="5791200" cy="4648199"/>
          </a:xfrm>
        </p:spPr>
        <p:txBody>
          <a:bodyPr>
            <a:normAutofit/>
          </a:bodyPr>
          <a:lstStyle/>
          <a:p>
            <a:r>
              <a:rPr lang="en-US" sz="2800" dirty="0"/>
              <a:t>Caregivers AND Physicians will be informed of the Policy and Procedure</a:t>
            </a:r>
          </a:p>
          <a:p>
            <a:r>
              <a:rPr lang="en-US" sz="2800" dirty="0"/>
              <a:t>Nurses will inform physicians of the criteria for treating symptoms with antibiotics </a:t>
            </a:r>
          </a:p>
          <a:p>
            <a:r>
              <a:rPr lang="en-US" sz="2800" dirty="0"/>
              <a:t>Families/residents will be informed of the facility Antibiotic Stewardship Program</a:t>
            </a:r>
            <a:endParaRPr lang="en-US" sz="2400"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248400" y="1981200"/>
            <a:ext cx="2033016" cy="3048000"/>
          </a:xfrm>
          <a:prstGeom prst="rect">
            <a:avLst/>
          </a:prstGeom>
        </p:spPr>
      </p:pic>
    </p:spTree>
    <p:extLst>
      <p:ext uri="{BB962C8B-B14F-4D97-AF65-F5344CB8AC3E}">
        <p14:creationId xmlns:p14="http://schemas.microsoft.com/office/powerpoint/2010/main" val="37817934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p:sp>
        <p:nvSpPr>
          <p:cNvPr id="3" name="Content Placeholder 2"/>
          <p:cNvSpPr>
            <a:spLocks noGrp="1"/>
          </p:cNvSpPr>
          <p:nvPr>
            <p:ph idx="1"/>
          </p:nvPr>
        </p:nvSpPr>
        <p:spPr/>
        <p:txBody>
          <a:bodyPr/>
          <a:lstStyle/>
          <a:p>
            <a:pPr marL="0" indent="0">
              <a:buNone/>
            </a:pPr>
            <a:r>
              <a:rPr lang="en-US" dirty="0"/>
              <a:t>Resident/Family Education</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3337" y="1374775"/>
            <a:ext cx="9144000" cy="3871528"/>
          </a:xfrm>
          <a:prstGeom prst="rect">
            <a:avLst/>
          </a:prstGeom>
        </p:spPr>
      </p:pic>
      <p:sp>
        <p:nvSpPr>
          <p:cNvPr id="5" name="Rectangle 4"/>
          <p:cNvSpPr/>
          <p:nvPr/>
        </p:nvSpPr>
        <p:spPr>
          <a:xfrm>
            <a:off x="609600" y="5562600"/>
            <a:ext cx="7772400" cy="369332"/>
          </a:xfrm>
          <a:prstGeom prst="rect">
            <a:avLst/>
          </a:prstGeom>
        </p:spPr>
        <p:txBody>
          <a:bodyPr wrap="square">
            <a:spAutoFit/>
          </a:bodyPr>
          <a:lstStyle/>
          <a:p>
            <a:r>
              <a:rPr lang="en-US" dirty="0">
                <a:hlinkClick r:id="rId4"/>
              </a:rPr>
              <a:t>https://www.cdc.gov/longtermcare/prevention/antibiotic-stewardship.html</a:t>
            </a:r>
            <a:r>
              <a:rPr lang="en-US" dirty="0"/>
              <a:t> </a:t>
            </a:r>
          </a:p>
        </p:txBody>
      </p:sp>
    </p:spTree>
    <p:extLst>
      <p:ext uri="{BB962C8B-B14F-4D97-AF65-F5344CB8AC3E}">
        <p14:creationId xmlns:p14="http://schemas.microsoft.com/office/powerpoint/2010/main" val="36229622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Limitations</a:t>
            </a:r>
          </a:p>
        </p:txBody>
      </p:sp>
      <p:sp>
        <p:nvSpPr>
          <p:cNvPr id="3" name="Content Placeholder 2"/>
          <p:cNvSpPr>
            <a:spLocks noGrp="1"/>
          </p:cNvSpPr>
          <p:nvPr>
            <p:ph idx="1"/>
          </p:nvPr>
        </p:nvSpPr>
        <p:spPr>
          <a:xfrm>
            <a:off x="457200" y="1417638"/>
            <a:ext cx="8229600" cy="4525963"/>
          </a:xfrm>
        </p:spPr>
        <p:txBody>
          <a:bodyPr>
            <a:normAutofit/>
          </a:bodyPr>
          <a:lstStyle/>
          <a:p>
            <a:r>
              <a:rPr lang="en-US" sz="2400" dirty="0"/>
              <a:t>Knowledge</a:t>
            </a:r>
          </a:p>
          <a:p>
            <a:pPr lvl="1"/>
            <a:r>
              <a:rPr lang="en-US" sz="2400" dirty="0"/>
              <a:t>Criteria to treat</a:t>
            </a:r>
          </a:p>
          <a:p>
            <a:pPr lvl="1"/>
            <a:r>
              <a:rPr lang="en-US" sz="2400" dirty="0"/>
              <a:t>Risks and Benefits of Antibiotics</a:t>
            </a:r>
          </a:p>
          <a:p>
            <a:r>
              <a:rPr lang="en-US" sz="2400" dirty="0"/>
              <a:t>New Resident Admissions</a:t>
            </a:r>
          </a:p>
          <a:p>
            <a:pPr lvl="1"/>
            <a:r>
              <a:rPr lang="en-US" sz="2400" dirty="0"/>
              <a:t>What happens when a resident is admitted with an antibiotic without rationale/appropriate order?</a:t>
            </a:r>
          </a:p>
          <a:p>
            <a:r>
              <a:rPr lang="en-US" sz="2400" dirty="0"/>
              <a:t>Resident/Family requests</a:t>
            </a:r>
          </a:p>
          <a:p>
            <a:pPr lvl="1"/>
            <a:r>
              <a:rPr lang="en-US" sz="2000" dirty="0"/>
              <a:t>Provide Education</a:t>
            </a:r>
          </a:p>
          <a:p>
            <a:r>
              <a:rPr lang="en-US" sz="2400" dirty="0"/>
              <a:t>Practitioner Orders</a:t>
            </a:r>
          </a:p>
          <a:p>
            <a:pPr lvl="1"/>
            <a:r>
              <a:rPr lang="en-US" sz="2000" dirty="0"/>
              <a:t>Even when the nurse communicates criteria/policy sometimes physicians order antibiotics anyway</a:t>
            </a:r>
          </a:p>
        </p:txBody>
      </p:sp>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934200" y="1417638"/>
            <a:ext cx="1524000" cy="1011936"/>
          </a:xfrm>
          <a:prstGeom prst="rect">
            <a:avLst/>
          </a:prstGeom>
        </p:spPr>
      </p:pic>
    </p:spTree>
    <p:extLst>
      <p:ext uri="{BB962C8B-B14F-4D97-AF65-F5344CB8AC3E}">
        <p14:creationId xmlns:p14="http://schemas.microsoft.com/office/powerpoint/2010/main" val="13602110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Monitor</a:t>
            </a:r>
          </a:p>
        </p:txBody>
      </p:sp>
      <p:sp>
        <p:nvSpPr>
          <p:cNvPr id="3" name="Content Placeholder 2"/>
          <p:cNvSpPr>
            <a:spLocks noGrp="1"/>
          </p:cNvSpPr>
          <p:nvPr>
            <p:ph idx="1"/>
          </p:nvPr>
        </p:nvSpPr>
        <p:spPr>
          <a:xfrm>
            <a:off x="457200" y="1600200"/>
            <a:ext cx="6477000" cy="4648199"/>
          </a:xfrm>
        </p:spPr>
        <p:txBody>
          <a:bodyPr>
            <a:normAutofit/>
          </a:bodyPr>
          <a:lstStyle/>
          <a:p>
            <a:r>
              <a:rPr lang="en-US" dirty="0"/>
              <a:t>All caregivers will need to monitor the resident on antibiotics for:</a:t>
            </a:r>
          </a:p>
          <a:p>
            <a:pPr lvl="1"/>
            <a:r>
              <a:rPr lang="en-US" dirty="0"/>
              <a:t>Effectiveness of medication</a:t>
            </a:r>
          </a:p>
          <a:p>
            <a:pPr lvl="2"/>
            <a:r>
              <a:rPr lang="en-US" dirty="0"/>
              <a:t>Vital Signs</a:t>
            </a:r>
          </a:p>
          <a:p>
            <a:pPr lvl="2"/>
            <a:r>
              <a:rPr lang="en-US" dirty="0"/>
              <a:t>Symptoms</a:t>
            </a:r>
          </a:p>
          <a:p>
            <a:pPr lvl="2"/>
            <a:r>
              <a:rPr lang="en-US" dirty="0"/>
              <a:t>Resident complaints/verbalizations</a:t>
            </a:r>
          </a:p>
          <a:p>
            <a:pPr lvl="1"/>
            <a:r>
              <a:rPr lang="en-US" dirty="0"/>
              <a:t>Side Effects</a:t>
            </a:r>
          </a:p>
          <a:p>
            <a:pPr lvl="1"/>
            <a:r>
              <a:rPr lang="en-US" dirty="0"/>
              <a:t>Adverse Consequences</a:t>
            </a:r>
          </a:p>
          <a:p>
            <a:pPr marL="457200" lvl="1" indent="0">
              <a:buNone/>
            </a:pPr>
            <a:endParaRPr lang="en-US"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239000" y="1828800"/>
            <a:ext cx="1677238" cy="2514600"/>
          </a:xfrm>
          <a:prstGeom prst="rect">
            <a:avLst/>
          </a:prstGeom>
        </p:spPr>
      </p:pic>
    </p:spTree>
    <p:extLst>
      <p:ext uri="{BB962C8B-B14F-4D97-AF65-F5344CB8AC3E}">
        <p14:creationId xmlns:p14="http://schemas.microsoft.com/office/powerpoint/2010/main" val="42872356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a:t>
            </a:r>
          </a:p>
        </p:txBody>
      </p:sp>
      <p:sp>
        <p:nvSpPr>
          <p:cNvPr id="3" name="Content Placeholder 2"/>
          <p:cNvSpPr>
            <a:spLocks noGrp="1"/>
          </p:cNvSpPr>
          <p:nvPr>
            <p:ph idx="1"/>
          </p:nvPr>
        </p:nvSpPr>
        <p:spPr>
          <a:xfrm>
            <a:off x="457200" y="1600200"/>
            <a:ext cx="6477000" cy="4724400"/>
          </a:xfrm>
        </p:spPr>
        <p:txBody>
          <a:bodyPr>
            <a:normAutofit fontScale="85000" lnSpcReduction="10000"/>
          </a:bodyPr>
          <a:lstStyle/>
          <a:p>
            <a:r>
              <a:rPr lang="en-US" dirty="0"/>
              <a:t>This facility has an Antibiotic Stewardship Program that intends to:</a:t>
            </a:r>
          </a:p>
          <a:p>
            <a:pPr fontAlgn="base"/>
            <a:r>
              <a:rPr lang="en-US" dirty="0"/>
              <a:t> Implement protocols to optimize the treatment of infections by ensuring that residents who require an antibiotic, are prescribed the appropriate antibiotic; </a:t>
            </a:r>
          </a:p>
          <a:p>
            <a:pPr fontAlgn="base"/>
            <a:r>
              <a:rPr lang="en-US" dirty="0"/>
              <a:t>Reduces the risk of adverse events, including the development of antibiotic-resistant organisms, from unnecessary or inappropriate antibiotic use; and</a:t>
            </a:r>
          </a:p>
          <a:p>
            <a:pPr fontAlgn="base"/>
            <a:r>
              <a:rPr lang="en-US" dirty="0"/>
              <a:t> Monitors the use of antibiotics</a:t>
            </a:r>
          </a:p>
          <a:p>
            <a:endParaRPr lang="en-US"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934200" y="2133600"/>
            <a:ext cx="1610944" cy="2415209"/>
          </a:xfrm>
          <a:prstGeom prst="rect">
            <a:avLst/>
          </a:prstGeom>
        </p:spPr>
      </p:pic>
    </p:spTree>
    <p:extLst>
      <p:ext uri="{BB962C8B-B14F-4D97-AF65-F5344CB8AC3E}">
        <p14:creationId xmlns:p14="http://schemas.microsoft.com/office/powerpoint/2010/main" val="14481308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pic>
        <p:nvPicPr>
          <p:cNvPr id="4" name="Picture 2" descr="C:\Users\smlagrange\Desktop\March 3\New folder (2)\Images fro Shutterstock\question mark icon 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320050" y="1905000"/>
            <a:ext cx="4503900" cy="38002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5662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Content Placeholder 2"/>
          <p:cNvSpPr>
            <a:spLocks noGrp="1"/>
          </p:cNvSpPr>
          <p:nvPr>
            <p:ph idx="1"/>
          </p:nvPr>
        </p:nvSpPr>
        <p:spPr/>
        <p:txBody>
          <a:bodyPr/>
          <a:lstStyle/>
          <a:p>
            <a:r>
              <a:rPr lang="en-US" dirty="0"/>
              <a:t>Antibiotic-related harms, such as diarrhea from C. difficile, can be severe, difficult to treat, and lead to hospitalizations and deaths, especially among people over age 65. </a:t>
            </a:r>
          </a:p>
        </p:txBody>
      </p:sp>
      <p:sp>
        <p:nvSpPr>
          <p:cNvPr id="4" name="Rectangle 3"/>
          <p:cNvSpPr/>
          <p:nvPr/>
        </p:nvSpPr>
        <p:spPr>
          <a:xfrm>
            <a:off x="609600" y="5334000"/>
            <a:ext cx="8077200" cy="646331"/>
          </a:xfrm>
          <a:prstGeom prst="rect">
            <a:avLst/>
          </a:prstGeom>
        </p:spPr>
        <p:txBody>
          <a:bodyPr wrap="square">
            <a:spAutoFit/>
          </a:bodyPr>
          <a:lstStyle/>
          <a:p>
            <a:r>
              <a:rPr lang="en-US" dirty="0"/>
              <a:t>CDC Core Elements of Antibiotic Stewardship in Nursing Homes</a:t>
            </a:r>
          </a:p>
          <a:p>
            <a:r>
              <a:rPr lang="en-US" dirty="0">
                <a:hlinkClick r:id="rId3"/>
              </a:rPr>
              <a:t>https://www.cdc.gov/longtermcare/prevention/antibiotic-stewardship.html</a:t>
            </a:r>
            <a:r>
              <a:rPr lang="en-US" dirty="0"/>
              <a:t>  </a:t>
            </a:r>
          </a:p>
        </p:txBody>
      </p:sp>
      <p:pic>
        <p:nvPicPr>
          <p:cNvPr id="6" name="Picture 5"/>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52800" y="3796145"/>
            <a:ext cx="2209800" cy="1345768"/>
          </a:xfrm>
          <a:prstGeom prst="rect">
            <a:avLst/>
          </a:prstGeom>
        </p:spPr>
      </p:pic>
    </p:spTree>
    <p:extLst>
      <p:ext uri="{BB962C8B-B14F-4D97-AF65-F5344CB8AC3E}">
        <p14:creationId xmlns:p14="http://schemas.microsoft.com/office/powerpoint/2010/main" val="25624415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04800"/>
            <a:ext cx="7886700" cy="4351338"/>
          </a:xfrm>
        </p:spPr>
        <p:txBody>
          <a:bodyPr/>
          <a:lstStyle/>
          <a:p>
            <a:pPr marL="0" indent="0" algn="ctr">
              <a:spcBef>
                <a:spcPts val="0"/>
              </a:spcBef>
              <a:buNone/>
            </a:pPr>
            <a:endParaRPr lang="en-US" sz="4400" b="1" cap="small" dirty="0">
              <a:ea typeface="Verdana" panose="020B0604030504040204" pitchFamily="34" charset="0"/>
              <a:cs typeface="Verdana" panose="020B0604030504040204" pitchFamily="34" charset="0"/>
            </a:endParaRPr>
          </a:p>
          <a:p>
            <a:pPr marL="0" indent="0" algn="ctr">
              <a:spcBef>
                <a:spcPts val="0"/>
              </a:spcBef>
              <a:buNone/>
            </a:pPr>
            <a:endParaRPr lang="en-US" sz="4400" b="1" cap="small" dirty="0">
              <a:ea typeface="Verdana" panose="020B0604030504040204" pitchFamily="34" charset="0"/>
              <a:cs typeface="Verdana" panose="020B0604030504040204" pitchFamily="34" charset="0"/>
            </a:endParaRPr>
          </a:p>
          <a:p>
            <a:pPr marL="0" indent="0" algn="ctr">
              <a:spcBef>
                <a:spcPts val="0"/>
              </a:spcBef>
              <a:buNone/>
            </a:pPr>
            <a:r>
              <a:rPr lang="en-US" sz="4400" b="1" cap="small" dirty="0">
                <a:ea typeface="Verdana" panose="020B0604030504040204" pitchFamily="34" charset="0"/>
                <a:cs typeface="Verdana" panose="020B0604030504040204" pitchFamily="34" charset="0"/>
              </a:rPr>
              <a:t>Thank you for participating in this education session!</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76600" y="3276600"/>
            <a:ext cx="2514600" cy="2514600"/>
          </a:xfrm>
          <a:prstGeom prst="rect">
            <a:avLst/>
          </a:prstGeom>
        </p:spPr>
      </p:pic>
    </p:spTree>
    <p:extLst>
      <p:ext uri="{BB962C8B-B14F-4D97-AF65-F5344CB8AC3E}">
        <p14:creationId xmlns:p14="http://schemas.microsoft.com/office/powerpoint/2010/main" val="137961599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REFERENCES and RESOURCES</a:t>
            </a:r>
          </a:p>
        </p:txBody>
      </p:sp>
      <p:sp>
        <p:nvSpPr>
          <p:cNvPr id="3" name="Content Placeholder 2"/>
          <p:cNvSpPr>
            <a:spLocks noGrp="1"/>
          </p:cNvSpPr>
          <p:nvPr>
            <p:ph idx="1"/>
          </p:nvPr>
        </p:nvSpPr>
        <p:spPr>
          <a:xfrm>
            <a:off x="429491" y="1417638"/>
            <a:ext cx="8534400" cy="4837690"/>
          </a:xfrm>
        </p:spPr>
        <p:txBody>
          <a:bodyPr>
            <a:noAutofit/>
          </a:bodyPr>
          <a:lstStyle/>
          <a:p>
            <a:pPr marL="0" indent="0" fontAlgn="base">
              <a:buNone/>
            </a:pPr>
            <a:r>
              <a:rPr lang="en-US" sz="1600" dirty="0"/>
              <a:t> </a:t>
            </a:r>
            <a:r>
              <a:rPr lang="en-US" sz="2400" dirty="0"/>
              <a:t>CMS:  State Operations Manual Appendix PP – Guidance to Surveyors for Long-Term Care Facilities:</a:t>
            </a:r>
          </a:p>
          <a:p>
            <a:pPr marL="0" indent="0" fontAlgn="base">
              <a:buNone/>
            </a:pPr>
            <a:r>
              <a:rPr lang="en-US" sz="2400" dirty="0"/>
              <a:t> </a:t>
            </a:r>
            <a:r>
              <a:rPr lang="en-US" sz="2400" u="sng" dirty="0">
                <a:hlinkClick r:id="rId2"/>
              </a:rPr>
              <a:t>https://www.cms.gov/Medicare/Provider-Enrollment-and-Certification/GuidanceforLawsAndRegulations/Downloads/Advance-Appendix-PP-Including-Phase-2-.pdf</a:t>
            </a:r>
            <a:r>
              <a:rPr lang="en-US" sz="2400" u="sng" dirty="0"/>
              <a:t> </a:t>
            </a:r>
            <a:r>
              <a:rPr lang="en-US" sz="2400" dirty="0"/>
              <a:t> </a:t>
            </a:r>
          </a:p>
          <a:p>
            <a:pPr marL="0" indent="0" fontAlgn="base">
              <a:buNone/>
            </a:pPr>
            <a:endParaRPr lang="en-US" sz="2400" dirty="0"/>
          </a:p>
          <a:p>
            <a:pPr marL="0" indent="0" fontAlgn="base">
              <a:buNone/>
            </a:pPr>
            <a:r>
              <a:rPr lang="en-US" sz="2400" dirty="0"/>
              <a:t>Centers for Disease Control and Prevention. (2015). The core elements of antibiotic stewardship for nursing homes. Accessed on August 28, 2017 from: </a:t>
            </a:r>
            <a:r>
              <a:rPr lang="en-US" sz="2400" u="sng" dirty="0">
                <a:hlinkClick r:id="rId3"/>
              </a:rPr>
              <a:t>https://www.cdc.gov/longtermcare/prevention/antibiotic-stewardship.html</a:t>
            </a:r>
            <a:r>
              <a:rPr lang="en-US" sz="2400" dirty="0"/>
              <a:t> </a:t>
            </a:r>
          </a:p>
          <a:p>
            <a:pPr marL="0" indent="0" fontAlgn="base">
              <a:buNone/>
            </a:pPr>
            <a:endParaRPr lang="en-US" sz="24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REFERENCES and RESOURCES</a:t>
            </a:r>
            <a:endParaRPr lang="en-US" dirty="0"/>
          </a:p>
        </p:txBody>
      </p:sp>
      <p:sp>
        <p:nvSpPr>
          <p:cNvPr id="3" name="Content Placeholder 2"/>
          <p:cNvSpPr>
            <a:spLocks noGrp="1"/>
          </p:cNvSpPr>
          <p:nvPr>
            <p:ph idx="1"/>
          </p:nvPr>
        </p:nvSpPr>
        <p:spPr>
          <a:xfrm>
            <a:off x="457200" y="1417638"/>
            <a:ext cx="8229600" cy="4525963"/>
          </a:xfrm>
        </p:spPr>
        <p:txBody>
          <a:bodyPr>
            <a:normAutofit fontScale="92500" lnSpcReduction="10000"/>
          </a:bodyPr>
          <a:lstStyle/>
          <a:p>
            <a:pPr lvl="0"/>
            <a:r>
              <a:rPr lang="en-US" dirty="0"/>
              <a:t>Agency for Healthcare Research and Quality (2016):  Nursing Home Antimicrobial Stewardship Guide.  Accessed on August 28, 2017 from:   </a:t>
            </a:r>
            <a:r>
              <a:rPr lang="en-US" u="sng" dirty="0">
                <a:hlinkClick r:id="rId2"/>
              </a:rPr>
              <a:t>https://www.ahrq.gov/nhguide/index.html</a:t>
            </a:r>
            <a:r>
              <a:rPr lang="en-US" dirty="0"/>
              <a:t> </a:t>
            </a:r>
          </a:p>
          <a:p>
            <a:pPr marL="0" indent="0">
              <a:buNone/>
            </a:pPr>
            <a:endParaRPr lang="en-US" dirty="0"/>
          </a:p>
          <a:p>
            <a:pPr lvl="0"/>
            <a:r>
              <a:rPr lang="en-US" dirty="0"/>
              <a:t>Centers for Disease Control and Prevention. (2013). Antibiotic resistance threats in the United States, 2013. Accessed on August 28, 2017 from </a:t>
            </a:r>
            <a:r>
              <a:rPr lang="en-US" u="sng" dirty="0">
                <a:hlinkClick r:id="rId3"/>
              </a:rPr>
              <a:t>https://www.cdc.gov/drugresistance/pdf/ar-threats-2013-508.pdf</a:t>
            </a:r>
            <a:r>
              <a:rPr lang="en-US" dirty="0"/>
              <a:t> </a:t>
            </a:r>
          </a:p>
          <a:p>
            <a:endParaRPr lang="en-US" dirty="0"/>
          </a:p>
        </p:txBody>
      </p:sp>
    </p:spTree>
    <p:extLst>
      <p:ext uri="{BB962C8B-B14F-4D97-AF65-F5344CB8AC3E}">
        <p14:creationId xmlns:p14="http://schemas.microsoft.com/office/powerpoint/2010/main" val="31720436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REFERENCES and RESOURCES</a:t>
            </a:r>
          </a:p>
        </p:txBody>
      </p:sp>
      <p:sp>
        <p:nvSpPr>
          <p:cNvPr id="3" name="Content Placeholder 2"/>
          <p:cNvSpPr>
            <a:spLocks noGrp="1"/>
          </p:cNvSpPr>
          <p:nvPr>
            <p:ph idx="1"/>
          </p:nvPr>
        </p:nvSpPr>
        <p:spPr/>
        <p:txBody>
          <a:bodyPr>
            <a:normAutofit fontScale="92500" lnSpcReduction="10000"/>
          </a:bodyPr>
          <a:lstStyle/>
          <a:p>
            <a:pPr lvl="0"/>
            <a:r>
              <a:rPr lang="en-US" dirty="0" err="1"/>
              <a:t>Spellberg</a:t>
            </a:r>
            <a:r>
              <a:rPr lang="en-US" dirty="0"/>
              <a:t>, B., Bartlett, </a:t>
            </a:r>
            <a:r>
              <a:rPr lang="en-US" dirty="0" err="1"/>
              <a:t>J.G</a:t>
            </a:r>
            <a:r>
              <a:rPr lang="en-US" dirty="0"/>
              <a:t>., &amp; Gilbert, D. N. (January 24, 2013). The future of antibiotics and resistance. The New England Journal of Medicine, 368, 299-302.</a:t>
            </a:r>
          </a:p>
          <a:p>
            <a:r>
              <a:rPr lang="en-US" dirty="0"/>
              <a:t> </a:t>
            </a:r>
          </a:p>
          <a:p>
            <a:pPr lvl="0"/>
            <a:r>
              <a:rPr lang="en-US" dirty="0"/>
              <a:t>The White House. (2014). National Strategy for Combating Antibiotic Resistant Bacteria. Accessed on August 28, 2017 from </a:t>
            </a:r>
            <a:r>
              <a:rPr lang="en-US" u="sng" dirty="0">
                <a:hlinkClick r:id="rId2"/>
              </a:rPr>
              <a:t>https://obamawhitehouse.archives.gov/sites/default/files/docs/carb_national_strategy.pdf</a:t>
            </a:r>
            <a:r>
              <a:rPr lang="en-US" dirty="0"/>
              <a:t> </a:t>
            </a:r>
          </a:p>
          <a:p>
            <a:endParaRPr lang="en-US" dirty="0"/>
          </a:p>
        </p:txBody>
      </p:sp>
    </p:spTree>
    <p:extLst>
      <p:ext uri="{BB962C8B-B14F-4D97-AF65-F5344CB8AC3E}">
        <p14:creationId xmlns:p14="http://schemas.microsoft.com/office/powerpoint/2010/main" val="526719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Content Placeholder 2"/>
          <p:cNvSpPr>
            <a:spLocks noGrp="1"/>
          </p:cNvSpPr>
          <p:nvPr>
            <p:ph idx="1"/>
          </p:nvPr>
        </p:nvSpPr>
        <p:spPr/>
        <p:txBody>
          <a:bodyPr/>
          <a:lstStyle/>
          <a:p>
            <a:r>
              <a:rPr lang="en-US" dirty="0"/>
              <a:t>Antibiotics are necessary to treat bacterial infections.  They do not work for viruses.</a:t>
            </a:r>
          </a:p>
        </p:txBody>
      </p:sp>
      <p:sp>
        <p:nvSpPr>
          <p:cNvPr id="4" name="Rectangle 3"/>
          <p:cNvSpPr/>
          <p:nvPr/>
        </p:nvSpPr>
        <p:spPr>
          <a:xfrm>
            <a:off x="609600" y="5334000"/>
            <a:ext cx="8077200" cy="646331"/>
          </a:xfrm>
          <a:prstGeom prst="rect">
            <a:avLst/>
          </a:prstGeom>
        </p:spPr>
        <p:txBody>
          <a:bodyPr wrap="square">
            <a:spAutoFit/>
          </a:bodyPr>
          <a:lstStyle/>
          <a:p>
            <a:r>
              <a:rPr lang="en-US" dirty="0"/>
              <a:t>CDC Core Elements of Antibiotic Stewardship in Nursing Homes</a:t>
            </a:r>
          </a:p>
          <a:p>
            <a:r>
              <a:rPr lang="en-US" dirty="0">
                <a:hlinkClick r:id="rId3"/>
              </a:rPr>
              <a:t>https://www.cdc.gov/longtermcare/prevention/antibiotic-stewardship.html</a:t>
            </a:r>
            <a:r>
              <a:rPr lang="en-US" dirty="0"/>
              <a:t>  </a:t>
            </a:r>
          </a:p>
        </p:txBody>
      </p:sp>
      <p:pic>
        <p:nvPicPr>
          <p:cNvPr id="6" name="Picture 5"/>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743200" y="3022773"/>
            <a:ext cx="3048000" cy="2033016"/>
          </a:xfrm>
          <a:prstGeom prst="rect">
            <a:avLst/>
          </a:prstGeom>
        </p:spPr>
      </p:pic>
    </p:spTree>
    <p:extLst>
      <p:ext uri="{BB962C8B-B14F-4D97-AF65-F5344CB8AC3E}">
        <p14:creationId xmlns:p14="http://schemas.microsoft.com/office/powerpoint/2010/main" val="2698391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Content Placeholder 2"/>
          <p:cNvSpPr>
            <a:spLocks noGrp="1"/>
          </p:cNvSpPr>
          <p:nvPr>
            <p:ph idx="1"/>
          </p:nvPr>
        </p:nvSpPr>
        <p:spPr/>
        <p:txBody>
          <a:bodyPr/>
          <a:lstStyle/>
          <a:p>
            <a:r>
              <a:rPr lang="en-US" dirty="0"/>
              <a:t>Antibiotics are urgently necessary to treat certain conditions:</a:t>
            </a:r>
          </a:p>
          <a:p>
            <a:pPr lvl="1"/>
            <a:r>
              <a:rPr lang="en-US" dirty="0"/>
              <a:t>Sepsis</a:t>
            </a:r>
          </a:p>
          <a:p>
            <a:pPr lvl="1"/>
            <a:r>
              <a:rPr lang="en-US" dirty="0"/>
              <a:t>Pneumonia (bacterial)</a:t>
            </a:r>
          </a:p>
          <a:p>
            <a:pPr lvl="1"/>
            <a:r>
              <a:rPr lang="en-US" dirty="0"/>
              <a:t>Meningitis (bacterial)</a:t>
            </a:r>
          </a:p>
          <a:p>
            <a:pPr lvl="1"/>
            <a:endParaRPr lang="en-US" dirty="0"/>
          </a:p>
        </p:txBody>
      </p:sp>
      <p:sp>
        <p:nvSpPr>
          <p:cNvPr id="4" name="Rectangle 3"/>
          <p:cNvSpPr/>
          <p:nvPr/>
        </p:nvSpPr>
        <p:spPr>
          <a:xfrm>
            <a:off x="609600" y="5334000"/>
            <a:ext cx="8077200" cy="646331"/>
          </a:xfrm>
          <a:prstGeom prst="rect">
            <a:avLst/>
          </a:prstGeom>
        </p:spPr>
        <p:txBody>
          <a:bodyPr wrap="square">
            <a:spAutoFit/>
          </a:bodyPr>
          <a:lstStyle/>
          <a:p>
            <a:r>
              <a:rPr lang="en-US" dirty="0"/>
              <a:t>CDC Core Elements of Antibiotic Stewardship in Nursing Homes</a:t>
            </a:r>
          </a:p>
          <a:p>
            <a:r>
              <a:rPr lang="en-US" dirty="0">
                <a:hlinkClick r:id="rId3"/>
              </a:rPr>
              <a:t>https://www.cdc.gov/longtermcare/prevention/antibiotic-stewardship.html</a:t>
            </a:r>
            <a:r>
              <a:rPr lang="en-US" dirty="0"/>
              <a:t>  </a:t>
            </a:r>
          </a:p>
        </p:txBody>
      </p:sp>
      <p:pic>
        <p:nvPicPr>
          <p:cNvPr id="6" name="Picture 5"/>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334000" y="2846673"/>
            <a:ext cx="3048000" cy="2033016"/>
          </a:xfrm>
          <a:prstGeom prst="rect">
            <a:avLst/>
          </a:prstGeom>
        </p:spPr>
      </p:pic>
    </p:spTree>
    <p:extLst>
      <p:ext uri="{BB962C8B-B14F-4D97-AF65-F5344CB8AC3E}">
        <p14:creationId xmlns:p14="http://schemas.microsoft.com/office/powerpoint/2010/main" val="2827696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Content Placeholder 2"/>
          <p:cNvSpPr>
            <a:spLocks noGrp="1"/>
          </p:cNvSpPr>
          <p:nvPr>
            <p:ph idx="1"/>
          </p:nvPr>
        </p:nvSpPr>
        <p:spPr>
          <a:xfrm>
            <a:off x="457200" y="1417639"/>
            <a:ext cx="7162800" cy="4650719"/>
          </a:xfrm>
        </p:spPr>
        <p:txBody>
          <a:bodyPr/>
          <a:lstStyle/>
          <a:p>
            <a:pPr marL="0" indent="0">
              <a:buNone/>
            </a:pPr>
            <a:r>
              <a:rPr lang="en-US" dirty="0"/>
              <a:t>Taking antibiotics when they are not necessary can be harmful:</a:t>
            </a:r>
          </a:p>
          <a:p>
            <a:r>
              <a:rPr lang="en-US" dirty="0"/>
              <a:t>Side effects</a:t>
            </a:r>
          </a:p>
          <a:p>
            <a:r>
              <a:rPr lang="en-US" dirty="0"/>
              <a:t>Risk for diarrhea including C. </a:t>
            </a:r>
            <a:r>
              <a:rPr lang="en-US" i="1" dirty="0"/>
              <a:t>difficile</a:t>
            </a:r>
          </a:p>
          <a:p>
            <a:r>
              <a:rPr lang="en-US" dirty="0"/>
              <a:t>Risk for developing antibiotic-resistant bacteria</a:t>
            </a:r>
          </a:p>
          <a:p>
            <a:r>
              <a:rPr lang="en-US" dirty="0"/>
              <a:t>Colonization</a:t>
            </a:r>
          </a:p>
        </p:txBody>
      </p:sp>
      <p:sp>
        <p:nvSpPr>
          <p:cNvPr id="4" name="Rectangle 3"/>
          <p:cNvSpPr/>
          <p:nvPr/>
        </p:nvSpPr>
        <p:spPr>
          <a:xfrm>
            <a:off x="990600" y="5545138"/>
            <a:ext cx="7924800" cy="523220"/>
          </a:xfrm>
          <a:prstGeom prst="rect">
            <a:avLst/>
          </a:prstGeom>
        </p:spPr>
        <p:txBody>
          <a:bodyPr wrap="square">
            <a:spAutoFit/>
          </a:bodyPr>
          <a:lstStyle/>
          <a:p>
            <a:r>
              <a:rPr lang="en-US" sz="1400" dirty="0"/>
              <a:t>CDC Core Elements of Antibiotic Stewardship in Nursing Homes</a:t>
            </a:r>
          </a:p>
          <a:p>
            <a:r>
              <a:rPr lang="en-US" sz="1400" dirty="0">
                <a:hlinkClick r:id="rId3"/>
              </a:rPr>
              <a:t>https://www.cdc.gov/longtermcare/prevention/antibiotic-stewardship.html</a:t>
            </a:r>
            <a:r>
              <a:rPr lang="en-US" sz="1400" dirty="0"/>
              <a:t> </a:t>
            </a:r>
          </a:p>
        </p:txBody>
      </p:sp>
      <p:pic>
        <p:nvPicPr>
          <p:cNvPr id="6" name="Picture 5"/>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139407" y="846138"/>
            <a:ext cx="1575968" cy="2057400"/>
          </a:xfrm>
          <a:prstGeom prst="rect">
            <a:avLst/>
          </a:prstGeom>
        </p:spPr>
      </p:pic>
    </p:spTree>
    <p:extLst>
      <p:ext uri="{BB962C8B-B14F-4D97-AF65-F5344CB8AC3E}">
        <p14:creationId xmlns:p14="http://schemas.microsoft.com/office/powerpoint/2010/main" val="21930747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OVERVIEW</a:t>
            </a:r>
            <a:endParaRPr lang="en-US" dirty="0"/>
          </a:p>
        </p:txBody>
      </p:sp>
      <p:sp>
        <p:nvSpPr>
          <p:cNvPr id="3" name="Content Placeholder 2"/>
          <p:cNvSpPr>
            <a:spLocks noGrp="1"/>
          </p:cNvSpPr>
          <p:nvPr>
            <p:ph idx="1"/>
          </p:nvPr>
        </p:nvSpPr>
        <p:spPr>
          <a:xfrm>
            <a:off x="228600" y="1219200"/>
            <a:ext cx="8686800" cy="4572000"/>
          </a:xfrm>
        </p:spPr>
        <p:txBody>
          <a:bodyPr>
            <a:normAutofit fontScale="85000" lnSpcReduction="10000"/>
          </a:bodyPr>
          <a:lstStyle/>
          <a:p>
            <a:pPr marL="0" indent="0">
              <a:buNone/>
            </a:pPr>
            <a:r>
              <a:rPr lang="en-US" b="1" dirty="0"/>
              <a:t>INTENT</a:t>
            </a:r>
            <a:r>
              <a:rPr lang="en-US" dirty="0"/>
              <a:t>: </a:t>
            </a:r>
            <a:r>
              <a:rPr lang="en-US" b="1" dirty="0"/>
              <a:t>483.80(a)(3)</a:t>
            </a:r>
          </a:p>
          <a:p>
            <a:pPr marL="0" indent="0" fontAlgn="base">
              <a:buNone/>
            </a:pPr>
            <a:r>
              <a:rPr lang="en-US" dirty="0"/>
              <a:t>The intent of this regulation is to ensure that the facility: </a:t>
            </a:r>
          </a:p>
          <a:p>
            <a:pPr fontAlgn="base"/>
            <a:r>
              <a:rPr lang="en-US" dirty="0"/>
              <a:t> Develops and implements protocols to optimize the treatment of infections by ensuring that residents who require an antibiotic, are prescribed the appropriate antibiotic; </a:t>
            </a:r>
          </a:p>
          <a:p>
            <a:pPr fontAlgn="base"/>
            <a:r>
              <a:rPr lang="en-US" dirty="0"/>
              <a:t>Reduces the risk of adverse events, including the development of antibiotic-resistant organisms, from unnecessary or inappropriate antibiotic use; and</a:t>
            </a:r>
          </a:p>
          <a:p>
            <a:pPr fontAlgn="base"/>
            <a:r>
              <a:rPr lang="en-US" dirty="0"/>
              <a:t> Develops, promotes, and implements a facility-wide system to monitor the use of antibiotics.</a:t>
            </a:r>
          </a:p>
          <a:p>
            <a:pPr marL="0" indent="0">
              <a:buNone/>
            </a:pP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6629400" y="274638"/>
            <a:ext cx="1902614" cy="1265238"/>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Regulation-Guidance</a:t>
            </a:r>
          </a:p>
        </p:txBody>
      </p:sp>
      <p:sp>
        <p:nvSpPr>
          <p:cNvPr id="3" name="Content Placeholder 2"/>
          <p:cNvSpPr>
            <a:spLocks noGrp="1"/>
          </p:cNvSpPr>
          <p:nvPr>
            <p:ph idx="1"/>
          </p:nvPr>
        </p:nvSpPr>
        <p:spPr>
          <a:xfrm>
            <a:off x="457200" y="1600201"/>
            <a:ext cx="7543800" cy="4343400"/>
          </a:xfrm>
        </p:spPr>
        <p:txBody>
          <a:bodyPr>
            <a:normAutofit/>
          </a:bodyPr>
          <a:lstStyle/>
          <a:p>
            <a:pPr marL="0" indent="0">
              <a:buNone/>
            </a:pPr>
            <a:r>
              <a:rPr lang="en-US" dirty="0"/>
              <a:t>As part of the facility Infection Prevention and Control Program, facilities must develop an antibiotic stewardship program that promotes the appropriate use of antibiotics and includes a system of monitoring to improve resident outcomes and reduce antibiotic resistance</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903358" y="1752600"/>
            <a:ext cx="1566884" cy="2345634"/>
          </a:xfrm>
          <a:prstGeom prst="rect">
            <a:avLst/>
          </a:prstGeom>
        </p:spPr>
      </p:pic>
      <p:sp>
        <p:nvSpPr>
          <p:cNvPr id="4" name="Rectangle 3"/>
          <p:cNvSpPr/>
          <p:nvPr/>
        </p:nvSpPr>
        <p:spPr>
          <a:xfrm>
            <a:off x="457200" y="5181600"/>
            <a:ext cx="8229600" cy="923330"/>
          </a:xfrm>
          <a:prstGeom prst="rect">
            <a:avLst/>
          </a:prstGeom>
        </p:spPr>
        <p:txBody>
          <a:bodyPr wrap="square">
            <a:spAutoFit/>
          </a:bodyPr>
          <a:lstStyle/>
          <a:p>
            <a:r>
              <a:rPr lang="en-US" dirty="0">
                <a:hlinkClick r:id="rId4"/>
              </a:rPr>
              <a:t>https://www.cms.gov/Medicare/Provider-Enrollment-and-Certification/GuidanceforLawsAndRegulations/Downloads/Advance-Appendix-PP-Including-Phase-2-.pdf</a:t>
            </a:r>
            <a:r>
              <a:rPr lang="en-US" dirty="0"/>
              <a:t> </a:t>
            </a:r>
          </a:p>
        </p:txBody>
      </p:sp>
    </p:spTree>
    <p:extLst>
      <p:ext uri="{BB962C8B-B14F-4D97-AF65-F5344CB8AC3E}">
        <p14:creationId xmlns:p14="http://schemas.microsoft.com/office/powerpoint/2010/main" val="2594704514"/>
      </p:ext>
    </p:extLst>
  </p:cSld>
  <p:clrMapOvr>
    <a:masterClrMapping/>
  </p:clrMapOvr>
</p:sld>
</file>

<file path=ppt/theme/theme1.xml><?xml version="1.0" encoding="utf-8"?>
<a:theme xmlns:a="http://schemas.openxmlformats.org/drawingml/2006/main" name="1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LeadingAge National - Abuse Prevention Education for Leadership</Template>
  <TotalTime>1909</TotalTime>
  <Words>2094</Words>
  <Application>Microsoft Office PowerPoint</Application>
  <PresentationFormat>On-screen Show (4:3)</PresentationFormat>
  <Paragraphs>249</Paragraphs>
  <Slides>43</Slides>
  <Notes>29</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43</vt:i4>
      </vt:variant>
    </vt:vector>
  </HeadingPairs>
  <TitlesOfParts>
    <vt:vector size="49" baseType="lpstr">
      <vt:lpstr>Arial</vt:lpstr>
      <vt:lpstr>Calibri</vt:lpstr>
      <vt:lpstr>Verdana</vt:lpstr>
      <vt:lpstr>1_2012LeadingAge_gray2PPT</vt:lpstr>
      <vt:lpstr>2_2012LeadingAge_gray2PPT</vt:lpstr>
      <vt:lpstr>3_2012LeadingAge_gray2PPT</vt:lpstr>
      <vt:lpstr>Antibiotic Stewardship</vt:lpstr>
      <vt:lpstr>OBJECTIVES </vt:lpstr>
      <vt:lpstr>Overview</vt:lpstr>
      <vt:lpstr>Overview</vt:lpstr>
      <vt:lpstr>Overview</vt:lpstr>
      <vt:lpstr>Overview</vt:lpstr>
      <vt:lpstr>Overview</vt:lpstr>
      <vt:lpstr>OVERVIEW</vt:lpstr>
      <vt:lpstr>Regulation-Guidance</vt:lpstr>
      <vt:lpstr>Regulation - Guidance</vt:lpstr>
      <vt:lpstr>Definitions</vt:lpstr>
      <vt:lpstr>Definitions</vt:lpstr>
      <vt:lpstr>Definitions</vt:lpstr>
      <vt:lpstr>Definitions</vt:lpstr>
      <vt:lpstr>POLICY</vt:lpstr>
      <vt:lpstr>POLICY-continued</vt:lpstr>
      <vt:lpstr>What Happens If….</vt:lpstr>
      <vt:lpstr>CDC Core Elements of Antibiotic Stewardship</vt:lpstr>
      <vt:lpstr>PROCEDURE</vt:lpstr>
      <vt:lpstr>PROCEDURE</vt:lpstr>
      <vt:lpstr>PROCEDURE</vt:lpstr>
      <vt:lpstr>PROCEDURE</vt:lpstr>
      <vt:lpstr>PROCEDURE</vt:lpstr>
      <vt:lpstr>PROCEDURE</vt:lpstr>
      <vt:lpstr>Procedure</vt:lpstr>
      <vt:lpstr>Procedure</vt:lpstr>
      <vt:lpstr>Procedure</vt:lpstr>
      <vt:lpstr>PROCEDURE</vt:lpstr>
      <vt:lpstr>Assessment Process</vt:lpstr>
      <vt:lpstr>Documentation</vt:lpstr>
      <vt:lpstr>Care Plan Process</vt:lpstr>
      <vt:lpstr>Facility Response</vt:lpstr>
      <vt:lpstr>Understand</vt:lpstr>
      <vt:lpstr>INFORM</vt:lpstr>
      <vt:lpstr>Example</vt:lpstr>
      <vt:lpstr>Limitations</vt:lpstr>
      <vt:lpstr>Monitor</vt:lpstr>
      <vt:lpstr>SUMMARY </vt:lpstr>
      <vt:lpstr>Questions?</vt:lpstr>
      <vt:lpstr>PowerPoint Presentation</vt:lpstr>
      <vt:lpstr>REFERENCES and RESOURCES</vt:lpstr>
      <vt:lpstr>REFERENCES and RESOURCES</vt:lpstr>
      <vt:lpstr>REFERENCES and RESOURCES</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Notification of Changes</dc:title>
  <dc:creator>Susie Avery</dc:creator>
  <cp:lastModifiedBy>Ruta Prasauskas</cp:lastModifiedBy>
  <cp:revision>92</cp:revision>
  <dcterms:created xsi:type="dcterms:W3CDTF">2017-01-12T23:03:08Z</dcterms:created>
  <dcterms:modified xsi:type="dcterms:W3CDTF">2017-10-02T21:05:15Z</dcterms:modified>
</cp:coreProperties>
</file>