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4" r:id="rId2"/>
  </p:sldMasterIdLst>
  <p:notesMasterIdLst>
    <p:notesMasterId r:id="rId35"/>
  </p:notesMasterIdLst>
  <p:sldIdLst>
    <p:sldId id="291" r:id="rId3"/>
    <p:sldId id="257" r:id="rId4"/>
    <p:sldId id="277" r:id="rId5"/>
    <p:sldId id="278" r:id="rId6"/>
    <p:sldId id="259" r:id="rId7"/>
    <p:sldId id="260" r:id="rId8"/>
    <p:sldId id="261" r:id="rId9"/>
    <p:sldId id="279" r:id="rId10"/>
    <p:sldId id="280" r:id="rId11"/>
    <p:sldId id="262" r:id="rId12"/>
    <p:sldId id="281" r:id="rId13"/>
    <p:sldId id="282" r:id="rId14"/>
    <p:sldId id="283" r:id="rId15"/>
    <p:sldId id="284" r:id="rId16"/>
    <p:sldId id="285" r:id="rId17"/>
    <p:sldId id="286" r:id="rId18"/>
    <p:sldId id="287"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88"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69" d="100"/>
          <a:sy n="69" d="100"/>
        </p:scale>
        <p:origin x="1314" y="72"/>
      </p:cViewPr>
      <p:guideLst/>
    </p:cSldViewPr>
  </p:slideViewPr>
  <p:notesTextViewPr>
    <p:cViewPr>
      <p:scale>
        <a:sx n="3" d="2"/>
        <a:sy n="3" d="2"/>
      </p:scale>
      <p:origin x="0" y="0"/>
    </p:cViewPr>
  </p:notesTextViewPr>
  <p:sorterViewPr>
    <p:cViewPr>
      <p:scale>
        <a:sx n="100" d="100"/>
        <a:sy n="100" d="100"/>
      </p:scale>
      <p:origin x="0" y="-4210"/>
    </p:cViewPr>
  </p:sorterViewPr>
  <p:notesViewPr>
    <p:cSldViewPr snapToGrid="0">
      <p:cViewPr varScale="1">
        <p:scale>
          <a:sx n="52" d="100"/>
          <a:sy n="52" d="100"/>
        </p:scale>
        <p:origin x="2674"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A560E-E3B0-4FEA-B3B3-516D086555B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08AC112-5AAD-45F7-8FD3-E2C4848BC491}">
      <dgm:prSet phldrT="[Text]"/>
      <dgm:spPr/>
      <dgm:t>
        <a:bodyPr/>
        <a:lstStyle/>
        <a:p>
          <a:r>
            <a:rPr lang="en-US" dirty="0">
              <a:latin typeface="Arial" panose="020B0604020202020204" pitchFamily="34" charset="0"/>
              <a:cs typeface="Arial" panose="020B0604020202020204" pitchFamily="34" charset="0"/>
            </a:rPr>
            <a:t>Emergency Preparedness Program</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D0F64FFB-04A3-49FE-AE7E-48A4F8401040}" type="parTrans" cxnId="{47F4CBA7-A82A-48E9-AB3C-5B8B7B491139}">
      <dgm:prSet/>
      <dgm:spPr/>
      <dgm:t>
        <a:bodyPr/>
        <a:lstStyle/>
        <a:p>
          <a:endParaRPr lang="en-US"/>
        </a:p>
      </dgm:t>
    </dgm:pt>
    <dgm:pt modelId="{39681C27-1038-4613-98E2-8C5D71FBB45E}" type="sibTrans" cxnId="{47F4CBA7-A82A-48E9-AB3C-5B8B7B491139}">
      <dgm:prSet/>
      <dgm:spPr/>
      <dgm:t>
        <a:bodyPr/>
        <a:lstStyle/>
        <a:p>
          <a:endParaRPr lang="en-US"/>
        </a:p>
      </dgm:t>
    </dgm:pt>
    <dgm:pt modelId="{57EC934C-EB88-4503-9E03-30F99A401C78}">
      <dgm:prSet phldrT="[Text]"/>
      <dgm:spPr/>
      <dgm:t>
        <a:bodyPr/>
        <a:lstStyle/>
        <a:p>
          <a:r>
            <a:rPr lang="en-US" dirty="0">
              <a:latin typeface="Arial" panose="020B0604020202020204" pitchFamily="34" charset="0"/>
              <a:cs typeface="Arial" panose="020B0604020202020204" pitchFamily="34" charset="0"/>
            </a:rPr>
            <a:t>Risk Assessment and Planning</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B0945097-B362-4964-B024-DA70A6E1B61F}" type="parTrans" cxnId="{70E5DA8C-5154-443E-90ED-712D6EE967A2}">
      <dgm:prSet/>
      <dgm:spPr/>
      <dgm:t>
        <a:bodyPr/>
        <a:lstStyle/>
        <a:p>
          <a:endParaRPr lang="en-US"/>
        </a:p>
      </dgm:t>
    </dgm:pt>
    <dgm:pt modelId="{AB0D500E-405F-4A30-9A42-13338162646A}" type="sibTrans" cxnId="{70E5DA8C-5154-443E-90ED-712D6EE967A2}">
      <dgm:prSet/>
      <dgm:spPr/>
      <dgm:t>
        <a:bodyPr/>
        <a:lstStyle/>
        <a:p>
          <a:endParaRPr lang="en-US"/>
        </a:p>
      </dgm:t>
    </dgm:pt>
    <dgm:pt modelId="{F4EFEDD2-A0E7-482B-B6FC-B11D4BA3EBAF}">
      <dgm:prSet/>
      <dgm:spPr/>
      <dgm:t>
        <a:bodyPr/>
        <a:lstStyle/>
        <a:p>
          <a:r>
            <a:rPr lang="en-US" dirty="0">
              <a:latin typeface="Arial" panose="020B0604020202020204" pitchFamily="34" charset="0"/>
              <a:cs typeface="Arial" panose="020B0604020202020204" pitchFamily="34" charset="0"/>
            </a:rPr>
            <a:t>Policies and Procedures</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89F35E3-7AC4-4DC5-A537-A2D04E9D8DC9}" type="parTrans" cxnId="{680FE75F-51A4-429C-9433-747DFA48054A}">
      <dgm:prSet/>
      <dgm:spPr/>
      <dgm:t>
        <a:bodyPr/>
        <a:lstStyle/>
        <a:p>
          <a:endParaRPr lang="en-US"/>
        </a:p>
      </dgm:t>
    </dgm:pt>
    <dgm:pt modelId="{22234096-BFD3-4F64-BB52-586D70102B6A}" type="sibTrans" cxnId="{680FE75F-51A4-429C-9433-747DFA48054A}">
      <dgm:prSet/>
      <dgm:spPr/>
      <dgm:t>
        <a:bodyPr/>
        <a:lstStyle/>
        <a:p>
          <a:endParaRPr lang="en-US"/>
        </a:p>
      </dgm:t>
    </dgm:pt>
    <dgm:pt modelId="{DCCFBD53-07BB-42A6-B8C3-50446D732906}">
      <dgm:prSet/>
      <dgm:spPr/>
      <dgm:t>
        <a:bodyPr/>
        <a:lstStyle/>
        <a:p>
          <a:r>
            <a:rPr lang="en-US" dirty="0">
              <a:latin typeface="Arial" panose="020B0604020202020204" pitchFamily="34" charset="0"/>
              <a:cs typeface="Arial" panose="020B0604020202020204" pitchFamily="34" charset="0"/>
            </a:rPr>
            <a:t>Communication Plan</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E1B23C5-0EA6-4568-8A92-A31EF79A7623}" type="parTrans" cxnId="{003EAF0E-9ECD-417E-82C4-64BB03739DFB}">
      <dgm:prSet/>
      <dgm:spPr/>
      <dgm:t>
        <a:bodyPr/>
        <a:lstStyle/>
        <a:p>
          <a:endParaRPr lang="en-US"/>
        </a:p>
      </dgm:t>
    </dgm:pt>
    <dgm:pt modelId="{56FBA582-5760-4314-BEC8-1F11E8019E96}" type="sibTrans" cxnId="{003EAF0E-9ECD-417E-82C4-64BB03739DFB}">
      <dgm:prSet/>
      <dgm:spPr/>
      <dgm:t>
        <a:bodyPr/>
        <a:lstStyle/>
        <a:p>
          <a:endParaRPr lang="en-US"/>
        </a:p>
      </dgm:t>
    </dgm:pt>
    <dgm:pt modelId="{373AB321-6A0D-4755-85BF-0327BFFF2708}">
      <dgm:prSet/>
      <dgm:spPr/>
      <dgm:t>
        <a:bodyPr/>
        <a:lstStyle/>
        <a:p>
          <a:r>
            <a:rPr lang="en-US" dirty="0">
              <a:latin typeface="Arial" panose="020B0604020202020204" pitchFamily="34" charset="0"/>
              <a:cs typeface="Arial" panose="020B0604020202020204" pitchFamily="34" charset="0"/>
            </a:rPr>
            <a:t>Training and Testing </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74615FB-BF60-44F2-8031-05A18F8F36B7}" type="parTrans" cxnId="{47EF8690-DF99-48F4-B14A-6FFD5D65D288}">
      <dgm:prSet/>
      <dgm:spPr/>
      <dgm:t>
        <a:bodyPr/>
        <a:lstStyle/>
        <a:p>
          <a:endParaRPr lang="en-US"/>
        </a:p>
      </dgm:t>
    </dgm:pt>
    <dgm:pt modelId="{4C9D401A-CA03-4AD1-95EF-517F1D2A1F8C}" type="sibTrans" cxnId="{47EF8690-DF99-48F4-B14A-6FFD5D65D288}">
      <dgm:prSet/>
      <dgm:spPr/>
      <dgm:t>
        <a:bodyPr/>
        <a:lstStyle/>
        <a:p>
          <a:endParaRPr lang="en-US"/>
        </a:p>
      </dgm:t>
    </dgm:pt>
    <dgm:pt modelId="{E447AEC6-BC41-4E0C-B35B-F7CE89B5CB94}" type="pres">
      <dgm:prSet presAssocID="{19EA560E-E3B0-4FEA-B3B3-516D086555B5}" presName="diagram" presStyleCnt="0">
        <dgm:presLayoutVars>
          <dgm:chMax val="1"/>
          <dgm:dir/>
          <dgm:animLvl val="ctr"/>
          <dgm:resizeHandles val="exact"/>
        </dgm:presLayoutVars>
      </dgm:prSet>
      <dgm:spPr/>
      <dgm:t>
        <a:bodyPr/>
        <a:lstStyle/>
        <a:p>
          <a:endParaRPr lang="en-US"/>
        </a:p>
      </dgm:t>
    </dgm:pt>
    <dgm:pt modelId="{E29A0746-2457-4ACE-A336-D823E224A3E9}" type="pres">
      <dgm:prSet presAssocID="{19EA560E-E3B0-4FEA-B3B3-516D086555B5}" presName="matrix" presStyleCnt="0"/>
      <dgm:spPr/>
    </dgm:pt>
    <dgm:pt modelId="{7D1A0635-A214-49F7-B70A-6705BE5D3168}" type="pres">
      <dgm:prSet presAssocID="{19EA560E-E3B0-4FEA-B3B3-516D086555B5}" presName="tile1" presStyleLbl="node1" presStyleIdx="0" presStyleCnt="4" custLinFactNeighborX="-2827" custLinFactNeighborY="439"/>
      <dgm:spPr/>
      <dgm:t>
        <a:bodyPr/>
        <a:lstStyle/>
        <a:p>
          <a:endParaRPr lang="en-US"/>
        </a:p>
      </dgm:t>
    </dgm:pt>
    <dgm:pt modelId="{1A931EEA-B176-4DDF-AEFC-266388091565}" type="pres">
      <dgm:prSet presAssocID="{19EA560E-E3B0-4FEA-B3B3-516D086555B5}" presName="tile1text" presStyleLbl="node1" presStyleIdx="0" presStyleCnt="4">
        <dgm:presLayoutVars>
          <dgm:chMax val="0"/>
          <dgm:chPref val="0"/>
          <dgm:bulletEnabled val="1"/>
        </dgm:presLayoutVars>
      </dgm:prSet>
      <dgm:spPr/>
      <dgm:t>
        <a:bodyPr/>
        <a:lstStyle/>
        <a:p>
          <a:endParaRPr lang="en-US"/>
        </a:p>
      </dgm:t>
    </dgm:pt>
    <dgm:pt modelId="{4E8964E7-D7CE-45C3-8CE5-2074CBB2FF70}" type="pres">
      <dgm:prSet presAssocID="{19EA560E-E3B0-4FEA-B3B3-516D086555B5}" presName="tile2" presStyleLbl="node1" presStyleIdx="1" presStyleCnt="4"/>
      <dgm:spPr/>
      <dgm:t>
        <a:bodyPr/>
        <a:lstStyle/>
        <a:p>
          <a:endParaRPr lang="en-US"/>
        </a:p>
      </dgm:t>
    </dgm:pt>
    <dgm:pt modelId="{89C7BEE8-4D9F-4F3C-A4FF-238B3E93DCC4}" type="pres">
      <dgm:prSet presAssocID="{19EA560E-E3B0-4FEA-B3B3-516D086555B5}" presName="tile2text" presStyleLbl="node1" presStyleIdx="1" presStyleCnt="4">
        <dgm:presLayoutVars>
          <dgm:chMax val="0"/>
          <dgm:chPref val="0"/>
          <dgm:bulletEnabled val="1"/>
        </dgm:presLayoutVars>
      </dgm:prSet>
      <dgm:spPr/>
      <dgm:t>
        <a:bodyPr/>
        <a:lstStyle/>
        <a:p>
          <a:endParaRPr lang="en-US"/>
        </a:p>
      </dgm:t>
    </dgm:pt>
    <dgm:pt modelId="{4595A3C7-BB73-4B89-A3F2-D7B20E0F4EC5}" type="pres">
      <dgm:prSet presAssocID="{19EA560E-E3B0-4FEA-B3B3-516D086555B5}" presName="tile3" presStyleLbl="node1" presStyleIdx="2" presStyleCnt="4"/>
      <dgm:spPr/>
      <dgm:t>
        <a:bodyPr/>
        <a:lstStyle/>
        <a:p>
          <a:endParaRPr lang="en-US"/>
        </a:p>
      </dgm:t>
    </dgm:pt>
    <dgm:pt modelId="{EC8875F7-6C81-4D5B-9234-20DE08C63BC2}" type="pres">
      <dgm:prSet presAssocID="{19EA560E-E3B0-4FEA-B3B3-516D086555B5}" presName="tile3text" presStyleLbl="node1" presStyleIdx="2" presStyleCnt="4">
        <dgm:presLayoutVars>
          <dgm:chMax val="0"/>
          <dgm:chPref val="0"/>
          <dgm:bulletEnabled val="1"/>
        </dgm:presLayoutVars>
      </dgm:prSet>
      <dgm:spPr/>
      <dgm:t>
        <a:bodyPr/>
        <a:lstStyle/>
        <a:p>
          <a:endParaRPr lang="en-US"/>
        </a:p>
      </dgm:t>
    </dgm:pt>
    <dgm:pt modelId="{76168761-C2B0-4295-8CF4-2DDB6748CE3F}" type="pres">
      <dgm:prSet presAssocID="{19EA560E-E3B0-4FEA-B3B3-516D086555B5}" presName="tile4" presStyleLbl="node1" presStyleIdx="3" presStyleCnt="4"/>
      <dgm:spPr/>
      <dgm:t>
        <a:bodyPr/>
        <a:lstStyle/>
        <a:p>
          <a:endParaRPr lang="en-US"/>
        </a:p>
      </dgm:t>
    </dgm:pt>
    <dgm:pt modelId="{3D4DBDB4-7ED0-4503-8A64-E8E1D3F32786}" type="pres">
      <dgm:prSet presAssocID="{19EA560E-E3B0-4FEA-B3B3-516D086555B5}" presName="tile4text" presStyleLbl="node1" presStyleIdx="3" presStyleCnt="4">
        <dgm:presLayoutVars>
          <dgm:chMax val="0"/>
          <dgm:chPref val="0"/>
          <dgm:bulletEnabled val="1"/>
        </dgm:presLayoutVars>
      </dgm:prSet>
      <dgm:spPr/>
      <dgm:t>
        <a:bodyPr/>
        <a:lstStyle/>
        <a:p>
          <a:endParaRPr lang="en-US"/>
        </a:p>
      </dgm:t>
    </dgm:pt>
    <dgm:pt modelId="{32ED76A1-7BDD-4CEE-80EF-32DFE9626D5D}" type="pres">
      <dgm:prSet presAssocID="{19EA560E-E3B0-4FEA-B3B3-516D086555B5}" presName="centerTile" presStyleLbl="fgShp" presStyleIdx="0" presStyleCnt="1">
        <dgm:presLayoutVars>
          <dgm:chMax val="0"/>
          <dgm:chPref val="0"/>
        </dgm:presLayoutVars>
      </dgm:prSet>
      <dgm:spPr/>
      <dgm:t>
        <a:bodyPr/>
        <a:lstStyle/>
        <a:p>
          <a:endParaRPr lang="en-US"/>
        </a:p>
      </dgm:t>
    </dgm:pt>
  </dgm:ptLst>
  <dgm:cxnLst>
    <dgm:cxn modelId="{1C09CBA6-2973-4B7B-88A5-374E31A65220}" type="presOf" srcId="{19EA560E-E3B0-4FEA-B3B3-516D086555B5}" destId="{E447AEC6-BC41-4E0C-B35B-F7CE89B5CB94}" srcOrd="0" destOrd="0" presId="urn:microsoft.com/office/officeart/2005/8/layout/matrix1"/>
    <dgm:cxn modelId="{AB378859-CAA2-4D57-85DE-FC5D72F22F31}" type="presOf" srcId="{373AB321-6A0D-4755-85BF-0327BFFF2708}" destId="{3D4DBDB4-7ED0-4503-8A64-E8E1D3F32786}" srcOrd="1" destOrd="0" presId="urn:microsoft.com/office/officeart/2005/8/layout/matrix1"/>
    <dgm:cxn modelId="{315E4F2F-CB90-4C20-B8F7-77B9723F219D}" type="presOf" srcId="{F4EFEDD2-A0E7-482B-B6FC-B11D4BA3EBAF}" destId="{4E8964E7-D7CE-45C3-8CE5-2074CBB2FF70}" srcOrd="0" destOrd="0" presId="urn:microsoft.com/office/officeart/2005/8/layout/matrix1"/>
    <dgm:cxn modelId="{79AC4C30-D1C6-4969-BAED-B14DB889C7BE}" type="presOf" srcId="{DCCFBD53-07BB-42A6-B8C3-50446D732906}" destId="{4595A3C7-BB73-4B89-A3F2-D7B20E0F4EC5}" srcOrd="0" destOrd="0" presId="urn:microsoft.com/office/officeart/2005/8/layout/matrix1"/>
    <dgm:cxn modelId="{47EF8690-DF99-48F4-B14A-6FFD5D65D288}" srcId="{408AC112-5AAD-45F7-8FD3-E2C4848BC491}" destId="{373AB321-6A0D-4755-85BF-0327BFFF2708}" srcOrd="3" destOrd="0" parTransId="{A74615FB-BF60-44F2-8031-05A18F8F36B7}" sibTransId="{4C9D401A-CA03-4AD1-95EF-517F1D2A1F8C}"/>
    <dgm:cxn modelId="{6C0FB3B4-C0FD-4CAE-87F4-9C10B2808127}" type="presOf" srcId="{57EC934C-EB88-4503-9E03-30F99A401C78}" destId="{7D1A0635-A214-49F7-B70A-6705BE5D3168}" srcOrd="0" destOrd="0" presId="urn:microsoft.com/office/officeart/2005/8/layout/matrix1"/>
    <dgm:cxn modelId="{387560B7-A051-48BC-8485-73B5DCEB3EFC}" type="presOf" srcId="{F4EFEDD2-A0E7-482B-B6FC-B11D4BA3EBAF}" destId="{89C7BEE8-4D9F-4F3C-A4FF-238B3E93DCC4}" srcOrd="1" destOrd="0" presId="urn:microsoft.com/office/officeart/2005/8/layout/matrix1"/>
    <dgm:cxn modelId="{680FE75F-51A4-429C-9433-747DFA48054A}" srcId="{408AC112-5AAD-45F7-8FD3-E2C4848BC491}" destId="{F4EFEDD2-A0E7-482B-B6FC-B11D4BA3EBAF}" srcOrd="1" destOrd="0" parTransId="{A89F35E3-7AC4-4DC5-A537-A2D04E9D8DC9}" sibTransId="{22234096-BFD3-4F64-BB52-586D70102B6A}"/>
    <dgm:cxn modelId="{70E5DA8C-5154-443E-90ED-712D6EE967A2}" srcId="{408AC112-5AAD-45F7-8FD3-E2C4848BC491}" destId="{57EC934C-EB88-4503-9E03-30F99A401C78}" srcOrd="0" destOrd="0" parTransId="{B0945097-B362-4964-B024-DA70A6E1B61F}" sibTransId="{AB0D500E-405F-4A30-9A42-13338162646A}"/>
    <dgm:cxn modelId="{B9828203-7347-413D-990E-194E8AA3E12E}" type="presOf" srcId="{408AC112-5AAD-45F7-8FD3-E2C4848BC491}" destId="{32ED76A1-7BDD-4CEE-80EF-32DFE9626D5D}" srcOrd="0" destOrd="0" presId="urn:microsoft.com/office/officeart/2005/8/layout/matrix1"/>
    <dgm:cxn modelId="{09827C5B-9390-4F1D-828B-ED852F42653A}" type="presOf" srcId="{373AB321-6A0D-4755-85BF-0327BFFF2708}" destId="{76168761-C2B0-4295-8CF4-2DDB6748CE3F}" srcOrd="0" destOrd="0" presId="urn:microsoft.com/office/officeart/2005/8/layout/matrix1"/>
    <dgm:cxn modelId="{5BB80FB8-F575-4DE2-9E38-43BCDB408A29}" type="presOf" srcId="{57EC934C-EB88-4503-9E03-30F99A401C78}" destId="{1A931EEA-B176-4DDF-AEFC-266388091565}" srcOrd="1" destOrd="0" presId="urn:microsoft.com/office/officeart/2005/8/layout/matrix1"/>
    <dgm:cxn modelId="{47F4CBA7-A82A-48E9-AB3C-5B8B7B491139}" srcId="{19EA560E-E3B0-4FEA-B3B3-516D086555B5}" destId="{408AC112-5AAD-45F7-8FD3-E2C4848BC491}" srcOrd="0" destOrd="0" parTransId="{D0F64FFB-04A3-49FE-AE7E-48A4F8401040}" sibTransId="{39681C27-1038-4613-98E2-8C5D71FBB45E}"/>
    <dgm:cxn modelId="{08D7E80A-2830-4734-AD4E-088322E8536E}" type="presOf" srcId="{DCCFBD53-07BB-42A6-B8C3-50446D732906}" destId="{EC8875F7-6C81-4D5B-9234-20DE08C63BC2}" srcOrd="1" destOrd="0" presId="urn:microsoft.com/office/officeart/2005/8/layout/matrix1"/>
    <dgm:cxn modelId="{003EAF0E-9ECD-417E-82C4-64BB03739DFB}" srcId="{408AC112-5AAD-45F7-8FD3-E2C4848BC491}" destId="{DCCFBD53-07BB-42A6-B8C3-50446D732906}" srcOrd="2" destOrd="0" parTransId="{AE1B23C5-0EA6-4568-8A92-A31EF79A7623}" sibTransId="{56FBA582-5760-4314-BEC8-1F11E8019E96}"/>
    <dgm:cxn modelId="{318CED18-4A10-4939-8D01-6CD8C44EBC43}" type="presParOf" srcId="{E447AEC6-BC41-4E0C-B35B-F7CE89B5CB94}" destId="{E29A0746-2457-4ACE-A336-D823E224A3E9}" srcOrd="0" destOrd="0" presId="urn:microsoft.com/office/officeart/2005/8/layout/matrix1"/>
    <dgm:cxn modelId="{D80327A4-864C-41F4-98B3-62426DD7F147}" type="presParOf" srcId="{E29A0746-2457-4ACE-A336-D823E224A3E9}" destId="{7D1A0635-A214-49F7-B70A-6705BE5D3168}" srcOrd="0" destOrd="0" presId="urn:microsoft.com/office/officeart/2005/8/layout/matrix1"/>
    <dgm:cxn modelId="{549A9EE9-1CFA-496A-AE5F-C71229945DB8}" type="presParOf" srcId="{E29A0746-2457-4ACE-A336-D823E224A3E9}" destId="{1A931EEA-B176-4DDF-AEFC-266388091565}" srcOrd="1" destOrd="0" presId="urn:microsoft.com/office/officeart/2005/8/layout/matrix1"/>
    <dgm:cxn modelId="{8B110CF6-DD6E-4EB8-96BA-78AB675A5B11}" type="presParOf" srcId="{E29A0746-2457-4ACE-A336-D823E224A3E9}" destId="{4E8964E7-D7CE-45C3-8CE5-2074CBB2FF70}" srcOrd="2" destOrd="0" presId="urn:microsoft.com/office/officeart/2005/8/layout/matrix1"/>
    <dgm:cxn modelId="{53B64ADA-FD24-4B4F-ADCB-4393F3F92F9D}" type="presParOf" srcId="{E29A0746-2457-4ACE-A336-D823E224A3E9}" destId="{89C7BEE8-4D9F-4F3C-A4FF-238B3E93DCC4}" srcOrd="3" destOrd="0" presId="urn:microsoft.com/office/officeart/2005/8/layout/matrix1"/>
    <dgm:cxn modelId="{C5AEA269-010C-464A-9101-AB4BA9A81E09}" type="presParOf" srcId="{E29A0746-2457-4ACE-A336-D823E224A3E9}" destId="{4595A3C7-BB73-4B89-A3F2-D7B20E0F4EC5}" srcOrd="4" destOrd="0" presId="urn:microsoft.com/office/officeart/2005/8/layout/matrix1"/>
    <dgm:cxn modelId="{886D85EF-70F9-46F3-AF1F-A30F666FBA45}" type="presParOf" srcId="{E29A0746-2457-4ACE-A336-D823E224A3E9}" destId="{EC8875F7-6C81-4D5B-9234-20DE08C63BC2}" srcOrd="5" destOrd="0" presId="urn:microsoft.com/office/officeart/2005/8/layout/matrix1"/>
    <dgm:cxn modelId="{F2624A9C-B35C-4447-B5CC-2541BCFF8372}" type="presParOf" srcId="{E29A0746-2457-4ACE-A336-D823E224A3E9}" destId="{76168761-C2B0-4295-8CF4-2DDB6748CE3F}" srcOrd="6" destOrd="0" presId="urn:microsoft.com/office/officeart/2005/8/layout/matrix1"/>
    <dgm:cxn modelId="{5077BD4A-58A1-4599-BBED-C0C64993533D}" type="presParOf" srcId="{E29A0746-2457-4ACE-A336-D823E224A3E9}" destId="{3D4DBDB4-7ED0-4503-8A64-E8E1D3F32786}" srcOrd="7" destOrd="0" presId="urn:microsoft.com/office/officeart/2005/8/layout/matrix1"/>
    <dgm:cxn modelId="{D5072933-0911-4C4C-A3CE-1585C1678D35}" type="presParOf" srcId="{E447AEC6-BC41-4E0C-B35B-F7CE89B5CB94}" destId="{32ED76A1-7BDD-4CEE-80EF-32DFE9626D5D}"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1A0635-A214-49F7-B70A-6705BE5D3168}">
      <dsp:nvSpPr>
        <dsp:cNvPr id="0" name=""/>
        <dsp:cNvSpPr/>
      </dsp:nvSpPr>
      <dsp:spPr>
        <a:xfrm rot="16200000">
          <a:off x="947868" y="-938623"/>
          <a:ext cx="2105917" cy="400165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Risk Assessment and Planning</a:t>
          </a:r>
        </a:p>
      </dsp:txBody>
      <dsp:txXfrm rot="5400000">
        <a:off x="0" y="9245"/>
        <a:ext cx="4001654" cy="1579438"/>
      </dsp:txXfrm>
    </dsp:sp>
    <dsp:sp modelId="{4E8964E7-D7CE-45C3-8CE5-2074CBB2FF70}">
      <dsp:nvSpPr>
        <dsp:cNvPr id="0" name=""/>
        <dsp:cNvSpPr/>
      </dsp:nvSpPr>
      <dsp:spPr>
        <a:xfrm>
          <a:off x="4001654" y="0"/>
          <a:ext cx="4001654" cy="2105917"/>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Policies and Procedures</a:t>
          </a:r>
        </a:p>
      </dsp:txBody>
      <dsp:txXfrm>
        <a:off x="4001654" y="0"/>
        <a:ext cx="4001654" cy="1579438"/>
      </dsp:txXfrm>
    </dsp:sp>
    <dsp:sp modelId="{4595A3C7-BB73-4B89-A3F2-D7B20E0F4EC5}">
      <dsp:nvSpPr>
        <dsp:cNvPr id="0" name=""/>
        <dsp:cNvSpPr/>
      </dsp:nvSpPr>
      <dsp:spPr>
        <a:xfrm rot="10800000">
          <a:off x="0" y="2105917"/>
          <a:ext cx="4001654" cy="2105917"/>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Communication Plan</a:t>
          </a:r>
        </a:p>
      </dsp:txBody>
      <dsp:txXfrm rot="10800000">
        <a:off x="0" y="2632396"/>
        <a:ext cx="4001654" cy="1579438"/>
      </dsp:txXfrm>
    </dsp:sp>
    <dsp:sp modelId="{76168761-C2B0-4295-8CF4-2DDB6748CE3F}">
      <dsp:nvSpPr>
        <dsp:cNvPr id="0" name=""/>
        <dsp:cNvSpPr/>
      </dsp:nvSpPr>
      <dsp:spPr>
        <a:xfrm rot="5400000">
          <a:off x="4949523" y="1158049"/>
          <a:ext cx="2105917" cy="400165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Training and Testing </a:t>
          </a:r>
        </a:p>
      </dsp:txBody>
      <dsp:txXfrm rot="-5400000">
        <a:off x="4001654" y="2632396"/>
        <a:ext cx="4001654" cy="1579438"/>
      </dsp:txXfrm>
    </dsp:sp>
    <dsp:sp modelId="{32ED76A1-7BDD-4CEE-80EF-32DFE9626D5D}">
      <dsp:nvSpPr>
        <dsp:cNvPr id="0" name=""/>
        <dsp:cNvSpPr/>
      </dsp:nvSpPr>
      <dsp:spPr>
        <a:xfrm>
          <a:off x="2801158" y="1579438"/>
          <a:ext cx="2400992" cy="1052958"/>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Emergency Preparedness Program</a:t>
          </a:r>
        </a:p>
      </dsp:txBody>
      <dsp:txXfrm>
        <a:off x="2852559" y="1630839"/>
        <a:ext cx="2298190" cy="95015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3CE7E4-D582-434E-A2C1-D9E6E0C479ED}" type="datetimeFigureOut">
              <a:rPr lang="en-US" smtClean="0"/>
              <a:t>2/26/2018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96CC6-F27A-4D2A-8434-4818B97B2E6C}" type="slidenum">
              <a:rPr lang="en-US" smtClean="0"/>
              <a:t>‹#›</a:t>
            </a:fld>
            <a:endParaRPr lang="en-US"/>
          </a:p>
        </p:txBody>
      </p:sp>
    </p:spTree>
    <p:extLst>
      <p:ext uri="{BB962C8B-B14F-4D97-AF65-F5344CB8AC3E}">
        <p14:creationId xmlns:p14="http://schemas.microsoft.com/office/powerpoint/2010/main" val="2591101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Final Rule for Emergency Preparedness was published in September 2016 and becomes effective on November 15, 2017. There was a one-year delay to ensure facilities can come into compliance by the implementation date.</a:t>
            </a:r>
          </a:p>
          <a:p>
            <a:endParaRPr lang="en-US" dirty="0"/>
          </a:p>
          <a:p>
            <a:r>
              <a:rPr lang="en-US" dirty="0"/>
              <a:t>Also, the Final Rule for Emergency Preparedness is one new Condition of Participation/</a:t>
            </a:r>
            <a:r>
              <a:rPr lang="en-US" dirty="0" err="1"/>
              <a:t>CfC</a:t>
            </a:r>
            <a:r>
              <a:rPr lang="en-US" dirty="0"/>
              <a:t> of many already required.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a:t>
            </a:fld>
            <a:endParaRPr lang="en-US"/>
          </a:p>
        </p:txBody>
      </p:sp>
    </p:spTree>
    <p:extLst>
      <p:ext uri="{BB962C8B-B14F-4D97-AF65-F5344CB8AC3E}">
        <p14:creationId xmlns:p14="http://schemas.microsoft.com/office/powerpoint/2010/main" val="68919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11</a:t>
            </a:fld>
            <a:endParaRPr lang="en-US"/>
          </a:p>
        </p:txBody>
      </p:sp>
    </p:spTree>
    <p:extLst>
      <p:ext uri="{BB962C8B-B14F-4D97-AF65-F5344CB8AC3E}">
        <p14:creationId xmlns:p14="http://schemas.microsoft.com/office/powerpoint/2010/main" val="4180509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12</a:t>
            </a:fld>
            <a:endParaRPr lang="en-US"/>
          </a:p>
        </p:txBody>
      </p:sp>
    </p:spTree>
    <p:extLst>
      <p:ext uri="{BB962C8B-B14F-4D97-AF65-F5344CB8AC3E}">
        <p14:creationId xmlns:p14="http://schemas.microsoft.com/office/powerpoint/2010/main" val="3259718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13</a:t>
            </a:fld>
            <a:endParaRPr lang="en-US"/>
          </a:p>
        </p:txBody>
      </p:sp>
    </p:spTree>
    <p:extLst>
      <p:ext uri="{BB962C8B-B14F-4D97-AF65-F5344CB8AC3E}">
        <p14:creationId xmlns:p14="http://schemas.microsoft.com/office/powerpoint/2010/main" val="2189424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14</a:t>
            </a:fld>
            <a:endParaRPr lang="en-US"/>
          </a:p>
        </p:txBody>
      </p:sp>
    </p:spTree>
    <p:extLst>
      <p:ext uri="{BB962C8B-B14F-4D97-AF65-F5344CB8AC3E}">
        <p14:creationId xmlns:p14="http://schemas.microsoft.com/office/powerpoint/2010/main" val="597483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Communication Plan must include</a:t>
            </a:r>
          </a:p>
          <a:p>
            <a:r>
              <a:rPr lang="en-US" dirty="0"/>
              <a:t>--names and contact info for staff, other hospitals, volunteers, State and local EP officials</a:t>
            </a:r>
          </a:p>
          <a:p>
            <a:r>
              <a:rPr lang="en-US" dirty="0"/>
              <a:t>--There also must be primary and alternate means of communicating with staff identified as well as how to contact EP officials and emergency management agencies </a:t>
            </a:r>
          </a:p>
          <a:p>
            <a:r>
              <a:rPr lang="en-US" dirty="0"/>
              <a:t>--method to share medical records and patient information including general condition and location</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15</a:t>
            </a:fld>
            <a:endParaRPr lang="en-US"/>
          </a:p>
        </p:txBody>
      </p:sp>
    </p:spTree>
    <p:extLst>
      <p:ext uri="{BB962C8B-B14F-4D97-AF65-F5344CB8AC3E}">
        <p14:creationId xmlns:p14="http://schemas.microsoft.com/office/powerpoint/2010/main" val="3700270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353961" y="4400550"/>
            <a:ext cx="6282813" cy="3600450"/>
          </a:xfrm>
        </p:spPr>
        <p:txBody>
          <a:bodyPr/>
          <a:lstStyle/>
          <a:p>
            <a:pPr lvl="0"/>
            <a:r>
              <a:rPr lang="en-US" dirty="0"/>
              <a:t>Providers are required to conduct two testing exercises annually; one community based full-scale exercise and one additional exercise of their choice. </a:t>
            </a:r>
          </a:p>
          <a:p>
            <a:pPr lvl="0"/>
            <a:r>
              <a:rPr lang="en-US" dirty="0"/>
              <a:t>In the event that a provider experiences an actual emergency that tests their plan, they would be exempt from the requirement for a community based full-scale exercise for one year following the emergency event. </a:t>
            </a:r>
          </a:p>
          <a:p>
            <a:pPr lvl="0"/>
            <a:r>
              <a:rPr lang="en-US" dirty="0"/>
              <a:t>The regulation does allow for some flexibility for training and testing. For example, we require providers to conduct one community-based full-scale exercise and a second exercise of their choice. This will hopefully afford providers the flexibility to determine which testing exercise is most beneficial to them as they consider their specific needs. </a:t>
            </a:r>
          </a:p>
          <a:p>
            <a:r>
              <a:rPr lang="en-US" dirty="0"/>
              <a:t>--</a:t>
            </a:r>
            <a:r>
              <a:rPr lang="en-US" u="sng" dirty="0"/>
              <a:t>Full-Scale Exercise</a:t>
            </a:r>
            <a:r>
              <a:rPr lang="en-US" dirty="0"/>
              <a:t>: </a:t>
            </a:r>
          </a:p>
          <a:p>
            <a:pPr lvl="0"/>
            <a:r>
              <a:rPr lang="en-US" dirty="0"/>
              <a:t>For purposes of the requirement for a community-based full-scale exercise, we expect facilities to simulate an anticipated response to an emergency involving their actual operations and the community.  </a:t>
            </a:r>
          </a:p>
          <a:p>
            <a:pPr lvl="0"/>
            <a:r>
              <a:rPr lang="en-US" dirty="0"/>
              <a:t>This would involve the creation of scenarios, the engagement and education of personnel, and mock patients/victims.  In addition, this would include the involvement of other providers, suppliers, and community emergency response agencies.  </a:t>
            </a:r>
          </a:p>
          <a:p>
            <a:pPr lvl="0"/>
            <a:r>
              <a:rPr lang="en-US" dirty="0"/>
              <a:t>The intention of this requirement is to not only assess the feasibility of a provider's emergency plan through testing, but also to encourage providers to become engaged in their community and promote a more coordinated response within the facility, across health care providers, and with State and local public health departments and emergency systems.  </a:t>
            </a:r>
          </a:p>
          <a:p>
            <a:r>
              <a:rPr lang="en-US" b="1" u="sng" dirty="0"/>
              <a:t>When a community-based full-scale exercise is not available</a:t>
            </a:r>
            <a:r>
              <a:rPr lang="en-US" dirty="0"/>
              <a:t>: We understand that participation in a community based full-scale exercise may not always be feasible or readily accessible.  </a:t>
            </a:r>
          </a:p>
          <a:p>
            <a:r>
              <a:rPr lang="en-US" dirty="0"/>
              <a:t>Therefore, if a community-based full-scale exercise is not feasible, the requirement does provide providers with the flexibility to conduct a testing exercise that is based on the individual facility.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18</a:t>
            </a:fld>
            <a:endParaRPr lang="en-US"/>
          </a:p>
        </p:txBody>
      </p:sp>
    </p:spTree>
    <p:extLst>
      <p:ext uri="{BB962C8B-B14F-4D97-AF65-F5344CB8AC3E}">
        <p14:creationId xmlns:p14="http://schemas.microsoft.com/office/powerpoint/2010/main" val="1308992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To emphasize, the implementation date of this Final Rule is November 15</a:t>
            </a:r>
            <a:r>
              <a:rPr lang="en-US" baseline="30000" dirty="0"/>
              <a:t>th</a:t>
            </a:r>
            <a:r>
              <a:rPr lang="en-US" dirty="0"/>
              <a:t> this year. Meaning that facilities must meet and be able to demonstrate compliance by November. This includes having completed the training and exercise requirements.</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19</a:t>
            </a:fld>
            <a:endParaRPr lang="en-US"/>
          </a:p>
        </p:txBody>
      </p:sp>
    </p:spTree>
    <p:extLst>
      <p:ext uri="{BB962C8B-B14F-4D97-AF65-F5344CB8AC3E}">
        <p14:creationId xmlns:p14="http://schemas.microsoft.com/office/powerpoint/2010/main" val="3729362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On this slide, you will see the definitions and differences between what CMS considers a facility based exercise and a full scale exercise. </a:t>
            </a:r>
          </a:p>
          <a:p>
            <a:r>
              <a:rPr lang="en-US" dirty="0"/>
              <a:t>Facility-based includes, but is not limited to, hazards specific to a facility based on the geographic location, taking into account the patient population. </a:t>
            </a:r>
          </a:p>
          <a:p>
            <a:r>
              <a:rPr lang="en-US" dirty="0"/>
              <a:t>Full-Scale exercise is an operations based exercise which typically involves multiple agencies and disciplines and incorporates the requirements for facilities to coordinate and collaborate with their state and local emergency officials.</a:t>
            </a:r>
          </a:p>
          <a:p>
            <a:r>
              <a:rPr lang="en-US" dirty="0"/>
              <a:t>The Final Rule requires facilities to participate in a full-scale exercise that is community-based or when not available or accessible, the facility may conduct an individual facility-based exercise.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20</a:t>
            </a:fld>
            <a:endParaRPr lang="en-US"/>
          </a:p>
        </p:txBody>
      </p:sp>
    </p:spTree>
    <p:extLst>
      <p:ext uri="{BB962C8B-B14F-4D97-AF65-F5344CB8AC3E}">
        <p14:creationId xmlns:p14="http://schemas.microsoft.com/office/powerpoint/2010/main" val="41345535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On this slide, you see our definition for the table top exercise. It may be in the best interest of a facility to start with a table top exercise before conducting a full-scale exercises to be able to assess its capabilities and potential effectiveness of its program.</a:t>
            </a:r>
          </a:p>
        </p:txBody>
      </p:sp>
      <p:sp>
        <p:nvSpPr>
          <p:cNvPr id="4" name="Slide Number Placeholder 3"/>
          <p:cNvSpPr>
            <a:spLocks noGrp="1"/>
          </p:cNvSpPr>
          <p:nvPr>
            <p:ph type="sldNum" sz="quarter" idx="10"/>
          </p:nvPr>
        </p:nvSpPr>
        <p:spPr/>
        <p:txBody>
          <a:bodyPr/>
          <a:lstStyle/>
          <a:p>
            <a:fld id="{0E696CC6-F27A-4D2A-8434-4818B97B2E6C}" type="slidenum">
              <a:rPr lang="en-US" smtClean="0"/>
              <a:t>21</a:t>
            </a:fld>
            <a:endParaRPr lang="en-US"/>
          </a:p>
        </p:txBody>
      </p:sp>
    </p:spTree>
    <p:extLst>
      <p:ext uri="{BB962C8B-B14F-4D97-AF65-F5344CB8AC3E}">
        <p14:creationId xmlns:p14="http://schemas.microsoft.com/office/powerpoint/2010/main" val="2078855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Rule is primarily based off of the hospital conditions for participation for emergency preparedness, but it is important to note that there are variations.</a:t>
            </a:r>
          </a:p>
          <a:p>
            <a:r>
              <a:rPr lang="en-US" dirty="0"/>
              <a:t>It is critical that providers and suppliers look at the requirements listed under their provider type.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22</a:t>
            </a:fld>
            <a:endParaRPr lang="en-US"/>
          </a:p>
        </p:txBody>
      </p:sp>
    </p:spTree>
    <p:extLst>
      <p:ext uri="{BB962C8B-B14F-4D97-AF65-F5344CB8AC3E}">
        <p14:creationId xmlns:p14="http://schemas.microsoft.com/office/powerpoint/2010/main" val="88764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3</a:t>
            </a:fld>
            <a:endParaRPr lang="en-US"/>
          </a:p>
        </p:txBody>
      </p:sp>
    </p:spTree>
    <p:extLst>
      <p:ext uri="{BB962C8B-B14F-4D97-AF65-F5344CB8AC3E}">
        <p14:creationId xmlns:p14="http://schemas.microsoft.com/office/powerpoint/2010/main" val="17468525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is one of those examples. If you refer to the Final Rule under the Policies and Procedures Standard (b)(1), some providers are required to ensure </a:t>
            </a:r>
            <a:r>
              <a:rPr lang="en-US" dirty="0" err="1"/>
              <a:t>subsitence</a:t>
            </a:r>
            <a:r>
              <a:rPr lang="en-US" dirty="0"/>
              <a:t> needs as well as temperature controls.</a:t>
            </a:r>
          </a:p>
          <a:p>
            <a:r>
              <a:rPr lang="en-US" dirty="0"/>
              <a:t>Under Standard (e) however, LTC Facilities, CAHs and Hospitals are also required to meet requirements for stand-by power systems.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23</a:t>
            </a:fld>
            <a:endParaRPr lang="en-US"/>
          </a:p>
        </p:txBody>
      </p:sp>
    </p:spTree>
    <p:extLst>
      <p:ext uri="{BB962C8B-B14F-4D97-AF65-F5344CB8AC3E}">
        <p14:creationId xmlns:p14="http://schemas.microsoft.com/office/powerpoint/2010/main" val="22234561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The Survey and Certification Group published the advance copy of interpretive guidelines 6/2/17.</a:t>
            </a:r>
          </a:p>
          <a:p>
            <a:pPr marL="171450" lvl="0" indent="-171450">
              <a:buFont typeface="Arial" panose="020B0604020202020204" pitchFamily="34" charset="0"/>
              <a:buChar char="•"/>
            </a:pPr>
            <a:r>
              <a:rPr lang="en-US" dirty="0"/>
              <a:t>Surveyors will use the Interpretive Guidelines and Survey Procedures in the State Operations Manual (SOM) and the interpretive guidelines will assist in the implementation of the new regulation.</a:t>
            </a:r>
          </a:p>
          <a:p>
            <a:pPr marL="171450" lvl="0" indent="-171450">
              <a:buFont typeface="Arial" panose="020B0604020202020204" pitchFamily="34" charset="0"/>
              <a:buChar char="•"/>
            </a:pPr>
            <a:r>
              <a:rPr lang="en-US" dirty="0"/>
              <a:t>We anticipate the IGs to be completed by spring/summer of 2017. </a:t>
            </a:r>
          </a:p>
          <a:p>
            <a:pPr marL="171450" lvl="0" indent="-171450">
              <a:buFont typeface="Arial" panose="020B0604020202020204" pitchFamily="34" charset="0"/>
              <a:buChar char="•"/>
            </a:pPr>
            <a:r>
              <a:rPr lang="en-US" dirty="0"/>
              <a:t>Unlike other </a:t>
            </a:r>
            <a:r>
              <a:rPr lang="en-US" dirty="0" err="1"/>
              <a:t>CoPs</a:t>
            </a:r>
            <a:r>
              <a:rPr lang="en-US" dirty="0"/>
              <a:t> which at times are changes or added to existing Appendices within IGs, CMS has created a whole new Appendix Z and set of Tags for surveyors for these requirements.</a:t>
            </a:r>
          </a:p>
          <a:p>
            <a:r>
              <a:rPr lang="en-US" dirty="0"/>
              <a:t>.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24</a:t>
            </a:fld>
            <a:endParaRPr lang="en-US"/>
          </a:p>
        </p:txBody>
      </p:sp>
    </p:spTree>
    <p:extLst>
      <p:ext uri="{BB962C8B-B14F-4D97-AF65-F5344CB8AC3E}">
        <p14:creationId xmlns:p14="http://schemas.microsoft.com/office/powerpoint/2010/main" val="2590501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Facilities have one year to come into compliance (Nov 15, 2017) with these requirements and if after one-year and a survey finds non-compliant, the same general process of enforcement will occur as done when other conditions are found out of compliance. The survey process will be the same as is current practice for the providers and suppliers, including enforcement practices.</a:t>
            </a:r>
          </a:p>
          <a:p>
            <a:r>
              <a:rPr lang="en-US" dirty="0"/>
              <a:t>We are also working on developing the training for surveyors, which we hope to make accessible to the public.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25</a:t>
            </a:fld>
            <a:endParaRPr lang="en-US"/>
          </a:p>
        </p:txBody>
      </p:sp>
    </p:spTree>
    <p:extLst>
      <p:ext uri="{BB962C8B-B14F-4D97-AF65-F5344CB8AC3E}">
        <p14:creationId xmlns:p14="http://schemas.microsoft.com/office/powerpoint/2010/main" val="319700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To try to assist facilities to meet the requirements under this rule, CMS also created a dedicated EP website. This includes downloadable FAQs and other important information.</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26</a:t>
            </a:fld>
            <a:endParaRPr lang="en-US"/>
          </a:p>
        </p:txBody>
      </p:sp>
    </p:spTree>
    <p:extLst>
      <p:ext uri="{BB962C8B-B14F-4D97-AF65-F5344CB8AC3E}">
        <p14:creationId xmlns:p14="http://schemas.microsoft.com/office/powerpoint/2010/main" val="753549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When</a:t>
            </a:r>
            <a:r>
              <a:rPr lang="en-US" baseline="0" dirty="0"/>
              <a:t> selecting the Emergency Preparedness Rule link on the left side, you will see general information on the regulation as well as downloads and important links. We will continue updating the entire website, to include information which may be able to assist providers and suppliers. We have also included the link to ASPR TRACIE, which can further assist providers through technical assistance. </a:t>
            </a:r>
          </a:p>
          <a:p>
            <a:r>
              <a:rPr lang="en-US" baseline="0" dirty="0"/>
              <a:t>As we continue with the updates, if stakeholders have information or resources which may be helpful to any of the links on our page, we encourage them to contact us and provide us with the resources.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27</a:t>
            </a:fld>
            <a:endParaRPr lang="en-US"/>
          </a:p>
        </p:txBody>
      </p:sp>
    </p:spTree>
    <p:extLst>
      <p:ext uri="{BB962C8B-B14F-4D97-AF65-F5344CB8AC3E}">
        <p14:creationId xmlns:p14="http://schemas.microsoft.com/office/powerpoint/2010/main" val="7516832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CMS has also collaborated with ASPR on the Final Rule and they have been instrumental at providing resources, templates and examples to the provider community.</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28</a:t>
            </a:fld>
            <a:endParaRPr lang="en-US"/>
          </a:p>
        </p:txBody>
      </p:sp>
    </p:spTree>
    <p:extLst>
      <p:ext uri="{BB962C8B-B14F-4D97-AF65-F5344CB8AC3E}">
        <p14:creationId xmlns:p14="http://schemas.microsoft.com/office/powerpoint/2010/main" val="16136665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29</a:t>
            </a:fld>
            <a:endParaRPr lang="en-US"/>
          </a:p>
        </p:txBody>
      </p:sp>
    </p:spTree>
    <p:extLst>
      <p:ext uri="{BB962C8B-B14F-4D97-AF65-F5344CB8AC3E}">
        <p14:creationId xmlns:p14="http://schemas.microsoft.com/office/powerpoint/2010/main" val="195524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Depending on the specific training and testing requirements for the provider/supplier type and the specific requirements associated with that type, the facility may still need to conduct a table-top exercise in the event the requirements call for one table top exercise and one full-scale exercise.</a:t>
            </a:r>
          </a:p>
          <a:p>
            <a:r>
              <a:rPr lang="en-US" dirty="0"/>
              <a:t>It is the responsibility of the facility to demonstrate compliance with the requirements and CMS is not specifying the documentation required to demonstrate the compliance. However, facilities who activated their plan for a real-world emergency, may have documentation from the facility such as meeting notes and minutes from an after-action review; annotated documentation of the date/time of the emergency; patient transfers and evacuations which may have occurred during that time, etc.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30</a:t>
            </a:fld>
            <a:endParaRPr lang="en-US"/>
          </a:p>
        </p:txBody>
      </p:sp>
    </p:spTree>
    <p:extLst>
      <p:ext uri="{BB962C8B-B14F-4D97-AF65-F5344CB8AC3E}">
        <p14:creationId xmlns:p14="http://schemas.microsoft.com/office/powerpoint/2010/main" val="4034563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4</a:t>
            </a:fld>
            <a:endParaRPr lang="en-US"/>
          </a:p>
        </p:txBody>
      </p:sp>
    </p:spTree>
    <p:extLst>
      <p:ext uri="{BB962C8B-B14F-4D97-AF65-F5344CB8AC3E}">
        <p14:creationId xmlns:p14="http://schemas.microsoft.com/office/powerpoint/2010/main" val="11468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90488"/>
            <a:ext cx="4618037" cy="3463925"/>
          </a:xfrm>
        </p:spPr>
      </p:sp>
      <p:sp>
        <p:nvSpPr>
          <p:cNvPr id="3" name="Notes Placeholder 2"/>
          <p:cNvSpPr>
            <a:spLocks noGrp="1"/>
          </p:cNvSpPr>
          <p:nvPr>
            <p:ph type="body" idx="1"/>
          </p:nvPr>
        </p:nvSpPr>
        <p:spPr>
          <a:xfrm>
            <a:off x="507175" y="3694430"/>
            <a:ext cx="6178305" cy="5176763"/>
          </a:xfrm>
        </p:spPr>
        <p:txBody>
          <a:bodyPr/>
          <a:lstStyle/>
          <a:p>
            <a:r>
              <a:rPr lang="en-US" sz="1200" kern="1200" dirty="0">
                <a:solidFill>
                  <a:schemeClr val="tx1"/>
                </a:solidFill>
                <a:effectLst/>
                <a:latin typeface="+mn-lt"/>
                <a:ea typeface="+mn-ea"/>
                <a:cs typeface="+mn-cs"/>
              </a:rPr>
              <a:t>There are four core elements of the Emergency Preparedness Program and elements of the plan must be reviewed and updated annually.</a:t>
            </a:r>
          </a:p>
          <a:p>
            <a:r>
              <a:rPr lang="en-US" sz="1200" b="1" kern="1200" dirty="0">
                <a:solidFill>
                  <a:schemeClr val="tx1"/>
                </a:solidFill>
                <a:effectLst/>
                <a:latin typeface="+mn-lt"/>
                <a:ea typeface="+mn-ea"/>
                <a:cs typeface="+mn-cs"/>
              </a:rPr>
              <a:t>RISK ASSESSMENT AND PLANNING </a:t>
            </a:r>
            <a:r>
              <a:rPr lang="en-US" sz="1200" kern="1200" dirty="0">
                <a:solidFill>
                  <a:schemeClr val="tx1"/>
                </a:solidFill>
                <a:effectLst/>
                <a:latin typeface="+mn-lt"/>
                <a:ea typeface="+mn-ea"/>
                <a:cs typeface="+mn-cs"/>
              </a:rPr>
              <a:t>– all providers must develop an emergency plan using all hazards approach, plan and identify in advance essential functions and who is responsible in a crisis.</a:t>
            </a:r>
          </a:p>
          <a:p>
            <a:r>
              <a:rPr lang="en-US" sz="1200" b="1" kern="1200" dirty="0">
                <a:solidFill>
                  <a:schemeClr val="tx1"/>
                </a:solidFill>
                <a:effectLst/>
                <a:latin typeface="+mn-lt"/>
                <a:ea typeface="+mn-ea"/>
                <a:cs typeface="+mn-cs"/>
              </a:rPr>
              <a:t>POLICIES AND PROCEDURES </a:t>
            </a:r>
            <a:r>
              <a:rPr lang="en-US" sz="1200" kern="1200" dirty="0">
                <a:solidFill>
                  <a:schemeClr val="tx1"/>
                </a:solidFill>
                <a:effectLst/>
                <a:latin typeface="+mn-lt"/>
                <a:ea typeface="+mn-ea"/>
                <a:cs typeface="+mn-cs"/>
              </a:rPr>
              <a:t>– developed based on the plan (e.g. medical documentation, evacuation or shelter and place)</a:t>
            </a:r>
          </a:p>
          <a:p>
            <a:r>
              <a:rPr lang="en-US" sz="1200" b="1" kern="1200" dirty="0">
                <a:solidFill>
                  <a:schemeClr val="tx1"/>
                </a:solidFill>
                <a:effectLst/>
                <a:latin typeface="+mn-lt"/>
                <a:ea typeface="+mn-ea"/>
                <a:cs typeface="+mn-cs"/>
              </a:rPr>
              <a:t>COMMUNICATION PLAN </a:t>
            </a:r>
            <a:r>
              <a:rPr lang="en-US" sz="1200" kern="1200" dirty="0">
                <a:solidFill>
                  <a:schemeClr val="tx1"/>
                </a:solidFill>
                <a:effectLst/>
                <a:latin typeface="+mn-lt"/>
                <a:ea typeface="+mn-ea"/>
                <a:cs typeface="+mn-cs"/>
              </a:rPr>
              <a:t>– alternate means of communication, provide info to local authorities sharing medical info, and providing occupancy information and ability to provide assistance to other facilities in the community.</a:t>
            </a:r>
          </a:p>
          <a:p>
            <a:r>
              <a:rPr lang="en-US" sz="1200" b="1" kern="1200" dirty="0">
                <a:solidFill>
                  <a:schemeClr val="tx1"/>
                </a:solidFill>
                <a:effectLst/>
                <a:latin typeface="+mn-lt"/>
                <a:ea typeface="+mn-ea"/>
                <a:cs typeface="+mn-cs"/>
              </a:rPr>
              <a:t>TRAINING AND TESTING PROGRAM </a:t>
            </a:r>
            <a:r>
              <a:rPr lang="en-US" sz="1200" kern="1200" dirty="0">
                <a:solidFill>
                  <a:schemeClr val="tx1"/>
                </a:solidFill>
                <a:effectLst/>
                <a:latin typeface="+mn-lt"/>
                <a:ea typeface="+mn-ea"/>
                <a:cs typeface="+mn-cs"/>
              </a:rPr>
              <a:t>– train staff and test the plan through drills</a:t>
            </a:r>
          </a:p>
        </p:txBody>
      </p:sp>
      <p:sp>
        <p:nvSpPr>
          <p:cNvPr id="4" name="Slide Number Placeholder 3"/>
          <p:cNvSpPr>
            <a:spLocks noGrp="1"/>
          </p:cNvSpPr>
          <p:nvPr>
            <p:ph type="sldNum" sz="quarter" idx="10"/>
          </p:nvPr>
        </p:nvSpPr>
        <p:spPr/>
        <p:txBody>
          <a:bodyPr/>
          <a:lstStyle/>
          <a:p>
            <a:fld id="{41D71E8D-6A06-4DB3-904B-B28E26013B31}"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505497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Plan must be based on a 1) documented risk assessment using an “all hazards approach.</a:t>
            </a:r>
          </a:p>
          <a:p>
            <a:r>
              <a:rPr lang="en-US" dirty="0"/>
              <a:t>The plan must:</a:t>
            </a:r>
          </a:p>
          <a:p>
            <a:r>
              <a:rPr lang="en-US" dirty="0"/>
              <a:t>2) Include strategies to address events identified in the risk assessment, plans for evacuating or sheltering in place, working with other providers in the area.</a:t>
            </a:r>
          </a:p>
          <a:p>
            <a:r>
              <a:rPr lang="en-US" dirty="0"/>
              <a:t>3) Address patient population; continuity of operations; succession planning.  </a:t>
            </a:r>
          </a:p>
          <a:p>
            <a:r>
              <a:rPr lang="en-US" dirty="0"/>
              <a:t>4) A process for cooperation/collaboration with local, tribal, regional, state or Federal EP officials to ensure an integrated response.</a:t>
            </a:r>
          </a:p>
          <a:p>
            <a:r>
              <a:rPr lang="en-US" dirty="0"/>
              <a:t>The rule to allows a provider that is part of a healthcare system consisting of multiple separately certified healthcare facilities to have one unified and integrated emergency preparedness program.  The integrated emergency plan and policies and procedures must be developed in a manner that takes into account each separately certified facility's unique circumstances, patient populations,  services offered.  In addition, a risk assessment must be conducted for each separately certified facility within the system.</a:t>
            </a:r>
          </a:p>
          <a:p>
            <a:r>
              <a:rPr lang="en-US" dirty="0"/>
              <a:t>Note: Each separately certified facility must – meet the COP on it’s own,</a:t>
            </a:r>
            <a:r>
              <a:rPr lang="en-US" baseline="0" dirty="0"/>
              <a:t> meaning upon survey each facility is required to be able to demonstrate how they have met the requirements.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6</a:t>
            </a:fld>
            <a:endParaRPr lang="en-US"/>
          </a:p>
        </p:txBody>
      </p:sp>
    </p:spTree>
    <p:extLst>
      <p:ext uri="{BB962C8B-B14F-4D97-AF65-F5344CB8AC3E}">
        <p14:creationId xmlns:p14="http://schemas.microsoft.com/office/powerpoint/2010/main" val="3374105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An all-hazards approach is an integrated approach to emergency preparedness planning that focuses on capacities and capabilities that are critical to preparedness for a full spectrum of emergencies or disasters, including internal emergencies and a man-made emergency (or both) or natural disaster. This approach is specific to the location of the provider or supplier and considers the particular type of hazards most likely to occur in their areas.</a:t>
            </a:r>
          </a:p>
          <a:p>
            <a:r>
              <a:rPr lang="en-US" dirty="0"/>
              <a:t>* Examples hurricane, floods, etc.</a:t>
            </a:r>
          </a:p>
          <a:p>
            <a:r>
              <a:rPr lang="en-US" b="1" dirty="0"/>
              <a:t>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7</a:t>
            </a:fld>
            <a:endParaRPr lang="en-US"/>
          </a:p>
        </p:txBody>
      </p:sp>
    </p:spTree>
    <p:extLst>
      <p:ext uri="{BB962C8B-B14F-4D97-AF65-F5344CB8AC3E}">
        <p14:creationId xmlns:p14="http://schemas.microsoft.com/office/powerpoint/2010/main" val="320629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8</a:t>
            </a:fld>
            <a:endParaRPr lang="en-US"/>
          </a:p>
        </p:txBody>
      </p:sp>
    </p:spTree>
    <p:extLst>
      <p:ext uri="{BB962C8B-B14F-4D97-AF65-F5344CB8AC3E}">
        <p14:creationId xmlns:p14="http://schemas.microsoft.com/office/powerpoint/2010/main" val="3991939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9</a:t>
            </a:fld>
            <a:endParaRPr lang="en-US"/>
          </a:p>
        </p:txBody>
      </p:sp>
    </p:spTree>
    <p:extLst>
      <p:ext uri="{BB962C8B-B14F-4D97-AF65-F5344CB8AC3E}">
        <p14:creationId xmlns:p14="http://schemas.microsoft.com/office/powerpoint/2010/main" val="2517374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Policies and procedures must be based on the risk assessment  and the emergency plan must address (highlights/full list in the regulations)</a:t>
            </a:r>
          </a:p>
          <a:p>
            <a:endParaRPr lang="en-US" dirty="0"/>
          </a:p>
          <a:p>
            <a:r>
              <a:rPr lang="en-US" dirty="0"/>
              <a:t>--provision of subsistence needs, alternate energy sources, sewage and waste disposal, procedures for evacuating or sheltering in place</a:t>
            </a:r>
          </a:p>
          <a:p>
            <a:r>
              <a:rPr lang="en-US" dirty="0"/>
              <a:t>--system to track location of staff and patients (accurate, readily available, shareable)</a:t>
            </a:r>
          </a:p>
          <a:p>
            <a:r>
              <a:rPr lang="en-US" dirty="0"/>
              <a:t>--safe evacuation considerations –Care and treatment needs, transportation, ID evacuation location</a:t>
            </a:r>
          </a:p>
          <a:p>
            <a:r>
              <a:rPr lang="en-US" dirty="0"/>
              <a:t>--means to shelter in place – consider ability of building to survive a disaster and proactive steps that can be taken prior to an emergency</a:t>
            </a:r>
          </a:p>
          <a:p>
            <a:r>
              <a:rPr lang="en-US" dirty="0"/>
              <a:t>--system to preserve medical documentation (ensures confidentiality in compliance with HIPAA) </a:t>
            </a:r>
          </a:p>
          <a:p>
            <a:r>
              <a:rPr lang="en-US" dirty="0"/>
              <a:t>--use of volunteers and role of State and Federal Health Officials  (suggest use of Medical Reserve Cops – ensure members are screened and trained in advance)</a:t>
            </a:r>
          </a:p>
          <a:p>
            <a:r>
              <a:rPr lang="en-US" dirty="0"/>
              <a:t>--Arrangements with other providers to receive patients in the event of limitation or cessation of operations as well as a method for sharing medical documentation with the receiving provider.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10</a:t>
            </a:fld>
            <a:endParaRPr lang="en-US"/>
          </a:p>
        </p:txBody>
      </p:sp>
    </p:spTree>
    <p:extLst>
      <p:ext uri="{BB962C8B-B14F-4D97-AF65-F5344CB8AC3E}">
        <p14:creationId xmlns:p14="http://schemas.microsoft.com/office/powerpoint/2010/main" val="1280159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9886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BA8AC0-BDAF-472B-8C36-24C27387987B}" type="datetimeFigureOut">
              <a:rPr lang="en-US" smtClean="0"/>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135286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line Content Slide">
    <p:spTree>
      <p:nvGrpSpPr>
        <p:cNvPr id="1" name=""/>
        <p:cNvGrpSpPr/>
        <p:nvPr/>
      </p:nvGrpSpPr>
      <p:grpSpPr>
        <a:xfrm>
          <a:off x="0" y="0"/>
          <a:ext cx="0" cy="0"/>
          <a:chOff x="0" y="0"/>
          <a:chExt cx="0" cy="0"/>
        </a:xfrm>
      </p:grpSpPr>
      <p:sp>
        <p:nvSpPr>
          <p:cNvPr id="5" name="Title Placeholder 7"/>
          <p:cNvSpPr>
            <a:spLocks noGrp="1"/>
          </p:cNvSpPr>
          <p:nvPr>
            <p:ph type="title" hasCustomPrompt="1"/>
          </p:nvPr>
        </p:nvSpPr>
        <p:spPr>
          <a:xfrm>
            <a:off x="106017" y="72329"/>
            <a:ext cx="8918713" cy="665506"/>
          </a:xfrm>
          <a:prstGeom prst="rect">
            <a:avLst/>
          </a:prstGeom>
        </p:spPr>
        <p:txBody>
          <a:bodyPr vert="horz" lIns="91440" tIns="45720" rIns="91440" bIns="45720" rtlCol="0" anchor="t" anchorCtr="0">
            <a:noAutofit/>
          </a:bodyPr>
          <a:lstStyle>
            <a:lvl1pPr>
              <a:defRPr/>
            </a:lvl1pPr>
          </a:lstStyle>
          <a:p>
            <a:r>
              <a:rPr lang="en-US" dirty="0"/>
              <a:t>Use for Single-line Slide Titles</a:t>
            </a:r>
          </a:p>
        </p:txBody>
      </p:sp>
      <p:sp>
        <p:nvSpPr>
          <p:cNvPr id="7" name="Text Placeholder 6"/>
          <p:cNvSpPr>
            <a:spLocks noGrp="1"/>
          </p:cNvSpPr>
          <p:nvPr>
            <p:ph type="body" sz="quarter" idx="10"/>
          </p:nvPr>
        </p:nvSpPr>
        <p:spPr>
          <a:xfrm>
            <a:off x="352426" y="1078174"/>
            <a:ext cx="8467725" cy="4943192"/>
          </a:xfrm>
          <a:prstGeom prst="rect">
            <a:avLst/>
          </a:prstGeom>
        </p:spPr>
        <p:txBody>
          <a:bodyPr>
            <a:normAutofit/>
          </a:bodyPr>
          <a:lstStyle>
            <a:lvl1pPr marL="173831" indent="-173831">
              <a:lnSpc>
                <a:spcPct val="100000"/>
              </a:lnSpc>
              <a:spcBef>
                <a:spcPts val="0"/>
              </a:spcBef>
              <a:buFont typeface="Arial" panose="020B0604020202020204" pitchFamily="34" charset="0"/>
              <a:buChar char="•"/>
              <a:defRPr sz="2100"/>
            </a:lvl1pPr>
            <a:lvl2pPr marL="511969" indent="-169069">
              <a:lnSpc>
                <a:spcPct val="100000"/>
              </a:lnSpc>
              <a:spcBef>
                <a:spcPts val="0"/>
              </a:spcBef>
              <a:buFont typeface="Calibri" panose="020F0502020204030204" pitchFamily="34" charset="0"/>
              <a:buChar char="‒"/>
              <a:defRPr sz="1800"/>
            </a:lvl2pPr>
            <a:lvl3pPr marL="819150" indent="-133350">
              <a:lnSpc>
                <a:spcPct val="100000"/>
              </a:lnSpc>
              <a:spcBef>
                <a:spcPts val="0"/>
              </a:spcBef>
              <a:buFont typeface="Calibri" panose="020F0502020204030204" pitchFamily="34" charset="0"/>
              <a:buChar char="◦"/>
              <a:defRPr sz="1500"/>
            </a:lvl3pPr>
            <a:lvl4pPr marL="1156097" indent="-127397">
              <a:lnSpc>
                <a:spcPct val="100000"/>
              </a:lnSpc>
              <a:spcBef>
                <a:spcPts val="0"/>
              </a:spcBef>
              <a:buFont typeface="Calibri" panose="020F0502020204030204" pitchFamily="34" charset="0"/>
              <a:buChar char="‐"/>
              <a:defRPr sz="1350"/>
            </a:lvl4pPr>
            <a:lvl5pPr marL="1504950" indent="-133350">
              <a:lnSpc>
                <a:spcPct val="100000"/>
              </a:lnSpc>
              <a:spcBef>
                <a:spcPts val="0"/>
              </a:spcBef>
              <a:buFont typeface="Arial" panose="020B0604020202020204" pitchFamily="34" charset="0"/>
              <a:buChar char="•"/>
              <a:defRPr sz="13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66428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t>This document is for general informational purposes only.  </a:t>
            </a:r>
          </a:p>
          <a:p>
            <a:r>
              <a:rPr lang="en-US" dirty="0"/>
              <a:t>It does not represent legal advice nor relied upon as supporting documentation or advice with CMS or other regulatory entities.</a:t>
            </a:r>
          </a:p>
          <a:p>
            <a:r>
              <a:rPr lang="en-US" dirty="0"/>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2469189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91380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4913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24576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97583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00167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482608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00710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BA8AC0-BDAF-472B-8C36-24C27387987B}" type="datetimeFigureOut">
              <a:rPr lang="en-US" smtClean="0"/>
              <a:t>2/26/2018</a:t>
            </a:fld>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D64E2361-5E99-4963-A028-55D848C055B4}"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41729428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74624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2/26/2018</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4779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BA8AC0-BDAF-472B-8C36-24C27387987B}" type="datetimeFigureOut">
              <a:rPr lang="en-US" smtClean="0"/>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262175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BA8AC0-BDAF-472B-8C36-24C27387987B}"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3035606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BA8AC0-BDAF-472B-8C36-24C27387987B}" type="datetimeFigureOut">
              <a:rPr lang="en-US" smtClean="0"/>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790299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BA8AC0-BDAF-472B-8C36-24C27387987B}" type="datetimeFigureOut">
              <a:rPr lang="en-US" smtClean="0"/>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4285983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A8AC0-BDAF-472B-8C36-24C27387987B}" type="datetimeFigureOut">
              <a:rPr lang="en-US" smtClean="0"/>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424969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BA8AC0-BDAF-472B-8C36-24C27387987B}"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172879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BA8AC0-BDAF-472B-8C36-24C27387987B}" type="datetimeFigureOut">
              <a:rPr lang="en-US" smtClean="0"/>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291103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file:///S:\CREATIVE_SERVICES\LeadingAge%20Collateral\LeadingAge%20PowerPoint\2017%20PPTs\PPT%20images\LeadingAge_PMS%20Cool%20Grey%2011.jpg"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7BBA8AC0-BDAF-472B-8C36-24C27387987B}" type="datetimeFigureOut">
              <a:rPr lang="en-US" smtClean="0"/>
              <a:t>2/26/2018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D64E2361-5E99-4963-A028-55D848C055B4}" type="slidenum">
              <a:rPr lang="en-US" smtClean="0"/>
              <a:t>‹#›</a:t>
            </a:fld>
            <a:endParaRPr lang="en-US"/>
          </a:p>
        </p:txBody>
      </p:sp>
      <p:pic>
        <p:nvPicPr>
          <p:cNvPr id="9" name="Picture 8"/>
          <p:cNvPicPr>
            <a:picLocks noChangeAspect="1"/>
          </p:cNvPicPr>
          <p:nvPr/>
        </p:nvPicPr>
        <p:blipFill>
          <a:blip r:embed="rId13" r:link="rId14"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The </a:t>
            </a:r>
            <a:r>
              <a:rPr lang="en-US" sz="500" kern="1200" dirty="0" err="1">
                <a:solidFill>
                  <a:schemeClr val="tx1"/>
                </a:solidFill>
                <a:effectLst/>
                <a:latin typeface="Calibri" panose="020F0502020204030204" pitchFamily="34" charset="0"/>
                <a:ea typeface="+mn-ea"/>
                <a:cs typeface="Arial" charset="0"/>
              </a:rPr>
              <a:t>RoP</a:t>
            </a:r>
            <a:r>
              <a:rPr lang="en-US" sz="500" kern="1200" baseline="0" dirty="0">
                <a:solidFill>
                  <a:schemeClr val="tx1"/>
                </a:solidFill>
                <a:effectLst/>
                <a:latin typeface="Calibri" panose="020F0502020204030204" pitchFamily="34" charset="0"/>
                <a:ea typeface="+mn-ea"/>
                <a:cs typeface="Arial" charset="0"/>
              </a:rPr>
              <a:t> Facility Assessment Toolkit </a:t>
            </a:r>
            <a:r>
              <a:rPr lang="en-US" sz="500" kern="1200" dirty="0">
                <a:solidFill>
                  <a:schemeClr val="tx1"/>
                </a:solidFill>
                <a:effectLst/>
                <a:latin typeface="Calibri" panose="020F0502020204030204" pitchFamily="34" charset="0"/>
                <a:ea typeface="+mn-ea"/>
                <a:cs typeface="Arial" charset="0"/>
              </a:rPr>
              <a:t>2017</a:t>
            </a:r>
          </a:p>
        </p:txBody>
      </p:sp>
    </p:spTree>
    <p:extLst>
      <p:ext uri="{BB962C8B-B14F-4D97-AF65-F5344CB8AC3E}">
        <p14:creationId xmlns:p14="http://schemas.microsoft.com/office/powerpoint/2010/main" val="3234144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2/26/2018</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The </a:t>
            </a:r>
            <a:r>
              <a:rPr lang="en-US" sz="500" kern="1200" dirty="0" err="1">
                <a:solidFill>
                  <a:schemeClr val="tx1"/>
                </a:solidFill>
                <a:effectLst/>
                <a:latin typeface="Calibri" panose="020F0502020204030204" pitchFamily="34" charset="0"/>
                <a:ea typeface="+mn-ea"/>
                <a:cs typeface="Arial" charset="0"/>
              </a:rPr>
              <a:t>RoP</a:t>
            </a:r>
            <a:r>
              <a:rPr lang="en-US" sz="500" kern="1200" baseline="0" dirty="0">
                <a:solidFill>
                  <a:schemeClr val="tx1"/>
                </a:solidFill>
                <a:effectLst/>
                <a:latin typeface="Calibri" panose="020F0502020204030204" pitchFamily="34" charset="0"/>
                <a:ea typeface="+mn-ea"/>
                <a:cs typeface="Arial" charset="0"/>
              </a:rPr>
              <a:t> Facility Assessment Toolkit </a:t>
            </a:r>
            <a:r>
              <a:rPr lang="en-US" sz="500" kern="1200" dirty="0">
                <a:solidFill>
                  <a:schemeClr val="tx1"/>
                </a:solidFill>
                <a:effectLst/>
                <a:latin typeface="Calibri" panose="020F0502020204030204" pitchFamily="34" charset="0"/>
                <a:ea typeface="+mn-ea"/>
                <a:cs typeface="Arial" charset="0"/>
              </a:rPr>
              <a:t>2017</a:t>
            </a:r>
          </a:p>
        </p:txBody>
      </p:sp>
    </p:spTree>
    <p:extLst>
      <p:ext uri="{BB962C8B-B14F-4D97-AF65-F5344CB8AC3E}">
        <p14:creationId xmlns:p14="http://schemas.microsoft.com/office/powerpoint/2010/main" val="17850524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EmergPrep/index.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asprtracie.s3.amazonaws.com/documents/cms-ep-rule-resources-at-your-fingertips.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219200"/>
            <a:ext cx="7772400" cy="1752600"/>
          </a:xfrm>
        </p:spPr>
        <p:txBody>
          <a:bodyPr>
            <a:normAutofit/>
          </a:bodyPr>
          <a:lstStyle/>
          <a:p>
            <a:r>
              <a:rPr lang="en-US" b="1" dirty="0">
                <a:solidFill>
                  <a:schemeClr val="bg1"/>
                </a:solidFill>
              </a:rPr>
              <a:t>CMS Emergency </a:t>
            </a:r>
            <a:br>
              <a:rPr lang="en-US" b="1" dirty="0">
                <a:solidFill>
                  <a:schemeClr val="bg1"/>
                </a:solidFill>
              </a:rPr>
            </a:br>
            <a:r>
              <a:rPr lang="en-US" b="1" dirty="0">
                <a:solidFill>
                  <a:schemeClr val="bg1"/>
                </a:solidFill>
              </a:rPr>
              <a:t>Preparedness Rule</a:t>
            </a:r>
          </a:p>
        </p:txBody>
      </p:sp>
      <p:sp>
        <p:nvSpPr>
          <p:cNvPr id="3" name="Subtitle 2">
            <a:extLst>
              <a:ext uri="{FF2B5EF4-FFF2-40B4-BE49-F238E27FC236}">
                <a16:creationId xmlns:a16="http://schemas.microsoft.com/office/drawing/2014/main" id="{A47B684E-FAA1-43CB-9C2A-FD6F0EF274AD}"/>
              </a:ext>
            </a:extLst>
          </p:cNvPr>
          <p:cNvSpPr>
            <a:spLocks noGrp="1"/>
          </p:cNvSpPr>
          <p:nvPr>
            <p:ph type="subTitle" idx="1"/>
          </p:nvPr>
        </p:nvSpPr>
        <p:spPr>
          <a:xfrm>
            <a:off x="1216890" y="3077056"/>
            <a:ext cx="6858000" cy="929217"/>
          </a:xfrm>
        </p:spPr>
        <p:txBody>
          <a:bodyPr>
            <a:normAutofit fontScale="70000" lnSpcReduction="20000"/>
          </a:bodyPr>
          <a:lstStyle/>
          <a:p>
            <a:r>
              <a:rPr lang="en-US" dirty="0">
                <a:solidFill>
                  <a:schemeClr val="bg1"/>
                </a:solidFill>
              </a:rPr>
              <a:t>Understanding the Emergency Preparedness Final Rule</a:t>
            </a:r>
          </a:p>
          <a:p>
            <a:r>
              <a:rPr lang="en-US" dirty="0">
                <a:solidFill>
                  <a:schemeClr val="bg1"/>
                </a:solidFill>
              </a:rPr>
              <a:t>Appendix Z of the State Operations Manual</a:t>
            </a:r>
          </a:p>
        </p:txBody>
      </p:sp>
    </p:spTree>
    <p:extLst>
      <p:ext uri="{BB962C8B-B14F-4D97-AF65-F5344CB8AC3E}">
        <p14:creationId xmlns:p14="http://schemas.microsoft.com/office/powerpoint/2010/main" val="350987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53CC-CF10-4907-9149-CD3F00F76507}"/>
              </a:ext>
            </a:extLst>
          </p:cNvPr>
          <p:cNvSpPr>
            <a:spLocks noGrp="1"/>
          </p:cNvSpPr>
          <p:nvPr>
            <p:ph type="title"/>
          </p:nvPr>
        </p:nvSpPr>
        <p:spPr/>
        <p:txBody>
          <a:bodyPr/>
          <a:lstStyle/>
          <a:p>
            <a:r>
              <a:rPr lang="en-US" dirty="0"/>
              <a:t>Policies and Procedures</a:t>
            </a:r>
          </a:p>
        </p:txBody>
      </p:sp>
      <p:sp>
        <p:nvSpPr>
          <p:cNvPr id="3" name="Content Placeholder 2">
            <a:extLst>
              <a:ext uri="{FF2B5EF4-FFF2-40B4-BE49-F238E27FC236}">
                <a16:creationId xmlns:a16="http://schemas.microsoft.com/office/drawing/2014/main" id="{F98924AF-4D92-49CA-AF1C-C817C521C1E2}"/>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Develop and implement policies and procedures based on the emergency plan and risk assessment. </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Policies and procedures must address a range of issues including subsistence needs, evacuation plans, procedures for sheltering in place, tracking patients and staff during an emergency.</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Review and update policies and procedures at least annually.</a:t>
            </a:r>
          </a:p>
          <a:p>
            <a:pPr marL="0" indent="0">
              <a:buNone/>
            </a:pPr>
            <a:endParaRPr lang="en-US" dirty="0"/>
          </a:p>
        </p:txBody>
      </p:sp>
    </p:spTree>
    <p:extLst>
      <p:ext uri="{BB962C8B-B14F-4D97-AF65-F5344CB8AC3E}">
        <p14:creationId xmlns:p14="http://schemas.microsoft.com/office/powerpoint/2010/main" val="3327031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4CAD6-0AD1-4ACC-82D4-35CE66E8ADAA}"/>
              </a:ext>
            </a:extLst>
          </p:cNvPr>
          <p:cNvSpPr>
            <a:spLocks noGrp="1"/>
          </p:cNvSpPr>
          <p:nvPr>
            <p:ph type="title"/>
          </p:nvPr>
        </p:nvSpPr>
        <p:spPr/>
        <p:txBody>
          <a:bodyPr/>
          <a:lstStyle/>
          <a:p>
            <a:r>
              <a:rPr lang="en-US" dirty="0"/>
              <a:t>Incident Management Team</a:t>
            </a:r>
          </a:p>
        </p:txBody>
      </p:sp>
      <p:sp>
        <p:nvSpPr>
          <p:cNvPr id="3" name="Content Placeholder 2">
            <a:extLst>
              <a:ext uri="{FF2B5EF4-FFF2-40B4-BE49-F238E27FC236}">
                <a16:creationId xmlns:a16="http://schemas.microsoft.com/office/drawing/2014/main" id="{67FD7B05-A455-42F8-AFAF-543E552B7029}"/>
              </a:ext>
            </a:extLst>
          </p:cNvPr>
          <p:cNvSpPr>
            <a:spLocks noGrp="1"/>
          </p:cNvSpPr>
          <p:nvPr>
            <p:ph idx="1"/>
          </p:nvPr>
        </p:nvSpPr>
        <p:spPr/>
        <p:txBody>
          <a:bodyPr/>
          <a:lstStyle/>
          <a:p>
            <a:r>
              <a:rPr lang="en-US" dirty="0"/>
              <a:t>Command </a:t>
            </a:r>
          </a:p>
          <a:p>
            <a:r>
              <a:rPr lang="en-US" dirty="0"/>
              <a:t>Operations (Doers) </a:t>
            </a:r>
          </a:p>
          <a:p>
            <a:r>
              <a:rPr lang="en-US" dirty="0"/>
              <a:t>Planning (Planners) </a:t>
            </a:r>
          </a:p>
          <a:p>
            <a:r>
              <a:rPr lang="en-US" dirty="0"/>
              <a:t>Logistics (Getters) </a:t>
            </a:r>
          </a:p>
          <a:p>
            <a:r>
              <a:rPr lang="en-US" dirty="0"/>
              <a:t>Finance/Administration (Payers)</a:t>
            </a:r>
          </a:p>
          <a:p>
            <a:pPr marL="0" indent="0">
              <a:buNone/>
            </a:pPr>
            <a:endParaRPr lang="en-US" dirty="0"/>
          </a:p>
        </p:txBody>
      </p:sp>
      <p:pic>
        <p:nvPicPr>
          <p:cNvPr id="4" name="Picture 3">
            <a:extLst>
              <a:ext uri="{FF2B5EF4-FFF2-40B4-BE49-F238E27FC236}">
                <a16:creationId xmlns:a16="http://schemas.microsoft.com/office/drawing/2014/main" id="{A023377E-1BC3-42FE-9548-B1908C74C52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32447" y="4769698"/>
            <a:ext cx="4279106" cy="1128713"/>
          </a:xfrm>
          <a:prstGeom prst="rect">
            <a:avLst/>
          </a:prstGeom>
        </p:spPr>
      </p:pic>
    </p:spTree>
    <p:extLst>
      <p:ext uri="{BB962C8B-B14F-4D97-AF65-F5344CB8AC3E}">
        <p14:creationId xmlns:p14="http://schemas.microsoft.com/office/powerpoint/2010/main" val="1312119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FE9B35-7A78-42CF-9973-A630B39D8823}"/>
              </a:ext>
            </a:extLst>
          </p:cNvPr>
          <p:cNvSpPr>
            <a:spLocks noGrp="1"/>
          </p:cNvSpPr>
          <p:nvPr>
            <p:ph type="title"/>
          </p:nvPr>
        </p:nvSpPr>
        <p:spPr/>
        <p:txBody>
          <a:bodyPr>
            <a:normAutofit fontScale="90000"/>
          </a:bodyPr>
          <a:lstStyle/>
          <a:p>
            <a:r>
              <a:rPr lang="en-US" dirty="0"/>
              <a:t>Emergency Planning Checklist:</a:t>
            </a:r>
            <a:r>
              <a:rPr lang="en-US" b="1" dirty="0"/>
              <a:t/>
            </a:r>
            <a:br>
              <a:rPr lang="en-US" b="1" dirty="0"/>
            </a:br>
            <a:endParaRPr lang="en-US" dirty="0"/>
          </a:p>
        </p:txBody>
      </p:sp>
      <p:sp>
        <p:nvSpPr>
          <p:cNvPr id="2" name="Content Placeholder 1">
            <a:extLst>
              <a:ext uri="{FF2B5EF4-FFF2-40B4-BE49-F238E27FC236}">
                <a16:creationId xmlns:a16="http://schemas.microsoft.com/office/drawing/2014/main" id="{E26F4F8E-6C5A-435C-A71A-E31495A0189C}"/>
              </a:ext>
            </a:extLst>
          </p:cNvPr>
          <p:cNvSpPr>
            <a:spLocks noGrp="1"/>
          </p:cNvSpPr>
          <p:nvPr>
            <p:ph idx="1"/>
          </p:nvPr>
        </p:nvSpPr>
        <p:spPr/>
        <p:txBody>
          <a:bodyPr/>
          <a:lstStyle/>
          <a:p>
            <a:pPr lvl="1"/>
            <a:r>
              <a:rPr lang="en-US" sz="2400" dirty="0"/>
              <a:t>Develop Emergency Plan</a:t>
            </a:r>
          </a:p>
          <a:p>
            <a:pPr lvl="1"/>
            <a:r>
              <a:rPr lang="en-US" sz="2400" dirty="0"/>
              <a:t>All Hazards Continuity of Operations Plan</a:t>
            </a:r>
          </a:p>
          <a:p>
            <a:pPr lvl="1"/>
            <a:r>
              <a:rPr lang="en-US" sz="2400" dirty="0"/>
              <a:t>Collaborate w/ Local Emergency Management Agency</a:t>
            </a:r>
          </a:p>
          <a:p>
            <a:pPr lvl="1"/>
            <a:r>
              <a:rPr lang="en-US" sz="2400" dirty="0"/>
              <a:t>Analyze Each Hazard </a:t>
            </a:r>
          </a:p>
          <a:p>
            <a:pPr lvl="1"/>
            <a:r>
              <a:rPr lang="en-US" sz="2400" dirty="0"/>
              <a:t>Collaborate w/ Suppliers, Providers</a:t>
            </a:r>
          </a:p>
          <a:p>
            <a:pPr lvl="1"/>
            <a:r>
              <a:rPr lang="en-US" sz="2400" dirty="0"/>
              <a:t>Decision Criteria for Executing Plan</a:t>
            </a:r>
          </a:p>
          <a:p>
            <a:pPr lvl="1"/>
            <a:r>
              <a:rPr lang="en-US" sz="2400" dirty="0"/>
              <a:t>Communication Infrastructure Contingency</a:t>
            </a:r>
          </a:p>
          <a:p>
            <a:pPr lvl="1"/>
            <a:r>
              <a:rPr lang="en-US" sz="2400" dirty="0"/>
              <a:t>Develop Shelter-in-Place Plan</a:t>
            </a:r>
          </a:p>
          <a:p>
            <a:pPr lvl="1"/>
            <a:r>
              <a:rPr lang="en-US" sz="2400" dirty="0"/>
              <a:t>Develop Evacuation Plan</a:t>
            </a:r>
          </a:p>
          <a:p>
            <a:pPr lvl="1"/>
            <a:r>
              <a:rPr lang="en-US" sz="2400" dirty="0"/>
              <a:t>Transportation &amp; Other Vendors</a:t>
            </a:r>
          </a:p>
          <a:p>
            <a:pPr marL="0" indent="0">
              <a:buNone/>
            </a:pPr>
            <a:endParaRPr lang="en-US" dirty="0"/>
          </a:p>
        </p:txBody>
      </p:sp>
      <p:sp>
        <p:nvSpPr>
          <p:cNvPr id="4" name="Slide Number Placeholder 3">
            <a:extLst>
              <a:ext uri="{FF2B5EF4-FFF2-40B4-BE49-F238E27FC236}">
                <a16:creationId xmlns:a16="http://schemas.microsoft.com/office/drawing/2014/main" id="{431A8A6E-0448-4C89-988F-5B7E9C3F35C7}"/>
              </a:ext>
            </a:extLst>
          </p:cNvPr>
          <p:cNvSpPr>
            <a:spLocks noGrp="1"/>
          </p:cNvSpPr>
          <p:nvPr>
            <p:ph type="sldNum" sz="quarter" idx="12"/>
          </p:nvPr>
        </p:nvSpPr>
        <p:spPr/>
        <p:txBody>
          <a:bodyPr/>
          <a:lstStyle/>
          <a:p>
            <a:fld id="{B598064B-BBB1-4E4A-9E57-7EAFB132E8E8}" type="slidenum">
              <a:rPr lang="en-US" smtClean="0"/>
              <a:t>12</a:t>
            </a:fld>
            <a:endParaRPr lang="en-US"/>
          </a:p>
        </p:txBody>
      </p:sp>
    </p:spTree>
    <p:extLst>
      <p:ext uri="{BB962C8B-B14F-4D97-AF65-F5344CB8AC3E}">
        <p14:creationId xmlns:p14="http://schemas.microsoft.com/office/powerpoint/2010/main" val="2701757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7574A3-91C7-4EB0-83AB-76BF88119EB4}"/>
              </a:ext>
            </a:extLst>
          </p:cNvPr>
          <p:cNvSpPr>
            <a:spLocks noGrp="1"/>
          </p:cNvSpPr>
          <p:nvPr>
            <p:ph type="title"/>
          </p:nvPr>
        </p:nvSpPr>
        <p:spPr/>
        <p:txBody>
          <a:bodyPr>
            <a:normAutofit fontScale="90000"/>
          </a:bodyPr>
          <a:lstStyle/>
          <a:p>
            <a:r>
              <a:rPr lang="en-US" dirty="0"/>
              <a:t>Emergency Planning Checklist:</a:t>
            </a:r>
            <a:br>
              <a:rPr lang="en-US" dirty="0"/>
            </a:br>
            <a:endParaRPr lang="en-US" dirty="0"/>
          </a:p>
        </p:txBody>
      </p:sp>
      <p:sp>
        <p:nvSpPr>
          <p:cNvPr id="2" name="Content Placeholder 1">
            <a:extLst>
              <a:ext uri="{FF2B5EF4-FFF2-40B4-BE49-F238E27FC236}">
                <a16:creationId xmlns:a16="http://schemas.microsoft.com/office/drawing/2014/main" id="{43DFD90D-A0D9-4B4F-AE06-943C1DCAB212}"/>
              </a:ext>
            </a:extLst>
          </p:cNvPr>
          <p:cNvSpPr>
            <a:spLocks noGrp="1"/>
          </p:cNvSpPr>
          <p:nvPr>
            <p:ph idx="1"/>
          </p:nvPr>
        </p:nvSpPr>
        <p:spPr/>
        <p:txBody>
          <a:bodyPr>
            <a:normAutofit lnSpcReduction="10000"/>
          </a:bodyPr>
          <a:lstStyle/>
          <a:p>
            <a:pPr lvl="1"/>
            <a:r>
              <a:rPr lang="en-US" sz="2400" dirty="0"/>
              <a:t>Train Transportation Vendors/ Volunteers</a:t>
            </a:r>
          </a:p>
          <a:p>
            <a:pPr lvl="1"/>
            <a:r>
              <a:rPr lang="en-US" sz="2400" dirty="0"/>
              <a:t>Facility Reentry Plan</a:t>
            </a:r>
          </a:p>
          <a:p>
            <a:pPr lvl="1"/>
            <a:r>
              <a:rPr lang="en-US" sz="2400" dirty="0"/>
              <a:t>Residents &amp; Family Members</a:t>
            </a:r>
          </a:p>
          <a:p>
            <a:pPr lvl="1"/>
            <a:r>
              <a:rPr lang="en-US" sz="2400" dirty="0"/>
              <a:t>Resident Identification</a:t>
            </a:r>
          </a:p>
          <a:p>
            <a:pPr lvl="1"/>
            <a:r>
              <a:rPr lang="en-US" sz="2400" dirty="0"/>
              <a:t>Trained Facility Staff Members</a:t>
            </a:r>
          </a:p>
          <a:p>
            <a:pPr lvl="1"/>
            <a:r>
              <a:rPr lang="en-US" sz="2400" dirty="0"/>
              <a:t>Informed Residents</a:t>
            </a:r>
          </a:p>
          <a:p>
            <a:pPr lvl="1"/>
            <a:r>
              <a:rPr lang="en-US" sz="2400" dirty="0"/>
              <a:t>Needed Provisions</a:t>
            </a:r>
          </a:p>
          <a:p>
            <a:pPr lvl="1"/>
            <a:r>
              <a:rPr lang="en-US" sz="2400" dirty="0"/>
              <a:t>Location of Evacuated Residents</a:t>
            </a:r>
          </a:p>
          <a:p>
            <a:pPr lvl="1"/>
            <a:r>
              <a:rPr lang="en-US" sz="2400" dirty="0"/>
              <a:t>Helping Residents in Relocation</a:t>
            </a:r>
          </a:p>
          <a:p>
            <a:pPr lvl="1"/>
            <a:r>
              <a:rPr lang="en-US" sz="2400" dirty="0"/>
              <a:t>Review Emergency Plan</a:t>
            </a:r>
          </a:p>
          <a:p>
            <a:pPr lvl="1"/>
            <a:r>
              <a:rPr lang="en-US" sz="2400" dirty="0"/>
              <a:t>Emergency Planning Templates</a:t>
            </a:r>
          </a:p>
          <a:p>
            <a:pPr marL="0" indent="0">
              <a:buNone/>
            </a:pPr>
            <a:endParaRPr lang="en-US" dirty="0"/>
          </a:p>
        </p:txBody>
      </p:sp>
      <p:sp>
        <p:nvSpPr>
          <p:cNvPr id="4" name="Slide Number Placeholder 3">
            <a:extLst>
              <a:ext uri="{FF2B5EF4-FFF2-40B4-BE49-F238E27FC236}">
                <a16:creationId xmlns:a16="http://schemas.microsoft.com/office/drawing/2014/main" id="{119C5C86-9F78-41D7-BDBE-3C431236C817}"/>
              </a:ext>
            </a:extLst>
          </p:cNvPr>
          <p:cNvSpPr>
            <a:spLocks noGrp="1"/>
          </p:cNvSpPr>
          <p:nvPr>
            <p:ph type="sldNum" sz="quarter" idx="12"/>
          </p:nvPr>
        </p:nvSpPr>
        <p:spPr/>
        <p:txBody>
          <a:bodyPr/>
          <a:lstStyle/>
          <a:p>
            <a:fld id="{B598064B-BBB1-4E4A-9E57-7EAFB132E8E8}" type="slidenum">
              <a:rPr lang="en-US" smtClean="0"/>
              <a:t>13</a:t>
            </a:fld>
            <a:endParaRPr lang="en-US"/>
          </a:p>
        </p:txBody>
      </p:sp>
    </p:spTree>
    <p:extLst>
      <p:ext uri="{BB962C8B-B14F-4D97-AF65-F5344CB8AC3E}">
        <p14:creationId xmlns:p14="http://schemas.microsoft.com/office/powerpoint/2010/main" val="3791205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D2D054-09F2-4ECB-976C-E974EC415DB4}"/>
              </a:ext>
            </a:extLst>
          </p:cNvPr>
          <p:cNvSpPr>
            <a:spLocks noGrp="1"/>
          </p:cNvSpPr>
          <p:nvPr>
            <p:ph type="title"/>
          </p:nvPr>
        </p:nvSpPr>
        <p:spPr/>
        <p:txBody>
          <a:bodyPr/>
          <a:lstStyle/>
          <a:p>
            <a:r>
              <a:rPr lang="en-US" dirty="0"/>
              <a:t>Emergency Planning Checklist:</a:t>
            </a:r>
          </a:p>
        </p:txBody>
      </p:sp>
      <p:sp>
        <p:nvSpPr>
          <p:cNvPr id="2" name="Content Placeholder 1">
            <a:extLst>
              <a:ext uri="{FF2B5EF4-FFF2-40B4-BE49-F238E27FC236}">
                <a16:creationId xmlns:a16="http://schemas.microsoft.com/office/drawing/2014/main" id="{CE3D3E3B-5831-4ED6-8232-759F84530256}"/>
              </a:ext>
            </a:extLst>
          </p:cNvPr>
          <p:cNvSpPr>
            <a:spLocks noGrp="1"/>
          </p:cNvSpPr>
          <p:nvPr>
            <p:ph idx="1"/>
          </p:nvPr>
        </p:nvSpPr>
        <p:spPr/>
        <p:txBody>
          <a:bodyPr/>
          <a:lstStyle/>
          <a:p>
            <a:pPr lvl="1"/>
            <a:r>
              <a:rPr lang="en-US" sz="2400" dirty="0"/>
              <a:t>Collaboration w/ Local Emergency Management Agencies, Healthcare Coalitions</a:t>
            </a:r>
          </a:p>
          <a:p>
            <a:pPr lvl="1"/>
            <a:r>
              <a:rPr lang="en-US" sz="2400" dirty="0"/>
              <a:t>Communication w/ Long-Term Care Ombudsman Program</a:t>
            </a:r>
          </a:p>
          <a:p>
            <a:pPr lvl="1"/>
            <a:r>
              <a:rPr lang="en-US" sz="2400" dirty="0"/>
              <a:t>Conduct Exercises &amp; Drills</a:t>
            </a:r>
          </a:p>
          <a:p>
            <a:pPr lvl="1"/>
            <a:r>
              <a:rPr lang="en-US" sz="2400" dirty="0"/>
              <a:t>Loss of Resident’s Personal Effects</a:t>
            </a:r>
          </a:p>
          <a:p>
            <a:pPr marL="0" indent="0">
              <a:buNone/>
            </a:pPr>
            <a:endParaRPr lang="en-US" dirty="0"/>
          </a:p>
        </p:txBody>
      </p:sp>
      <p:sp>
        <p:nvSpPr>
          <p:cNvPr id="4" name="Slide Number Placeholder 3">
            <a:extLst>
              <a:ext uri="{FF2B5EF4-FFF2-40B4-BE49-F238E27FC236}">
                <a16:creationId xmlns:a16="http://schemas.microsoft.com/office/drawing/2014/main" id="{6E25CDCF-318C-4B9A-8613-4ABE6D09A4B7}"/>
              </a:ext>
            </a:extLst>
          </p:cNvPr>
          <p:cNvSpPr>
            <a:spLocks noGrp="1"/>
          </p:cNvSpPr>
          <p:nvPr>
            <p:ph type="sldNum" sz="quarter" idx="12"/>
          </p:nvPr>
        </p:nvSpPr>
        <p:spPr/>
        <p:txBody>
          <a:bodyPr/>
          <a:lstStyle/>
          <a:p>
            <a:fld id="{B598064B-BBB1-4E4A-9E57-7EAFB132E8E8}" type="slidenum">
              <a:rPr lang="en-US" smtClean="0"/>
              <a:t>14</a:t>
            </a:fld>
            <a:endParaRPr lang="en-US"/>
          </a:p>
        </p:txBody>
      </p:sp>
    </p:spTree>
    <p:extLst>
      <p:ext uri="{BB962C8B-B14F-4D97-AF65-F5344CB8AC3E}">
        <p14:creationId xmlns:p14="http://schemas.microsoft.com/office/powerpoint/2010/main" val="2293412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F5033-EFA4-45C2-94C6-CD64C6C25298}"/>
              </a:ext>
            </a:extLst>
          </p:cNvPr>
          <p:cNvSpPr>
            <a:spLocks noGrp="1"/>
          </p:cNvSpPr>
          <p:nvPr>
            <p:ph type="title"/>
          </p:nvPr>
        </p:nvSpPr>
        <p:spPr/>
        <p:txBody>
          <a:bodyPr/>
          <a:lstStyle/>
          <a:p>
            <a:r>
              <a:rPr lang="en-US" dirty="0"/>
              <a:t>Communication Plan</a:t>
            </a:r>
          </a:p>
        </p:txBody>
      </p:sp>
      <p:sp>
        <p:nvSpPr>
          <p:cNvPr id="3" name="Content Placeholder 2">
            <a:extLst>
              <a:ext uri="{FF2B5EF4-FFF2-40B4-BE49-F238E27FC236}">
                <a16:creationId xmlns:a16="http://schemas.microsoft.com/office/drawing/2014/main" id="{8F9FC5D6-80D4-4587-9FB3-0BF1577113F0}"/>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Develop a communication plan that  complies with both Federal and State laws.  </a:t>
            </a:r>
          </a:p>
          <a:p>
            <a:pPr mar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Coordinate  patient care within the facility, across health care providers, and with state and local public health departments and emergency management systems.</a:t>
            </a:r>
          </a:p>
          <a:p>
            <a:pPr mar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Review and update plan annually.  </a:t>
            </a:r>
          </a:p>
          <a:p>
            <a:pPr marL="0" indent="0">
              <a:buNone/>
            </a:pPr>
            <a:endParaRPr lang="en-US" dirty="0"/>
          </a:p>
        </p:txBody>
      </p:sp>
    </p:spTree>
    <p:extLst>
      <p:ext uri="{BB962C8B-B14F-4D97-AF65-F5344CB8AC3E}">
        <p14:creationId xmlns:p14="http://schemas.microsoft.com/office/powerpoint/2010/main" val="3547755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68E5A7-4B90-4298-B302-D58EB8509084}"/>
              </a:ext>
            </a:extLst>
          </p:cNvPr>
          <p:cNvSpPr>
            <a:spLocks noGrp="1"/>
          </p:cNvSpPr>
          <p:nvPr>
            <p:ph type="title"/>
          </p:nvPr>
        </p:nvSpPr>
        <p:spPr/>
        <p:txBody>
          <a:bodyPr>
            <a:normAutofit fontScale="90000"/>
          </a:bodyPr>
          <a:lstStyle/>
          <a:p>
            <a:r>
              <a:rPr lang="en-US" dirty="0"/>
              <a:t>Communications Plan</a:t>
            </a:r>
            <a:br>
              <a:rPr lang="en-US" dirty="0"/>
            </a:br>
            <a:endParaRPr lang="en-US" dirty="0"/>
          </a:p>
        </p:txBody>
      </p:sp>
      <p:sp>
        <p:nvSpPr>
          <p:cNvPr id="2" name="Content Placeholder 1">
            <a:extLst>
              <a:ext uri="{FF2B5EF4-FFF2-40B4-BE49-F238E27FC236}">
                <a16:creationId xmlns:a16="http://schemas.microsoft.com/office/drawing/2014/main" id="{E15C6F04-F807-4E0A-9339-4C2C9B197E7F}"/>
              </a:ext>
            </a:extLst>
          </p:cNvPr>
          <p:cNvSpPr>
            <a:spLocks noGrp="1"/>
          </p:cNvSpPr>
          <p:nvPr>
            <p:ph idx="1"/>
          </p:nvPr>
        </p:nvSpPr>
        <p:spPr/>
        <p:txBody>
          <a:bodyPr>
            <a:normAutofit/>
          </a:bodyPr>
          <a:lstStyle/>
          <a:p>
            <a:r>
              <a:rPr lang="en-US" sz="2400" dirty="0"/>
              <a:t>Transparent and accurate communications with stakeholders, especially the media, during and after a crisis contributes to a successful resolution of the problem, including a positive evaluation by stakeholders and the public. </a:t>
            </a:r>
          </a:p>
          <a:p>
            <a:r>
              <a:rPr lang="en-US" sz="2400" dirty="0"/>
              <a:t>The Communications plan – consisting of policies, procedures, and an incident command structure -- is the primary tool management has to ensure employees follow protocols during an emergency in contacting stakeholders, the media, and others. </a:t>
            </a:r>
          </a:p>
          <a:p>
            <a:r>
              <a:rPr lang="en-US" sz="2400" dirty="0"/>
              <a:t>The Media Outreach plan is an essential part of the Communications plan. </a:t>
            </a:r>
          </a:p>
        </p:txBody>
      </p:sp>
      <p:sp>
        <p:nvSpPr>
          <p:cNvPr id="4" name="Slide Number Placeholder 3">
            <a:extLst>
              <a:ext uri="{FF2B5EF4-FFF2-40B4-BE49-F238E27FC236}">
                <a16:creationId xmlns:a16="http://schemas.microsoft.com/office/drawing/2014/main" id="{6D8E7575-C458-4AA9-B423-2F0ACFBE1DC0}"/>
              </a:ext>
            </a:extLst>
          </p:cNvPr>
          <p:cNvSpPr>
            <a:spLocks noGrp="1"/>
          </p:cNvSpPr>
          <p:nvPr>
            <p:ph type="sldNum" sz="quarter" idx="12"/>
          </p:nvPr>
        </p:nvSpPr>
        <p:spPr/>
        <p:txBody>
          <a:bodyPr/>
          <a:lstStyle/>
          <a:p>
            <a:fld id="{B598064B-BBB1-4E4A-9E57-7EAFB132E8E8}" type="slidenum">
              <a:rPr lang="en-US" smtClean="0"/>
              <a:t>16</a:t>
            </a:fld>
            <a:endParaRPr lang="en-US"/>
          </a:p>
        </p:txBody>
      </p:sp>
    </p:spTree>
    <p:extLst>
      <p:ext uri="{BB962C8B-B14F-4D97-AF65-F5344CB8AC3E}">
        <p14:creationId xmlns:p14="http://schemas.microsoft.com/office/powerpoint/2010/main" val="3969969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55185-28F5-449D-8D09-ABA7AC07C534}"/>
              </a:ext>
            </a:extLst>
          </p:cNvPr>
          <p:cNvSpPr>
            <a:spLocks noGrp="1"/>
          </p:cNvSpPr>
          <p:nvPr>
            <p:ph type="title"/>
          </p:nvPr>
        </p:nvSpPr>
        <p:spPr/>
        <p:txBody>
          <a:bodyPr/>
          <a:lstStyle/>
          <a:p>
            <a:r>
              <a:rPr lang="en-US" dirty="0"/>
              <a:t>Communication Channels</a:t>
            </a:r>
          </a:p>
        </p:txBody>
      </p:sp>
      <p:sp>
        <p:nvSpPr>
          <p:cNvPr id="2" name="Content Placeholder 1">
            <a:extLst>
              <a:ext uri="{FF2B5EF4-FFF2-40B4-BE49-F238E27FC236}">
                <a16:creationId xmlns:a16="http://schemas.microsoft.com/office/drawing/2014/main" id="{791549F9-5075-4800-B69B-B51FDC853B27}"/>
              </a:ext>
            </a:extLst>
          </p:cNvPr>
          <p:cNvSpPr>
            <a:spLocks noGrp="1"/>
          </p:cNvSpPr>
          <p:nvPr>
            <p:ph idx="1"/>
          </p:nvPr>
        </p:nvSpPr>
        <p:spPr>
          <a:xfrm>
            <a:off x="711200" y="1551709"/>
            <a:ext cx="6946900" cy="3900164"/>
          </a:xfrm>
        </p:spPr>
        <p:txBody>
          <a:bodyPr>
            <a:normAutofit/>
          </a:bodyPr>
          <a:lstStyle/>
          <a:p>
            <a:r>
              <a:rPr lang="en-US" sz="2800" dirty="0"/>
              <a:t>One person should have final approval of all official statements. </a:t>
            </a:r>
          </a:p>
          <a:p>
            <a:r>
              <a:rPr lang="en-US" sz="2800" dirty="0"/>
              <a:t>Ideally, that person is the Commander, working with the spokesperson. </a:t>
            </a:r>
          </a:p>
        </p:txBody>
      </p:sp>
      <p:sp>
        <p:nvSpPr>
          <p:cNvPr id="4" name="Slide Number Placeholder 3">
            <a:extLst>
              <a:ext uri="{FF2B5EF4-FFF2-40B4-BE49-F238E27FC236}">
                <a16:creationId xmlns:a16="http://schemas.microsoft.com/office/drawing/2014/main" id="{906F7DC8-EF34-41D2-9649-7438E71088FE}"/>
              </a:ext>
            </a:extLst>
          </p:cNvPr>
          <p:cNvSpPr>
            <a:spLocks noGrp="1"/>
          </p:cNvSpPr>
          <p:nvPr>
            <p:ph type="sldNum" sz="quarter" idx="12"/>
          </p:nvPr>
        </p:nvSpPr>
        <p:spPr/>
        <p:txBody>
          <a:bodyPr/>
          <a:lstStyle/>
          <a:p>
            <a:fld id="{B598064B-BBB1-4E4A-9E57-7EAFB132E8E8}" type="slidenum">
              <a:rPr lang="en-US" smtClean="0"/>
              <a:t>17</a:t>
            </a:fld>
            <a:endParaRPr lang="en-US"/>
          </a:p>
        </p:txBody>
      </p:sp>
    </p:spTree>
    <p:extLst>
      <p:ext uri="{BB962C8B-B14F-4D97-AF65-F5344CB8AC3E}">
        <p14:creationId xmlns:p14="http://schemas.microsoft.com/office/powerpoint/2010/main" val="738215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0CD69-F58C-4C5A-96BB-ACDCE5EAC11A}"/>
              </a:ext>
            </a:extLst>
          </p:cNvPr>
          <p:cNvSpPr>
            <a:spLocks noGrp="1"/>
          </p:cNvSpPr>
          <p:nvPr>
            <p:ph type="title"/>
          </p:nvPr>
        </p:nvSpPr>
        <p:spPr/>
        <p:txBody>
          <a:bodyPr/>
          <a:lstStyle/>
          <a:p>
            <a:r>
              <a:rPr lang="en-US" dirty="0"/>
              <a:t>Training and Testing Program</a:t>
            </a:r>
          </a:p>
        </p:txBody>
      </p:sp>
      <p:sp>
        <p:nvSpPr>
          <p:cNvPr id="3" name="Content Placeholder 2">
            <a:extLst>
              <a:ext uri="{FF2B5EF4-FFF2-40B4-BE49-F238E27FC236}">
                <a16:creationId xmlns:a16="http://schemas.microsoft.com/office/drawing/2014/main" id="{B8715487-B55F-411B-BC67-07BAE17219A6}"/>
              </a:ext>
            </a:extLst>
          </p:cNvPr>
          <p:cNvSpPr>
            <a:spLocks noGrp="1"/>
          </p:cNvSpPr>
          <p:nvPr>
            <p:ph idx="1"/>
          </p:nvPr>
        </p:nvSpPr>
        <p:spPr/>
        <p:txBody>
          <a:bodyPr>
            <a:normAutofit/>
          </a:bodyPr>
          <a:lstStyle/>
          <a:p>
            <a:pPr lvl="0"/>
            <a:r>
              <a:rPr lang="en-US" sz="2600" dirty="0">
                <a:latin typeface="Arial" panose="020B0604020202020204" pitchFamily="34" charset="0"/>
                <a:cs typeface="Arial" panose="020B0604020202020204" pitchFamily="34" charset="0"/>
              </a:rPr>
              <a:t>Develop and maintain training and testing programs, including initial training in policies and procedures. </a:t>
            </a:r>
          </a:p>
          <a:p>
            <a:pPr marL="0" indent="0">
              <a:buNone/>
            </a:pPr>
            <a:endParaRPr lang="en-US" sz="2600" dirty="0">
              <a:latin typeface="Arial" panose="020B0604020202020204" pitchFamily="34" charset="0"/>
              <a:cs typeface="Arial" panose="020B0604020202020204" pitchFamily="34" charset="0"/>
            </a:endParaRPr>
          </a:p>
          <a:p>
            <a:pPr lvl="0"/>
            <a:r>
              <a:rPr lang="en-US" sz="2600" dirty="0">
                <a:latin typeface="Arial" panose="020B0604020202020204" pitchFamily="34" charset="0"/>
                <a:cs typeface="Arial" panose="020B0604020202020204" pitchFamily="34" charset="0"/>
              </a:rPr>
              <a:t>Demonstrate knowledge of emergency procedures and provide training at least annually.</a:t>
            </a:r>
          </a:p>
          <a:p>
            <a:pPr marL="0" indent="0">
              <a:buNone/>
            </a:pPr>
            <a:endParaRPr lang="en-US" sz="2600" dirty="0">
              <a:latin typeface="Arial" panose="020B0604020202020204" pitchFamily="34" charset="0"/>
              <a:cs typeface="Arial" panose="020B0604020202020204" pitchFamily="34" charset="0"/>
            </a:endParaRPr>
          </a:p>
          <a:p>
            <a:pPr lvl="0"/>
            <a:r>
              <a:rPr lang="en-US" sz="2600" dirty="0">
                <a:latin typeface="Arial" panose="020B0604020202020204" pitchFamily="34" charset="0"/>
                <a:cs typeface="Arial" panose="020B0604020202020204" pitchFamily="34" charset="0"/>
              </a:rPr>
              <a:t>Conduct drills and exercises to test the emergency plan. </a:t>
            </a:r>
          </a:p>
          <a:p>
            <a:pPr marL="0" indent="0">
              <a:buNone/>
            </a:pPr>
            <a:endParaRPr lang="en-US" dirty="0"/>
          </a:p>
        </p:txBody>
      </p:sp>
    </p:spTree>
    <p:extLst>
      <p:ext uri="{BB962C8B-B14F-4D97-AF65-F5344CB8AC3E}">
        <p14:creationId xmlns:p14="http://schemas.microsoft.com/office/powerpoint/2010/main" val="2540027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188E-7BBD-4254-9D9B-3FADED018F19}"/>
              </a:ext>
            </a:extLst>
          </p:cNvPr>
          <p:cNvSpPr>
            <a:spLocks noGrp="1"/>
          </p:cNvSpPr>
          <p:nvPr>
            <p:ph type="title"/>
          </p:nvPr>
        </p:nvSpPr>
        <p:spPr/>
        <p:txBody>
          <a:bodyPr/>
          <a:lstStyle/>
          <a:p>
            <a:r>
              <a:rPr lang="en-US" dirty="0"/>
              <a:t>Training and Testing Requirements</a:t>
            </a:r>
          </a:p>
        </p:txBody>
      </p:sp>
      <p:sp>
        <p:nvSpPr>
          <p:cNvPr id="3" name="Content Placeholder 2">
            <a:extLst>
              <a:ext uri="{FF2B5EF4-FFF2-40B4-BE49-F238E27FC236}">
                <a16:creationId xmlns:a16="http://schemas.microsoft.com/office/drawing/2014/main" id="{0D369FB5-C9E8-42C0-BC11-DA0B24B84AA4}"/>
              </a:ext>
            </a:extLst>
          </p:cNvPr>
          <p:cNvSpPr>
            <a:spLocks noGrp="1"/>
          </p:cNvSpPr>
          <p:nvPr>
            <p:ph idx="1"/>
          </p:nvPr>
        </p:nvSpPr>
        <p:spPr/>
        <p:txBody>
          <a:bodyPr>
            <a:normAutofit lnSpcReduction="10000"/>
          </a:bodyPr>
          <a:lstStyle/>
          <a:p>
            <a:r>
              <a:rPr lang="en-US" sz="1725" dirty="0">
                <a:latin typeface="Arial" panose="020B0604020202020204" pitchFamily="34" charset="0"/>
                <a:cs typeface="Arial" panose="020B0604020202020204" pitchFamily="34" charset="0"/>
              </a:rPr>
              <a:t>Facilities are expected to meet all Training and Testing Requirements by the implementation date (11/15/17).</a:t>
            </a:r>
          </a:p>
          <a:p>
            <a:pPr marL="0" indent="0">
              <a:buNone/>
            </a:pPr>
            <a:r>
              <a:rPr lang="en-US" sz="1725" dirty="0">
                <a:latin typeface="Arial" panose="020B0604020202020204" pitchFamily="34" charset="0"/>
                <a:cs typeface="Arial" panose="020B0604020202020204" pitchFamily="34" charset="0"/>
              </a:rPr>
              <a:t> </a:t>
            </a:r>
          </a:p>
          <a:p>
            <a:pPr lvl="1"/>
            <a:r>
              <a:rPr lang="en-US" sz="1725" dirty="0">
                <a:latin typeface="Arial" panose="020B0604020202020204" pitchFamily="34" charset="0"/>
                <a:cs typeface="Arial" panose="020B0604020202020204" pitchFamily="34" charset="0"/>
              </a:rPr>
              <a:t>Participation in a full-scale exercise that is community-based or when a community-based exercise is not accessible, an individual, facility-based exercise.</a:t>
            </a:r>
          </a:p>
          <a:p>
            <a:pPr marL="342900" lvl="1" indent="0">
              <a:buNone/>
            </a:pPr>
            <a:endParaRPr lang="en-US" sz="1725" dirty="0">
              <a:latin typeface="Arial" panose="020B0604020202020204" pitchFamily="34" charset="0"/>
              <a:cs typeface="Arial" panose="020B0604020202020204" pitchFamily="34" charset="0"/>
            </a:endParaRPr>
          </a:p>
          <a:p>
            <a:r>
              <a:rPr lang="en-US" sz="1725" dirty="0">
                <a:latin typeface="Arial" panose="020B0604020202020204" pitchFamily="34" charset="0"/>
                <a:cs typeface="Arial" panose="020B0604020202020204" pitchFamily="34" charset="0"/>
              </a:rPr>
              <a:t>Conduct an additional exercise that may include, but is not limited to the following:</a:t>
            </a:r>
          </a:p>
          <a:p>
            <a:endParaRPr lang="en-US" sz="1725" dirty="0">
              <a:latin typeface="Arial" panose="020B0604020202020204" pitchFamily="34" charset="0"/>
              <a:cs typeface="Arial" panose="020B0604020202020204" pitchFamily="34" charset="0"/>
            </a:endParaRPr>
          </a:p>
          <a:p>
            <a:pPr lvl="1"/>
            <a:r>
              <a:rPr lang="en-US" sz="1725" dirty="0">
                <a:latin typeface="Arial" panose="020B0604020202020204" pitchFamily="34" charset="0"/>
                <a:cs typeface="Arial" panose="020B0604020202020204" pitchFamily="34" charset="0"/>
              </a:rPr>
              <a:t>A second full-scale exercise that is individual, facility-based.</a:t>
            </a:r>
          </a:p>
          <a:p>
            <a:pPr marL="342900" lvl="1" indent="0">
              <a:buNone/>
            </a:pPr>
            <a:endParaRPr lang="en-US" sz="1725" dirty="0">
              <a:latin typeface="Arial" panose="020B0604020202020204" pitchFamily="34" charset="0"/>
              <a:cs typeface="Arial" panose="020B0604020202020204" pitchFamily="34" charset="0"/>
            </a:endParaRPr>
          </a:p>
          <a:p>
            <a:pPr lvl="1"/>
            <a:r>
              <a:rPr lang="en-US" sz="1725" dirty="0">
                <a:latin typeface="Arial" panose="020B0604020202020204" pitchFamily="34" charset="0"/>
                <a:cs typeface="Arial" panose="020B0604020202020204" pitchFamily="34" charset="0"/>
              </a:rPr>
              <a:t>A tabletop exercise that includes a group discussion led by a facilitator, using a narrated, clinically-relevant emergency scenario, and a set of problem statements, directed messages, or prepared questions designed to challenge an emergency plan.</a:t>
            </a:r>
          </a:p>
        </p:txBody>
      </p:sp>
    </p:spTree>
    <p:extLst>
      <p:ext uri="{BB962C8B-B14F-4D97-AF65-F5344CB8AC3E}">
        <p14:creationId xmlns:p14="http://schemas.microsoft.com/office/powerpoint/2010/main" val="376598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6B2E-6BDD-4249-AAE0-17CCA4F13C8F}"/>
              </a:ext>
            </a:extLst>
          </p:cNvPr>
          <p:cNvSpPr>
            <a:spLocks noGrp="1"/>
          </p:cNvSpPr>
          <p:nvPr>
            <p:ph type="title"/>
          </p:nvPr>
        </p:nvSpPr>
        <p:spPr/>
        <p:txBody>
          <a:bodyPr/>
          <a:lstStyle/>
          <a:p>
            <a:r>
              <a:rPr lang="en-US" dirty="0"/>
              <a:t>Final Rule</a:t>
            </a:r>
          </a:p>
        </p:txBody>
      </p:sp>
      <p:sp>
        <p:nvSpPr>
          <p:cNvPr id="3" name="Content Placeholder 2">
            <a:extLst>
              <a:ext uri="{FF2B5EF4-FFF2-40B4-BE49-F238E27FC236}">
                <a16:creationId xmlns:a16="http://schemas.microsoft.com/office/drawing/2014/main" id="{9FA0DDE4-3359-48C3-A103-194BD4E45A0F}"/>
              </a:ext>
            </a:extLst>
          </p:cNvPr>
          <p:cNvSpPr>
            <a:spLocks noGrp="1"/>
          </p:cNvSpPr>
          <p:nvPr>
            <p:ph idx="1"/>
          </p:nvPr>
        </p:nvSpPr>
        <p:spPr/>
        <p:txBody>
          <a:bodyPr>
            <a:normAutofit fontScale="92500" lnSpcReduction="20000"/>
          </a:bodyPr>
          <a:lstStyle/>
          <a:p>
            <a:r>
              <a:rPr lang="en-US" i="1" dirty="0"/>
              <a:t>Medicare and Medicaid Programs; Emergency Preparedness Requirements for Medicare and Medicaid Participating Providers and Suppliers</a:t>
            </a:r>
          </a:p>
          <a:p>
            <a:r>
              <a:rPr lang="en-US" dirty="0"/>
              <a:t>Published September 16, 2016</a:t>
            </a:r>
          </a:p>
          <a:p>
            <a:r>
              <a:rPr lang="en-US" dirty="0"/>
              <a:t>Applies to all 17 provider and supplier types</a:t>
            </a:r>
          </a:p>
          <a:p>
            <a:r>
              <a:rPr lang="en-US" dirty="0"/>
              <a:t>Implementation date November 15, 2017</a:t>
            </a:r>
          </a:p>
          <a:p>
            <a:r>
              <a:rPr lang="en-US" dirty="0"/>
              <a:t>Compliance required for participation in Medicare</a:t>
            </a:r>
          </a:p>
          <a:p>
            <a:r>
              <a:rPr lang="en-US" dirty="0"/>
              <a:t>Emergency Preparedness is one new Condition of Participation of many already required</a:t>
            </a:r>
          </a:p>
          <a:p>
            <a:pPr marL="0" indent="0">
              <a:buNone/>
            </a:pPr>
            <a:endParaRPr lang="en-US" dirty="0"/>
          </a:p>
        </p:txBody>
      </p:sp>
    </p:spTree>
    <p:extLst>
      <p:ext uri="{BB962C8B-B14F-4D97-AF65-F5344CB8AC3E}">
        <p14:creationId xmlns:p14="http://schemas.microsoft.com/office/powerpoint/2010/main" val="32501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83E7-CA54-4B64-AD50-A92C436FB9FF}"/>
              </a:ext>
            </a:extLst>
          </p:cNvPr>
          <p:cNvSpPr>
            <a:spLocks noGrp="1"/>
          </p:cNvSpPr>
          <p:nvPr>
            <p:ph type="title"/>
          </p:nvPr>
        </p:nvSpPr>
        <p:spPr/>
        <p:txBody>
          <a:bodyPr>
            <a:normAutofit fontScale="90000"/>
          </a:bodyPr>
          <a:lstStyle/>
          <a:p>
            <a:r>
              <a:rPr lang="en-US" dirty="0"/>
              <a:t>Training and Testing Program Definitions</a:t>
            </a:r>
          </a:p>
        </p:txBody>
      </p:sp>
      <p:sp>
        <p:nvSpPr>
          <p:cNvPr id="3" name="Content Placeholder 2">
            <a:extLst>
              <a:ext uri="{FF2B5EF4-FFF2-40B4-BE49-F238E27FC236}">
                <a16:creationId xmlns:a16="http://schemas.microsoft.com/office/drawing/2014/main" id="{BB1214AE-4E3E-4F7C-946D-CE35264268CB}"/>
              </a:ext>
            </a:extLst>
          </p:cNvPr>
          <p:cNvSpPr>
            <a:spLocks noGrp="1"/>
          </p:cNvSpPr>
          <p:nvPr>
            <p:ph idx="1"/>
          </p:nvPr>
        </p:nvSpPr>
        <p:spPr/>
        <p:txBody>
          <a:bodyPr>
            <a:normAutofit fontScale="70000" lnSpcReduction="20000"/>
          </a:bodyPr>
          <a:lstStyle/>
          <a:p>
            <a:r>
              <a:rPr lang="en-US" b="1" dirty="0">
                <a:latin typeface="Arial" panose="020B0604020202020204" pitchFamily="34" charset="0"/>
                <a:cs typeface="Arial" panose="020B0604020202020204" pitchFamily="34" charset="0"/>
              </a:rPr>
              <a:t>Facility-Based: </a:t>
            </a:r>
            <a:r>
              <a:rPr lang="en-US" dirty="0">
                <a:latin typeface="Arial" panose="020B0604020202020204" pitchFamily="34" charset="0"/>
                <a:cs typeface="Arial" panose="020B0604020202020204" pitchFamily="34" charset="0"/>
              </a:rPr>
              <a:t>When discussing the terms “all-hazards approach” and facility-based risk assessments, CMS considers the term “facility-based” to mean that the emergency preparedness program is specific to the facility. Facility-based includes, but is not limited to, hazards specific to a facility based on the geographic location; Patient/Resident/Client population; facility type and potential surrounding community assets (i.e. rural area versus a large metropolitan area).</a:t>
            </a:r>
          </a:p>
          <a:p>
            <a:pPr marL="0" indent="0">
              <a:buNone/>
            </a:pPr>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Full-Scale Exercise: </a:t>
            </a:r>
            <a:r>
              <a:rPr lang="en-US" dirty="0">
                <a:latin typeface="Arial" panose="020B0604020202020204" pitchFamily="34" charset="0"/>
                <a:cs typeface="Arial" panose="020B0604020202020204" pitchFamily="34" charset="0"/>
              </a:rPr>
              <a:t>A full scale exercise is a multi-agency, multijurisdictional, multi-discipline exercise involving functional (for example, joint field office, emergency operation centers, etc.) and ‘‘boots on the ground’’ response (for example, firefighters decontaminating mock victims).</a:t>
            </a:r>
          </a:p>
          <a:p>
            <a:endParaRPr lang="en-US" dirty="0"/>
          </a:p>
        </p:txBody>
      </p:sp>
    </p:spTree>
    <p:extLst>
      <p:ext uri="{BB962C8B-B14F-4D97-AF65-F5344CB8AC3E}">
        <p14:creationId xmlns:p14="http://schemas.microsoft.com/office/powerpoint/2010/main" val="2378951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A5762-E155-4B52-94DC-93798C55C974}"/>
              </a:ext>
            </a:extLst>
          </p:cNvPr>
          <p:cNvSpPr>
            <a:spLocks noGrp="1"/>
          </p:cNvSpPr>
          <p:nvPr>
            <p:ph type="title"/>
          </p:nvPr>
        </p:nvSpPr>
        <p:spPr/>
        <p:txBody>
          <a:bodyPr>
            <a:normAutofit fontScale="90000"/>
          </a:bodyPr>
          <a:lstStyle/>
          <a:p>
            <a:r>
              <a:rPr lang="en-US" dirty="0"/>
              <a:t>Training and Testing Program Definitions</a:t>
            </a:r>
          </a:p>
        </p:txBody>
      </p:sp>
      <p:sp>
        <p:nvSpPr>
          <p:cNvPr id="3" name="Content Placeholder 2">
            <a:extLst>
              <a:ext uri="{FF2B5EF4-FFF2-40B4-BE49-F238E27FC236}">
                <a16:creationId xmlns:a16="http://schemas.microsoft.com/office/drawing/2014/main" id="{993E4EC1-B4C5-42ED-84F7-604C3687D43C}"/>
              </a:ext>
            </a:extLst>
          </p:cNvPr>
          <p:cNvSpPr>
            <a:spLocks noGrp="1"/>
          </p:cNvSpPr>
          <p:nvPr>
            <p:ph idx="1"/>
          </p:nvPr>
        </p:nvSpPr>
        <p:spPr/>
        <p:txBody>
          <a:bodyPr>
            <a:normAutofit/>
          </a:bodyPr>
          <a:lstStyle/>
          <a:p>
            <a:r>
              <a:rPr lang="en-US" sz="2600" b="1" dirty="0">
                <a:latin typeface="Arial" panose="020B0604020202020204" pitchFamily="34" charset="0"/>
                <a:cs typeface="Arial" panose="020B0604020202020204" pitchFamily="34" charset="0"/>
              </a:rPr>
              <a:t>Table-top Exercise (TTX): </a:t>
            </a:r>
            <a:r>
              <a:rPr lang="en-US" sz="2600" dirty="0">
                <a:latin typeface="Arial" panose="020B0604020202020204" pitchFamily="34" charset="0"/>
                <a:cs typeface="Arial" panose="020B0604020202020204" pitchFamily="34" charset="0"/>
              </a:rPr>
              <a:t>A table-top exercise is a group discussion led by a facilitator, using narrated, clinically-relevant emergency scenario, and a set of problem statements, directed messages, or prepared questions designed to challenge an emergency plan. It involves key personnel discussing simulated scenarios, including computer-simulated exercises, in an informal setting. TTXs can be used to assess plans, policies, and procedures.</a:t>
            </a:r>
          </a:p>
          <a:p>
            <a:pPr marL="0" indent="0">
              <a:buNone/>
            </a:pPr>
            <a:endParaRPr lang="en-US" dirty="0"/>
          </a:p>
        </p:txBody>
      </p:sp>
    </p:spTree>
    <p:extLst>
      <p:ext uri="{BB962C8B-B14F-4D97-AF65-F5344CB8AC3E}">
        <p14:creationId xmlns:p14="http://schemas.microsoft.com/office/powerpoint/2010/main" val="315952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2DAA7-8253-4F2B-BE1A-73CABF264BD0}"/>
              </a:ext>
            </a:extLst>
          </p:cNvPr>
          <p:cNvSpPr>
            <a:spLocks noGrp="1"/>
          </p:cNvSpPr>
          <p:nvPr>
            <p:ph type="title"/>
          </p:nvPr>
        </p:nvSpPr>
        <p:spPr/>
        <p:txBody>
          <a:bodyPr>
            <a:normAutofit fontScale="90000"/>
          </a:bodyPr>
          <a:lstStyle/>
          <a:p>
            <a:r>
              <a:rPr lang="en-US" dirty="0"/>
              <a:t>Final Rule Requirements Vary by Provider Type</a:t>
            </a:r>
          </a:p>
        </p:txBody>
      </p:sp>
      <p:sp>
        <p:nvSpPr>
          <p:cNvPr id="3" name="Content Placeholder 2">
            <a:extLst>
              <a:ext uri="{FF2B5EF4-FFF2-40B4-BE49-F238E27FC236}">
                <a16:creationId xmlns:a16="http://schemas.microsoft.com/office/drawing/2014/main" id="{730C5681-98BF-426D-A839-53420DFAAEA4}"/>
              </a:ext>
            </a:extLst>
          </p:cNvPr>
          <p:cNvSpPr>
            <a:spLocks noGrp="1"/>
          </p:cNvSpPr>
          <p:nvPr>
            <p:ph idx="1"/>
          </p:nvPr>
        </p:nvSpPr>
        <p:spPr/>
        <p:txBody>
          <a:bodyPr>
            <a:normAutofit fontScale="92500" lnSpcReduction="10000"/>
          </a:bodyPr>
          <a:lstStyle/>
          <a:p>
            <a:r>
              <a:rPr lang="en-US" sz="2800" dirty="0">
                <a:latin typeface="Arial" panose="020B0604020202020204" pitchFamily="34" charset="0"/>
                <a:cs typeface="Arial" panose="020B0604020202020204" pitchFamily="34" charset="0"/>
              </a:rPr>
              <a:t>Outpatient providers are not required to have policies and procedures for the provision of subsistence needs.</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Home health agencies and hospices required to inform officials of patients in need of evacuation.</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Long-term care and psychiatric residential treatment facilities must share information from the emergency plan with residents and family members or representatives.  </a:t>
            </a:r>
          </a:p>
          <a:p>
            <a:pPr marL="0" indent="0">
              <a:buNone/>
            </a:pPr>
            <a:endParaRPr lang="en-US" dirty="0"/>
          </a:p>
        </p:txBody>
      </p:sp>
    </p:spTree>
    <p:extLst>
      <p:ext uri="{BB962C8B-B14F-4D97-AF65-F5344CB8AC3E}">
        <p14:creationId xmlns:p14="http://schemas.microsoft.com/office/powerpoint/2010/main" val="3209804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98A8-2001-4FA3-A858-4EC724550620}"/>
              </a:ext>
            </a:extLst>
          </p:cNvPr>
          <p:cNvSpPr>
            <a:spLocks noGrp="1"/>
          </p:cNvSpPr>
          <p:nvPr>
            <p:ph type="title"/>
          </p:nvPr>
        </p:nvSpPr>
        <p:spPr/>
        <p:txBody>
          <a:bodyPr>
            <a:normAutofit fontScale="90000"/>
          </a:bodyPr>
          <a:lstStyle/>
          <a:p>
            <a:r>
              <a:rPr lang="en-US" dirty="0"/>
              <a:t>Temperature Controls and Emergency and Standby Power Systems</a:t>
            </a:r>
          </a:p>
        </p:txBody>
      </p:sp>
      <p:sp>
        <p:nvSpPr>
          <p:cNvPr id="3" name="Content Placeholder 2">
            <a:extLst>
              <a:ext uri="{FF2B5EF4-FFF2-40B4-BE49-F238E27FC236}">
                <a16:creationId xmlns:a16="http://schemas.microsoft.com/office/drawing/2014/main" id="{F072B96D-0E6B-4D1E-A833-27720D4F2AB9}"/>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Under the Policies and Procedures, Standard (b) there are requirements for subsistence needs and temperature controls. </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Additional requirements for  hospitals, critical access  hospitals, and long-term care facilities are located within the Final Rule under Standard (e) for Emergency Power and Stand-by Systems.</a:t>
            </a:r>
          </a:p>
          <a:p>
            <a:pPr marL="0" indent="0">
              <a:buNone/>
            </a:pPr>
            <a:endParaRPr lang="en-US" dirty="0"/>
          </a:p>
        </p:txBody>
      </p:sp>
    </p:spTree>
    <p:extLst>
      <p:ext uri="{BB962C8B-B14F-4D97-AF65-F5344CB8AC3E}">
        <p14:creationId xmlns:p14="http://schemas.microsoft.com/office/powerpoint/2010/main" val="2362734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6FFDA-5E8B-4999-9C9B-BA4DE874C396}"/>
              </a:ext>
            </a:extLst>
          </p:cNvPr>
          <p:cNvSpPr>
            <a:spLocks noGrp="1"/>
          </p:cNvSpPr>
          <p:nvPr>
            <p:ph type="title"/>
          </p:nvPr>
        </p:nvSpPr>
        <p:spPr/>
        <p:txBody>
          <a:bodyPr/>
          <a:lstStyle/>
          <a:p>
            <a:r>
              <a:rPr lang="en-US" dirty="0"/>
              <a:t>Interpretive Guidelines</a:t>
            </a:r>
          </a:p>
        </p:txBody>
      </p:sp>
      <p:sp>
        <p:nvSpPr>
          <p:cNvPr id="3" name="Content Placeholder 2">
            <a:extLst>
              <a:ext uri="{FF2B5EF4-FFF2-40B4-BE49-F238E27FC236}">
                <a16:creationId xmlns:a16="http://schemas.microsoft.com/office/drawing/2014/main" id="{CB0F4CE2-60B2-4DA0-83F9-3B3A4EA14FDC}"/>
              </a:ext>
            </a:extLst>
          </p:cNvPr>
          <p:cNvSpPr>
            <a:spLocks noGrp="1"/>
          </p:cNvSpPr>
          <p:nvPr>
            <p:ph idx="1"/>
          </p:nvPr>
        </p:nvSpPr>
        <p:spPr/>
        <p:txBody>
          <a:bodyPr>
            <a:normAutofit/>
          </a:bodyPr>
          <a:lstStyle/>
          <a:p>
            <a:r>
              <a:rPr lang="en-US" sz="2600" dirty="0">
                <a:latin typeface="Arial" panose="020B0604020202020204" pitchFamily="34" charset="0"/>
                <a:cs typeface="Arial" panose="020B0604020202020204" pitchFamily="34" charset="0"/>
              </a:rPr>
              <a:t>The Survey &amp; Certification Group (SCG) published the advance copy of Interpretive Guidelines (IGs) June 2, 2017.</a:t>
            </a:r>
          </a:p>
          <a:p>
            <a:pPr marL="0" indent="0">
              <a:buNone/>
            </a:pPr>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The IGs will be formatted into one new Appendix within the State Operations Manual (SOM) applicable to all 17 provider/supplier types</a:t>
            </a:r>
          </a:p>
          <a:p>
            <a:endParaRPr lang="en-US" dirty="0"/>
          </a:p>
        </p:txBody>
      </p:sp>
    </p:spTree>
    <p:extLst>
      <p:ext uri="{BB962C8B-B14F-4D97-AF65-F5344CB8AC3E}">
        <p14:creationId xmlns:p14="http://schemas.microsoft.com/office/powerpoint/2010/main" val="2853687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CFF36-A06E-431E-87D2-AF5C08523AA2}"/>
              </a:ext>
            </a:extLst>
          </p:cNvPr>
          <p:cNvSpPr>
            <a:spLocks noGrp="1"/>
          </p:cNvSpPr>
          <p:nvPr>
            <p:ph type="title"/>
          </p:nvPr>
        </p:nvSpPr>
        <p:spPr/>
        <p:txBody>
          <a:bodyPr/>
          <a:lstStyle/>
          <a:p>
            <a:r>
              <a:rPr lang="en-US" dirty="0"/>
              <a:t>Compliance</a:t>
            </a:r>
          </a:p>
        </p:txBody>
      </p:sp>
      <p:sp>
        <p:nvSpPr>
          <p:cNvPr id="3" name="Content Placeholder 2">
            <a:extLst>
              <a:ext uri="{FF2B5EF4-FFF2-40B4-BE49-F238E27FC236}">
                <a16:creationId xmlns:a16="http://schemas.microsoft.com/office/drawing/2014/main" id="{38A09222-C823-4DAA-B5FD-E82571C5BA90}"/>
              </a:ext>
            </a:extLst>
          </p:cNvPr>
          <p:cNvSpPr>
            <a:spLocks noGrp="1"/>
          </p:cNvSpPr>
          <p:nvPr>
            <p:ph idx="1"/>
          </p:nvPr>
        </p:nvSpPr>
        <p:spPr/>
        <p:txBody>
          <a:bodyPr/>
          <a:lstStyle/>
          <a:p>
            <a:r>
              <a:rPr lang="en-US" sz="2600" dirty="0">
                <a:latin typeface="Arial" panose="020B0604020202020204" pitchFamily="34" charset="0"/>
                <a:cs typeface="Arial" panose="020B0604020202020204" pitchFamily="34" charset="0"/>
              </a:rPr>
              <a:t>Facilities are expected to be in compliance with all the requirements by 11/15/2017.</a:t>
            </a:r>
          </a:p>
          <a:p>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In the event facilities are non-compliant, the same general enforcement procedures will occur as is currently in place for any other conditions or requirements cited for non-compliance.</a:t>
            </a: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91950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249B4-9834-4AD5-BD00-DA9F0323B008}"/>
              </a:ext>
            </a:extLst>
          </p:cNvPr>
          <p:cNvSpPr>
            <a:spLocks noGrp="1"/>
          </p:cNvSpPr>
          <p:nvPr>
            <p:ph type="title"/>
          </p:nvPr>
        </p:nvSpPr>
        <p:spPr/>
        <p:txBody>
          <a:bodyPr/>
          <a:lstStyle/>
          <a:p>
            <a:r>
              <a:rPr lang="en-US" dirty="0"/>
              <a:t>CMS Website with Resources</a:t>
            </a:r>
          </a:p>
        </p:txBody>
      </p:sp>
      <p:sp>
        <p:nvSpPr>
          <p:cNvPr id="3" name="Content Placeholder 2">
            <a:extLst>
              <a:ext uri="{FF2B5EF4-FFF2-40B4-BE49-F238E27FC236}">
                <a16:creationId xmlns:a16="http://schemas.microsoft.com/office/drawing/2014/main" id="{4B3EA6DD-32DF-4B87-B07C-84E5E65F9BC6}"/>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Providers and Suppliers can refer to the resources on the CMS website for assistance in developing emergency preparedness plans.</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website also provides important links to additional resources and organizations who can assist.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hlinkClick r:id="rId3"/>
              </a:rPr>
              <a:t>https://www.cms.gov/Medicare/Provider-Enrollment-and-Certification/SurveyCertEmergPrep/index.html</a:t>
            </a:r>
            <a:r>
              <a:rPr lang="en-US" sz="2400" dirty="0">
                <a:latin typeface="Arial" panose="020B060402020202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450684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C8DD9-7845-4E54-A877-B89EB405618D}"/>
              </a:ext>
            </a:extLst>
          </p:cNvPr>
          <p:cNvSpPr>
            <a:spLocks noGrp="1"/>
          </p:cNvSpPr>
          <p:nvPr>
            <p:ph type="title"/>
          </p:nvPr>
        </p:nvSpPr>
        <p:spPr/>
        <p:txBody>
          <a:bodyPr/>
          <a:lstStyle/>
          <a:p>
            <a:r>
              <a:rPr lang="en-US" dirty="0"/>
              <a:t>The Website</a:t>
            </a:r>
          </a:p>
        </p:txBody>
      </p:sp>
      <p:pic>
        <p:nvPicPr>
          <p:cNvPr id="4" name="Content Placeholder 3" descr="Screenshot of EP Website" title="Screenshot of EP Website">
            <a:extLst>
              <a:ext uri="{FF2B5EF4-FFF2-40B4-BE49-F238E27FC236}">
                <a16:creationId xmlns:a16="http://schemas.microsoft.com/office/drawing/2014/main" id="{273E8FF9-6E1C-4464-990F-A5D0D81C56AB}"/>
              </a:ext>
            </a:extLst>
          </p:cNvPr>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l="54161" t="14723" r="14500" b="5758"/>
          <a:stretch/>
        </p:blipFill>
        <p:spPr>
          <a:xfrm>
            <a:off x="1014609" y="1918831"/>
            <a:ext cx="7196203" cy="3757808"/>
          </a:xfrm>
          <a:prstGeom prst="rect">
            <a:avLst/>
          </a:prstGeom>
        </p:spPr>
      </p:pic>
    </p:spTree>
    <p:extLst>
      <p:ext uri="{BB962C8B-B14F-4D97-AF65-F5344CB8AC3E}">
        <p14:creationId xmlns:p14="http://schemas.microsoft.com/office/powerpoint/2010/main" val="37554989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E10D0-C255-45CE-B424-CE94F59A2CE0}"/>
              </a:ext>
            </a:extLst>
          </p:cNvPr>
          <p:cNvSpPr>
            <a:spLocks noGrp="1"/>
          </p:cNvSpPr>
          <p:nvPr>
            <p:ph type="title"/>
          </p:nvPr>
        </p:nvSpPr>
        <p:spPr/>
        <p:txBody>
          <a:bodyPr/>
          <a:lstStyle/>
          <a:p>
            <a:r>
              <a:rPr lang="en-US" dirty="0"/>
              <a:t>Collaboration with ASPR TRACIE</a:t>
            </a:r>
          </a:p>
        </p:txBody>
      </p:sp>
      <p:sp>
        <p:nvSpPr>
          <p:cNvPr id="3" name="Content Placeholder 2">
            <a:extLst>
              <a:ext uri="{FF2B5EF4-FFF2-40B4-BE49-F238E27FC236}">
                <a16:creationId xmlns:a16="http://schemas.microsoft.com/office/drawing/2014/main" id="{1E06BC67-6A3D-4DC8-8A87-FEA5DE2B5BBB}"/>
              </a:ext>
            </a:extLst>
          </p:cNvPr>
          <p:cNvSpPr>
            <a:spLocks noGrp="1"/>
          </p:cNvSpPr>
          <p:nvPr>
            <p:ph idx="1"/>
          </p:nvPr>
        </p:nvSpPr>
        <p:spPr/>
        <p:txBody>
          <a:bodyPr/>
          <a:lstStyle/>
          <a:p>
            <a:r>
              <a:rPr lang="en-US" dirty="0">
                <a:hlinkClick r:id="rId3"/>
              </a:rPr>
              <a:t>https://asprtracie.s3.amazonaws.com/documents/cms-ep-rule-resources-at-your-fingertips.pdf</a:t>
            </a:r>
            <a:endParaRPr lang="en-US" dirty="0"/>
          </a:p>
          <a:p>
            <a:pPr marL="0" indent="0">
              <a:buNone/>
            </a:pPr>
            <a:endParaRPr lang="en-US" dirty="0"/>
          </a:p>
        </p:txBody>
      </p:sp>
    </p:spTree>
    <p:extLst>
      <p:ext uri="{BB962C8B-B14F-4D97-AF65-F5344CB8AC3E}">
        <p14:creationId xmlns:p14="http://schemas.microsoft.com/office/powerpoint/2010/main" val="41726851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4BB3D-1C33-4376-ABD9-FFB644EFB088}"/>
              </a:ext>
            </a:extLst>
          </p:cNvPr>
          <p:cNvSpPr>
            <a:spLocks noGrp="1"/>
          </p:cNvSpPr>
          <p:nvPr>
            <p:ph type="title"/>
          </p:nvPr>
        </p:nvSpPr>
        <p:spPr/>
        <p:txBody>
          <a:bodyPr/>
          <a:lstStyle/>
          <a:p>
            <a:r>
              <a:rPr lang="en-US" dirty="0"/>
              <a:t>Some Frequently Asked Questions</a:t>
            </a:r>
          </a:p>
        </p:txBody>
      </p:sp>
      <p:sp>
        <p:nvSpPr>
          <p:cNvPr id="3" name="Content Placeholder 2">
            <a:extLst>
              <a:ext uri="{FF2B5EF4-FFF2-40B4-BE49-F238E27FC236}">
                <a16:creationId xmlns:a16="http://schemas.microsoft.com/office/drawing/2014/main" id="{5C0D1BD8-8F86-494B-BEF6-E2B70C1411C5}"/>
              </a:ext>
            </a:extLst>
          </p:cNvPr>
          <p:cNvSpPr>
            <a:spLocks noGrp="1"/>
          </p:cNvSpPr>
          <p:nvPr>
            <p:ph idx="1"/>
          </p:nvPr>
        </p:nvSpPr>
        <p:spPr/>
        <p:txBody>
          <a:bodyPr>
            <a:normAutofit fontScale="92500" lnSpcReduction="20000"/>
          </a:bodyPr>
          <a:lstStyle/>
          <a:p>
            <a:r>
              <a:rPr lang="en-US" dirty="0"/>
              <a:t>Term “Community”:</a:t>
            </a:r>
          </a:p>
          <a:p>
            <a:pPr lvl="1"/>
            <a:r>
              <a:rPr lang="en-US" dirty="0"/>
              <a:t>CMS did not define community to afford providers and supplies the flexibility to develop emergency exercises that reflect their risk assessments.  This can mean multi-state regions. The goals behind the full-scale exercises and broad term of community is to ensure healthcare providers collaborate with other entities, when possible, to promote an integrated response to disasters. </a:t>
            </a:r>
          </a:p>
          <a:p>
            <a:pPr lvl="1"/>
            <a:r>
              <a:rPr lang="en-US" dirty="0"/>
              <a:t>By allowing this flexibility, especially taking into account rural areas, facilities are able to more realistically reflect the risks and composition of their communities. </a:t>
            </a:r>
          </a:p>
          <a:p>
            <a:pPr marL="0" indent="0">
              <a:buNone/>
            </a:pPr>
            <a:endParaRPr lang="en-US" dirty="0"/>
          </a:p>
        </p:txBody>
      </p:sp>
    </p:spTree>
    <p:extLst>
      <p:ext uri="{BB962C8B-B14F-4D97-AF65-F5344CB8AC3E}">
        <p14:creationId xmlns:p14="http://schemas.microsoft.com/office/powerpoint/2010/main" val="232059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01B71-E7E1-4C40-9DFF-FA81998E2F51}"/>
              </a:ext>
            </a:extLst>
          </p:cNvPr>
          <p:cNvSpPr>
            <a:spLocks noGrp="1"/>
          </p:cNvSpPr>
          <p:nvPr>
            <p:ph type="title"/>
          </p:nvPr>
        </p:nvSpPr>
        <p:spPr/>
        <p:txBody>
          <a:bodyPr/>
          <a:lstStyle/>
          <a:p>
            <a:r>
              <a:rPr lang="en-US" dirty="0"/>
              <a:t>Healthcare Facilities Affected (17)</a:t>
            </a:r>
          </a:p>
        </p:txBody>
      </p:sp>
      <p:sp>
        <p:nvSpPr>
          <p:cNvPr id="4" name="Content Placeholder 3">
            <a:extLst>
              <a:ext uri="{FF2B5EF4-FFF2-40B4-BE49-F238E27FC236}">
                <a16:creationId xmlns:a16="http://schemas.microsoft.com/office/drawing/2014/main" id="{C0FFB178-B96A-4D13-A9A0-E23E30AA9FB9}"/>
              </a:ext>
            </a:extLst>
          </p:cNvPr>
          <p:cNvSpPr>
            <a:spLocks noGrp="1"/>
          </p:cNvSpPr>
          <p:nvPr>
            <p:ph idx="1"/>
          </p:nvPr>
        </p:nvSpPr>
        <p:spPr/>
        <p:txBody>
          <a:bodyPr>
            <a:normAutofit fontScale="92500" lnSpcReduction="20000"/>
          </a:bodyPr>
          <a:lstStyle/>
          <a:p>
            <a:pPr marL="0" indent="0" algn="ctr">
              <a:buNone/>
            </a:pPr>
            <a:r>
              <a:rPr lang="en-US" sz="3300" b="1" dirty="0"/>
              <a:t>Inpatient</a:t>
            </a:r>
          </a:p>
          <a:p>
            <a:r>
              <a:rPr lang="en-US" dirty="0"/>
              <a:t>Hospitals </a:t>
            </a:r>
          </a:p>
          <a:p>
            <a:r>
              <a:rPr lang="en-US" dirty="0"/>
              <a:t>Critical Access Hospitals</a:t>
            </a:r>
          </a:p>
          <a:p>
            <a:r>
              <a:rPr lang="en-US" dirty="0"/>
              <a:t>Religious Nonmedical Health Care Institutions (RNHCIs)</a:t>
            </a:r>
          </a:p>
          <a:p>
            <a:r>
              <a:rPr lang="en-US" dirty="0"/>
              <a:t>Psychiatric Residential Treatment Facilities (PRTFs)</a:t>
            </a:r>
          </a:p>
          <a:p>
            <a:r>
              <a:rPr lang="en-US" dirty="0"/>
              <a:t>Long-Term Care (LTC) / Skilled Nursing Facilities</a:t>
            </a:r>
          </a:p>
          <a:p>
            <a:r>
              <a:rPr lang="en-US" dirty="0"/>
              <a:t>Intermediate Care Facilities for Individuals with Intellectual Disabilities (ICF/IID)</a:t>
            </a:r>
          </a:p>
          <a:p>
            <a:pPr marL="0" indent="0">
              <a:buNone/>
            </a:pPr>
            <a:endParaRPr lang="en-US" dirty="0"/>
          </a:p>
        </p:txBody>
      </p:sp>
    </p:spTree>
    <p:extLst>
      <p:ext uri="{BB962C8B-B14F-4D97-AF65-F5344CB8AC3E}">
        <p14:creationId xmlns:p14="http://schemas.microsoft.com/office/powerpoint/2010/main" val="3256254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C0701-F0BB-4ADE-9518-53A4FD295755}"/>
              </a:ext>
            </a:extLst>
          </p:cNvPr>
          <p:cNvSpPr>
            <a:spLocks noGrp="1"/>
          </p:cNvSpPr>
          <p:nvPr>
            <p:ph type="title"/>
          </p:nvPr>
        </p:nvSpPr>
        <p:spPr/>
        <p:txBody>
          <a:bodyPr/>
          <a:lstStyle/>
          <a:p>
            <a:r>
              <a:rPr lang="en-US" dirty="0"/>
              <a:t>Some Frequently Asked Questions</a:t>
            </a:r>
          </a:p>
        </p:txBody>
      </p:sp>
      <p:sp>
        <p:nvSpPr>
          <p:cNvPr id="3" name="Content Placeholder 2">
            <a:extLst>
              <a:ext uri="{FF2B5EF4-FFF2-40B4-BE49-F238E27FC236}">
                <a16:creationId xmlns:a16="http://schemas.microsoft.com/office/drawing/2014/main" id="{19C30C5E-CB69-46A1-85FF-BE355782B185}"/>
              </a:ext>
            </a:extLst>
          </p:cNvPr>
          <p:cNvSpPr>
            <a:spLocks noGrp="1"/>
          </p:cNvSpPr>
          <p:nvPr>
            <p:ph idx="1"/>
          </p:nvPr>
        </p:nvSpPr>
        <p:spPr/>
        <p:txBody>
          <a:bodyPr/>
          <a:lstStyle/>
          <a:p>
            <a:r>
              <a:rPr lang="en-US" dirty="0"/>
              <a:t>Real-World Activation of the EP Plan:</a:t>
            </a:r>
          </a:p>
          <a:p>
            <a:pPr lvl="1"/>
            <a:r>
              <a:rPr lang="en-US" dirty="0"/>
              <a:t>If a facility experienced an actual natural or manmade emergency that required activation of its emergency plan, it will be exempt from engaging in a community or individual, facility-based full-scale exercise for 1 year following the onset of the actual event, as under sections (d)(2)(</a:t>
            </a:r>
            <a:r>
              <a:rPr lang="en-US" dirty="0" err="1"/>
              <a:t>i</a:t>
            </a:r>
            <a:r>
              <a:rPr lang="en-US" dirty="0"/>
              <a:t>) of the provider and suppliers specific testing requirements. </a:t>
            </a:r>
          </a:p>
          <a:p>
            <a:pPr marL="0" indent="0">
              <a:buNone/>
            </a:pPr>
            <a:endParaRPr lang="en-US" dirty="0"/>
          </a:p>
        </p:txBody>
      </p:sp>
    </p:spTree>
    <p:extLst>
      <p:ext uri="{BB962C8B-B14F-4D97-AF65-F5344CB8AC3E}">
        <p14:creationId xmlns:p14="http://schemas.microsoft.com/office/powerpoint/2010/main" val="3316311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2606A-C043-4005-AB31-9FADCF6645C1}"/>
              </a:ext>
            </a:extLst>
          </p:cNvPr>
          <p:cNvSpPr>
            <a:spLocks noGrp="1"/>
          </p:cNvSpPr>
          <p:nvPr>
            <p:ph type="title"/>
          </p:nvPr>
        </p:nvSpPr>
        <p:spPr/>
        <p:txBody>
          <a:bodyPr>
            <a:normAutofit fontScale="90000"/>
          </a:bodyPr>
          <a:lstStyle/>
          <a:p>
            <a:r>
              <a:rPr lang="en-US" dirty="0"/>
              <a:t>What We Are Doing to Be in Compliance</a:t>
            </a:r>
          </a:p>
        </p:txBody>
      </p:sp>
      <p:sp>
        <p:nvSpPr>
          <p:cNvPr id="3" name="Content Placeholder 2">
            <a:extLst>
              <a:ext uri="{FF2B5EF4-FFF2-40B4-BE49-F238E27FC236}">
                <a16:creationId xmlns:a16="http://schemas.microsoft.com/office/drawing/2014/main" id="{C84A0D6E-7EF4-4368-910A-E8948D7AC227}"/>
              </a:ext>
            </a:extLst>
          </p:cNvPr>
          <p:cNvSpPr>
            <a:spLocks noGrp="1"/>
          </p:cNvSpPr>
          <p:nvPr>
            <p:ph idx="1"/>
          </p:nvPr>
        </p:nvSpPr>
        <p:spPr/>
        <p:txBody>
          <a:bodyPr/>
          <a:lstStyle/>
          <a:p>
            <a:r>
              <a:rPr lang="en-US" dirty="0"/>
              <a:t>(The facility should add one or more slides to give an overview of its specific  Emergency Preparedness Program)</a:t>
            </a:r>
          </a:p>
        </p:txBody>
      </p:sp>
    </p:spTree>
    <p:extLst>
      <p:ext uri="{BB962C8B-B14F-4D97-AF65-F5344CB8AC3E}">
        <p14:creationId xmlns:p14="http://schemas.microsoft.com/office/powerpoint/2010/main" val="34935930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920923" y="2054842"/>
            <a:ext cx="5455693" cy="2968388"/>
          </a:xfrm>
        </p:spPr>
      </p:pic>
      <p:sp>
        <p:nvSpPr>
          <p:cNvPr id="4" name="Slide Number Placeholder 3"/>
          <p:cNvSpPr>
            <a:spLocks noGrp="1"/>
          </p:cNvSpPr>
          <p:nvPr>
            <p:ph type="sldNum" sz="quarter" idx="12"/>
          </p:nvPr>
        </p:nvSpPr>
        <p:spPr/>
        <p:txBody>
          <a:bodyPr/>
          <a:lstStyle/>
          <a:p>
            <a:fld id="{B598064B-BBB1-4E4A-9E57-7EAFB132E8E8}" type="slidenum">
              <a:rPr lang="en-US" smtClean="0"/>
              <a:t>32</a:t>
            </a:fld>
            <a:endParaRPr lang="en-US"/>
          </a:p>
        </p:txBody>
      </p:sp>
    </p:spTree>
    <p:extLst>
      <p:ext uri="{BB962C8B-B14F-4D97-AF65-F5344CB8AC3E}">
        <p14:creationId xmlns:p14="http://schemas.microsoft.com/office/powerpoint/2010/main" val="402286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F0CF84E-13EB-4112-91AB-F5F40F9237D3}"/>
              </a:ext>
            </a:extLst>
          </p:cNvPr>
          <p:cNvSpPr>
            <a:spLocks noGrp="1"/>
          </p:cNvSpPr>
          <p:nvPr>
            <p:ph type="title"/>
          </p:nvPr>
        </p:nvSpPr>
        <p:spPr/>
        <p:txBody>
          <a:bodyPr/>
          <a:lstStyle/>
          <a:p>
            <a:r>
              <a:rPr lang="en-US" dirty="0"/>
              <a:t>Healthcare Facilities Affected (17)</a:t>
            </a:r>
          </a:p>
        </p:txBody>
      </p:sp>
      <p:sp>
        <p:nvSpPr>
          <p:cNvPr id="6" name="Content Placeholder 5">
            <a:extLst>
              <a:ext uri="{FF2B5EF4-FFF2-40B4-BE49-F238E27FC236}">
                <a16:creationId xmlns:a16="http://schemas.microsoft.com/office/drawing/2014/main" id="{E700BA0F-BB35-463A-86C8-E03106D3D8E4}"/>
              </a:ext>
            </a:extLst>
          </p:cNvPr>
          <p:cNvSpPr>
            <a:spLocks noGrp="1"/>
          </p:cNvSpPr>
          <p:nvPr>
            <p:ph idx="1"/>
          </p:nvPr>
        </p:nvSpPr>
        <p:spPr/>
        <p:txBody>
          <a:bodyPr>
            <a:normAutofit fontScale="62500" lnSpcReduction="20000"/>
          </a:bodyPr>
          <a:lstStyle/>
          <a:p>
            <a:pPr marL="0" indent="0" algn="ctr">
              <a:buNone/>
            </a:pPr>
            <a:r>
              <a:rPr lang="en-US" sz="4800" b="1" dirty="0"/>
              <a:t>Outpatient</a:t>
            </a:r>
          </a:p>
          <a:p>
            <a:r>
              <a:rPr lang="en-US" dirty="0"/>
              <a:t>Ambulatory Surgical Centers</a:t>
            </a:r>
          </a:p>
          <a:p>
            <a:r>
              <a:rPr lang="en-US" dirty="0"/>
              <a:t>Clinics, Rehabilitation Agencies, and Public Health Agencies as Providers of Outpatient Physical Therapy and Speech-Language Pathology Services </a:t>
            </a:r>
          </a:p>
          <a:p>
            <a:r>
              <a:rPr lang="en-US" dirty="0"/>
              <a:t>Community Mental Health Centers (CMHCs) </a:t>
            </a:r>
          </a:p>
          <a:p>
            <a:r>
              <a:rPr lang="en-US" dirty="0"/>
              <a:t>Comprehensive Outpatient Rehabilitation Facilities (CORFs)</a:t>
            </a:r>
          </a:p>
          <a:p>
            <a:r>
              <a:rPr lang="en-US" dirty="0"/>
              <a:t>End-Stage Renal Disease (ESRD) Facilities </a:t>
            </a:r>
          </a:p>
          <a:p>
            <a:r>
              <a:rPr lang="en-US" dirty="0"/>
              <a:t>Rural Health Clinics (RHCs) and Federally Qualified Health Centers (FQHCs) </a:t>
            </a:r>
          </a:p>
          <a:p>
            <a:r>
              <a:rPr lang="en-US" dirty="0"/>
              <a:t>Home Health Agencies (HHAs)</a:t>
            </a:r>
          </a:p>
          <a:p>
            <a:r>
              <a:rPr lang="en-US" dirty="0"/>
              <a:t>Hospice </a:t>
            </a:r>
          </a:p>
          <a:p>
            <a:r>
              <a:rPr lang="en-US" dirty="0"/>
              <a:t>Organ Procurement Organizations (OPOs) </a:t>
            </a:r>
          </a:p>
          <a:p>
            <a:r>
              <a:rPr lang="en-US" dirty="0"/>
              <a:t>Programs of All-Inclusive Care for the Elderly(PACE) </a:t>
            </a:r>
          </a:p>
          <a:p>
            <a:r>
              <a:rPr lang="en-US" dirty="0"/>
              <a:t>Transplant Centers</a:t>
            </a:r>
          </a:p>
        </p:txBody>
      </p:sp>
    </p:spTree>
    <p:extLst>
      <p:ext uri="{BB962C8B-B14F-4D97-AF65-F5344CB8AC3E}">
        <p14:creationId xmlns:p14="http://schemas.microsoft.com/office/powerpoint/2010/main" val="196654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Four Provisions for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All Provider Types</a:t>
            </a:r>
          </a:p>
        </p:txBody>
      </p:sp>
      <p:graphicFrame>
        <p:nvGraphicFramePr>
          <p:cNvPr id="4" name="Content Placeholder 6" descr="Emergency Preparedness Program&#10; Risk Assessment and Planning&#10; Policies and Procedures&#10; Communication Plan&#10; Training and Testing &#10;" title="Emergency Prep Program"/>
          <p:cNvGraphicFramePr>
            <a:graphicFrameLocks noGrp="1"/>
          </p:cNvGraphicFramePr>
          <p:nvPr>
            <p:ph idx="1"/>
            <p:extLst>
              <p:ext uri="{D42A27DB-BD31-4B8C-83A1-F6EECF244321}">
                <p14:modId xmlns:p14="http://schemas.microsoft.com/office/powerpoint/2010/main" val="1974503595"/>
              </p:ext>
            </p:extLst>
          </p:nvPr>
        </p:nvGraphicFramePr>
        <p:xfrm>
          <a:off x="570345" y="1579418"/>
          <a:ext cx="8003309" cy="4211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3" descr="Slide number 5" title="Slide number 5"/>
          <p:cNvSpPr txBox="1">
            <a:spLocks/>
          </p:cNvSpPr>
          <p:nvPr/>
        </p:nvSpPr>
        <p:spPr>
          <a:xfrm>
            <a:off x="6256680" y="5654331"/>
            <a:ext cx="1600200" cy="273844"/>
          </a:xfrm>
          <a:prstGeom prst="rect">
            <a:avLst/>
          </a:prstGeom>
        </p:spPr>
        <p:txBody>
          <a:bodyPr vert="horz" lIns="68580" tIns="34290" rIns="68580" bIns="34290" rtlCol="0" anchor="ctr"/>
          <a:lstStyle>
            <a:defPPr>
              <a:defRPr lang="en-US"/>
            </a:defPPr>
            <a:lvl1pPr marL="0" algn="r" defTabSz="457200" rtl="0" eaLnBrk="1" latinLnBrk="0" hangingPunct="1">
              <a:defRPr sz="2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500" dirty="0">
                <a:solidFill>
                  <a:prstClr val="white"/>
                </a:solidFill>
                <a:latin typeface="Arial" panose="020B0604020202020204" pitchFamily="34" charset="0"/>
                <a:cs typeface="Arial" panose="020B0604020202020204" pitchFamily="34" charset="0"/>
              </a:rPr>
              <a:t>8</a:t>
            </a:r>
          </a:p>
        </p:txBody>
      </p:sp>
    </p:spTree>
    <p:extLst>
      <p:ext uri="{BB962C8B-B14F-4D97-AF65-F5344CB8AC3E}">
        <p14:creationId xmlns:p14="http://schemas.microsoft.com/office/powerpoint/2010/main" val="158714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6F2547-B13F-4F5E-B1AB-E3B2F1CFB4A0}"/>
              </a:ext>
            </a:extLst>
          </p:cNvPr>
          <p:cNvSpPr>
            <a:spLocks noGrp="1"/>
          </p:cNvSpPr>
          <p:nvPr>
            <p:ph type="title"/>
          </p:nvPr>
        </p:nvSpPr>
        <p:spPr/>
        <p:txBody>
          <a:bodyPr/>
          <a:lstStyle/>
          <a:p>
            <a:r>
              <a:rPr lang="en-US" dirty="0"/>
              <a:t>Risk Assessment and Planning</a:t>
            </a:r>
          </a:p>
        </p:txBody>
      </p:sp>
      <p:sp>
        <p:nvSpPr>
          <p:cNvPr id="5" name="Content Placeholder 4">
            <a:extLst>
              <a:ext uri="{FF2B5EF4-FFF2-40B4-BE49-F238E27FC236}">
                <a16:creationId xmlns:a16="http://schemas.microsoft.com/office/drawing/2014/main" id="{0693B46C-A26C-4997-8527-CFDA2AEF6869}"/>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Develop an emergency plan based on a risk assessment. </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Perform risk assessment using an “all-hazards” approach, focusing on capacities and capabilities.</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Update emergency plan at least annually. </a:t>
            </a:r>
          </a:p>
          <a:p>
            <a:pPr marL="0" indent="0">
              <a:buNone/>
            </a:pPr>
            <a:endParaRPr lang="en-US" dirty="0"/>
          </a:p>
        </p:txBody>
      </p:sp>
    </p:spTree>
    <p:extLst>
      <p:ext uri="{BB962C8B-B14F-4D97-AF65-F5344CB8AC3E}">
        <p14:creationId xmlns:p14="http://schemas.microsoft.com/office/powerpoint/2010/main" val="301040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CA742-305C-46ED-886B-35DD00C29B9A}"/>
              </a:ext>
            </a:extLst>
          </p:cNvPr>
          <p:cNvSpPr>
            <a:spLocks noGrp="1"/>
          </p:cNvSpPr>
          <p:nvPr>
            <p:ph type="title"/>
          </p:nvPr>
        </p:nvSpPr>
        <p:spPr/>
        <p:txBody>
          <a:bodyPr/>
          <a:lstStyle/>
          <a:p>
            <a:r>
              <a:rPr lang="en-US" dirty="0"/>
              <a:t>All-Hazards Approach</a:t>
            </a:r>
          </a:p>
        </p:txBody>
      </p:sp>
      <p:sp>
        <p:nvSpPr>
          <p:cNvPr id="3" name="Content Placeholder 2">
            <a:extLst>
              <a:ext uri="{FF2B5EF4-FFF2-40B4-BE49-F238E27FC236}">
                <a16:creationId xmlns:a16="http://schemas.microsoft.com/office/drawing/2014/main" id="{8CE6DC76-02B6-4C87-BEE9-A1E277F6BD72}"/>
              </a:ext>
            </a:extLst>
          </p:cNvPr>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An all-hazards approach is an integrated approach to emergency preparedness planning that focuses on capacities and capabilities that are critical to preparedness for a full spectrum of emergencies or disasters, including internal emergencies and a man-made emergency (or both) or natural disaster. This approach is specific to the location of the provider or supplier and considers the particular type of hazards most likely to occur in their areas. </a:t>
            </a:r>
            <a:r>
              <a:rPr lang="en-US" b="1" dirty="0">
                <a:latin typeface="Arial" panose="020B0604020202020204" pitchFamily="34" charset="0"/>
                <a:cs typeface="Arial" panose="020B0604020202020204" pitchFamily="34" charset="0"/>
              </a:rPr>
              <a:t>These may include, but are not limited to, care-related emergencies, equipment and power failures, interruptions in communications, including cyber-attacks, loss of a portion or all of a facility, and interruptions in the normal supply of essentials such as water and food. </a:t>
            </a:r>
          </a:p>
        </p:txBody>
      </p:sp>
    </p:spTree>
    <p:extLst>
      <p:ext uri="{BB962C8B-B14F-4D97-AF65-F5344CB8AC3E}">
        <p14:creationId xmlns:p14="http://schemas.microsoft.com/office/powerpoint/2010/main" val="268218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20302-7B24-404E-9FA1-76C68D9A3C97}"/>
              </a:ext>
            </a:extLst>
          </p:cNvPr>
          <p:cNvSpPr>
            <a:spLocks noGrp="1"/>
          </p:cNvSpPr>
          <p:nvPr>
            <p:ph type="title"/>
          </p:nvPr>
        </p:nvSpPr>
        <p:spPr/>
        <p:txBody>
          <a:bodyPr/>
          <a:lstStyle/>
          <a:p>
            <a:r>
              <a:rPr lang="en-US" dirty="0"/>
              <a:t>Examples of Hazards</a:t>
            </a:r>
          </a:p>
        </p:txBody>
      </p:sp>
      <p:sp>
        <p:nvSpPr>
          <p:cNvPr id="4" name="Content Placeholder 3">
            <a:extLst>
              <a:ext uri="{FF2B5EF4-FFF2-40B4-BE49-F238E27FC236}">
                <a16:creationId xmlns:a16="http://schemas.microsoft.com/office/drawing/2014/main" id="{D2ED536E-B977-4347-BA7D-30941E298C04}"/>
              </a:ext>
            </a:extLst>
          </p:cNvPr>
          <p:cNvSpPr>
            <a:spLocks noGrp="1"/>
          </p:cNvSpPr>
          <p:nvPr>
            <p:ph sz="half" idx="1"/>
          </p:nvPr>
        </p:nvSpPr>
        <p:spPr/>
        <p:txBody>
          <a:bodyPr>
            <a:normAutofit fontScale="92500" lnSpcReduction="10000"/>
          </a:bodyPr>
          <a:lstStyle/>
          <a:p>
            <a:pPr marL="0" indent="0" algn="ctr">
              <a:buNone/>
            </a:pPr>
            <a:r>
              <a:rPr lang="en-US" b="1" dirty="0"/>
              <a:t>Natural</a:t>
            </a:r>
          </a:p>
          <a:p>
            <a:r>
              <a:rPr lang="en-US" dirty="0"/>
              <a:t>Tornado/Hurricane</a:t>
            </a:r>
          </a:p>
          <a:p>
            <a:r>
              <a:rPr lang="en-US" dirty="0"/>
              <a:t>Earthquake</a:t>
            </a:r>
          </a:p>
          <a:p>
            <a:r>
              <a:rPr lang="en-US" dirty="0"/>
              <a:t>Blizzard/Ice Storm</a:t>
            </a:r>
          </a:p>
          <a:p>
            <a:r>
              <a:rPr lang="en-US" dirty="0"/>
              <a:t>Cold/Heat - Extreme and/or Prolonged</a:t>
            </a:r>
          </a:p>
          <a:p>
            <a:r>
              <a:rPr lang="en-US" dirty="0"/>
              <a:t>Flood</a:t>
            </a:r>
          </a:p>
          <a:p>
            <a:r>
              <a:rPr lang="en-US" dirty="0"/>
              <a:t>Landslide</a:t>
            </a:r>
          </a:p>
          <a:p>
            <a:r>
              <a:rPr lang="en-US" dirty="0"/>
              <a:t>Wildfire</a:t>
            </a:r>
          </a:p>
          <a:p>
            <a:r>
              <a:rPr lang="en-US" dirty="0"/>
              <a:t>Tsunami</a:t>
            </a:r>
          </a:p>
        </p:txBody>
      </p:sp>
      <p:sp>
        <p:nvSpPr>
          <p:cNvPr id="5" name="Content Placeholder 4">
            <a:extLst>
              <a:ext uri="{FF2B5EF4-FFF2-40B4-BE49-F238E27FC236}">
                <a16:creationId xmlns:a16="http://schemas.microsoft.com/office/drawing/2014/main" id="{4CB0A65C-1C14-4AE6-9AB1-57C8699F4BB8}"/>
              </a:ext>
            </a:extLst>
          </p:cNvPr>
          <p:cNvSpPr>
            <a:spLocks noGrp="1"/>
          </p:cNvSpPr>
          <p:nvPr>
            <p:ph sz="half" idx="2"/>
          </p:nvPr>
        </p:nvSpPr>
        <p:spPr/>
        <p:txBody>
          <a:bodyPr>
            <a:normAutofit fontScale="77500" lnSpcReduction="20000"/>
          </a:bodyPr>
          <a:lstStyle/>
          <a:p>
            <a:pPr marL="0" indent="0" algn="ctr">
              <a:buNone/>
            </a:pPr>
            <a:r>
              <a:rPr lang="en-US" b="1" dirty="0"/>
              <a:t>Man-Made</a:t>
            </a:r>
          </a:p>
          <a:p>
            <a:r>
              <a:rPr lang="en-US" dirty="0"/>
              <a:t>Fire</a:t>
            </a:r>
          </a:p>
          <a:p>
            <a:r>
              <a:rPr lang="en-US" dirty="0"/>
              <a:t>Power Outage</a:t>
            </a:r>
          </a:p>
          <a:p>
            <a:r>
              <a:rPr lang="en-US" dirty="0"/>
              <a:t>Explosion within/outside facility</a:t>
            </a:r>
          </a:p>
          <a:p>
            <a:r>
              <a:rPr lang="en-US" dirty="0"/>
              <a:t>Hazardous material release</a:t>
            </a:r>
          </a:p>
          <a:p>
            <a:r>
              <a:rPr lang="en-US" dirty="0"/>
              <a:t>Nuclear facility incident</a:t>
            </a:r>
          </a:p>
          <a:p>
            <a:r>
              <a:rPr lang="en-US" dirty="0"/>
              <a:t>Water system failure</a:t>
            </a:r>
          </a:p>
          <a:p>
            <a:r>
              <a:rPr lang="en-US" dirty="0"/>
              <a:t>Infectious outbreak</a:t>
            </a:r>
          </a:p>
          <a:p>
            <a:r>
              <a:rPr lang="en-US" dirty="0"/>
              <a:t>Bomb threat</a:t>
            </a:r>
          </a:p>
          <a:p>
            <a:r>
              <a:rPr lang="en-US" dirty="0"/>
              <a:t>Active shooter</a:t>
            </a:r>
          </a:p>
          <a:p>
            <a:r>
              <a:rPr lang="en-US" dirty="0"/>
              <a:t>Plane crash</a:t>
            </a:r>
          </a:p>
          <a:p>
            <a:r>
              <a:rPr lang="en-US" dirty="0"/>
              <a:t>Civil disturbance</a:t>
            </a:r>
          </a:p>
        </p:txBody>
      </p:sp>
    </p:spTree>
    <p:extLst>
      <p:ext uri="{BB962C8B-B14F-4D97-AF65-F5344CB8AC3E}">
        <p14:creationId xmlns:p14="http://schemas.microsoft.com/office/powerpoint/2010/main" val="1504206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B9FA5-651E-425B-BD31-EB679F23A58F}"/>
              </a:ext>
            </a:extLst>
          </p:cNvPr>
          <p:cNvSpPr>
            <a:spLocks noGrp="1"/>
          </p:cNvSpPr>
          <p:nvPr>
            <p:ph type="title"/>
          </p:nvPr>
        </p:nvSpPr>
        <p:spPr/>
        <p:txBody>
          <a:bodyPr/>
          <a:lstStyle/>
          <a:p>
            <a:r>
              <a:rPr lang="en-US" dirty="0"/>
              <a:t>Examples of Hazards</a:t>
            </a:r>
          </a:p>
        </p:txBody>
      </p:sp>
      <p:sp>
        <p:nvSpPr>
          <p:cNvPr id="3" name="Content Placeholder 2">
            <a:extLst>
              <a:ext uri="{FF2B5EF4-FFF2-40B4-BE49-F238E27FC236}">
                <a16:creationId xmlns:a16="http://schemas.microsoft.com/office/drawing/2014/main" id="{3B476471-B30B-422E-9D1A-DA1DF6526B15}"/>
              </a:ext>
            </a:extLst>
          </p:cNvPr>
          <p:cNvSpPr>
            <a:spLocks noGrp="1"/>
          </p:cNvSpPr>
          <p:nvPr>
            <p:ph sz="half" idx="1"/>
          </p:nvPr>
        </p:nvSpPr>
        <p:spPr/>
        <p:txBody>
          <a:bodyPr/>
          <a:lstStyle/>
          <a:p>
            <a:endParaRPr lang="en-US" dirty="0"/>
          </a:p>
        </p:txBody>
      </p:sp>
      <p:sp>
        <p:nvSpPr>
          <p:cNvPr id="4" name="Content Placeholder 3">
            <a:extLst>
              <a:ext uri="{FF2B5EF4-FFF2-40B4-BE49-F238E27FC236}">
                <a16:creationId xmlns:a16="http://schemas.microsoft.com/office/drawing/2014/main" id="{230B4CA5-AE45-4FAB-AC89-689489651BEF}"/>
              </a:ext>
            </a:extLst>
          </p:cNvPr>
          <p:cNvSpPr>
            <a:spLocks noGrp="1"/>
          </p:cNvSpPr>
          <p:nvPr>
            <p:ph sz="half" idx="2"/>
          </p:nvPr>
        </p:nvSpPr>
        <p:spPr/>
        <p:txBody>
          <a:bodyPr/>
          <a:lstStyle/>
          <a:p>
            <a:pPr marL="0" indent="0" algn="ctr">
              <a:buNone/>
            </a:pPr>
            <a:r>
              <a:rPr lang="en-US" b="1" dirty="0"/>
              <a:t>Technical</a:t>
            </a:r>
          </a:p>
          <a:p>
            <a:r>
              <a:rPr lang="en-US" dirty="0"/>
              <a:t>Cyber attack</a:t>
            </a:r>
          </a:p>
          <a:p>
            <a:r>
              <a:rPr lang="en-US" dirty="0"/>
              <a:t>Computer system failure</a:t>
            </a:r>
          </a:p>
          <a:p>
            <a:r>
              <a:rPr lang="en-US" dirty="0"/>
              <a:t>Telephone failure</a:t>
            </a:r>
          </a:p>
          <a:p>
            <a:r>
              <a:rPr lang="en-US" dirty="0"/>
              <a:t>HVAC failure</a:t>
            </a:r>
          </a:p>
          <a:p>
            <a:r>
              <a:rPr lang="en-US" dirty="0"/>
              <a:t>Utility disruption</a:t>
            </a:r>
          </a:p>
          <a:p>
            <a:pPr marL="0" indent="0">
              <a:buNone/>
            </a:pPr>
            <a:endParaRPr lang="en-US" dirty="0"/>
          </a:p>
        </p:txBody>
      </p:sp>
      <p:pic>
        <p:nvPicPr>
          <p:cNvPr id="5" name="Content Placeholder 8">
            <a:extLst>
              <a:ext uri="{FF2B5EF4-FFF2-40B4-BE49-F238E27FC236}">
                <a16:creationId xmlns:a16="http://schemas.microsoft.com/office/drawing/2014/main" id="{97C4E8CA-0092-40EC-9BC6-185FA747E66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7275" y="2646066"/>
            <a:ext cx="3028950" cy="2271713"/>
          </a:xfrm>
          <a:prstGeom prst="rect">
            <a:avLst/>
          </a:prstGeom>
        </p:spPr>
      </p:pic>
    </p:spTree>
    <p:extLst>
      <p:ext uri="{BB962C8B-B14F-4D97-AF65-F5344CB8AC3E}">
        <p14:creationId xmlns:p14="http://schemas.microsoft.com/office/powerpoint/2010/main" val="1332428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 Pathway Health FWRA Leading Age Natl PPT</Template>
  <TotalTime>228</TotalTime>
  <Words>3439</Words>
  <Application>Microsoft Office PowerPoint</Application>
  <PresentationFormat>On-screen Show (4:3)</PresentationFormat>
  <Paragraphs>283</Paragraphs>
  <Slides>32</Slides>
  <Notes>27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32</vt:i4>
      </vt:variant>
    </vt:vector>
  </HeadingPairs>
  <TitlesOfParts>
    <vt:vector size="36" baseType="lpstr">
      <vt:lpstr>Arial</vt:lpstr>
      <vt:lpstr>Calibri</vt:lpstr>
      <vt:lpstr>1_2012LeadingAge_gray2PPT</vt:lpstr>
      <vt:lpstr>2_2012LeadingAge_gray2PPT</vt:lpstr>
      <vt:lpstr>CMS Emergency  Preparedness Rule</vt:lpstr>
      <vt:lpstr>Final Rule</vt:lpstr>
      <vt:lpstr>Healthcare Facilities Affected (17)</vt:lpstr>
      <vt:lpstr>Healthcare Facilities Affected (17)</vt:lpstr>
      <vt:lpstr>Four Provisions for  All Provider Types</vt:lpstr>
      <vt:lpstr>Risk Assessment and Planning</vt:lpstr>
      <vt:lpstr>All-Hazards Approach</vt:lpstr>
      <vt:lpstr>Examples of Hazards</vt:lpstr>
      <vt:lpstr>Examples of Hazards</vt:lpstr>
      <vt:lpstr>Policies and Procedures</vt:lpstr>
      <vt:lpstr>Incident Management Team</vt:lpstr>
      <vt:lpstr>Emergency Planning Checklist: </vt:lpstr>
      <vt:lpstr>Emergency Planning Checklist: </vt:lpstr>
      <vt:lpstr>Emergency Planning Checklist:</vt:lpstr>
      <vt:lpstr>Communication Plan</vt:lpstr>
      <vt:lpstr>Communications Plan </vt:lpstr>
      <vt:lpstr>Communication Channels</vt:lpstr>
      <vt:lpstr>Training and Testing Program</vt:lpstr>
      <vt:lpstr>Training and Testing Requirements</vt:lpstr>
      <vt:lpstr>Training and Testing Program Definitions</vt:lpstr>
      <vt:lpstr>Training and Testing Program Definitions</vt:lpstr>
      <vt:lpstr>Final Rule Requirements Vary by Provider Type</vt:lpstr>
      <vt:lpstr>Temperature Controls and Emergency and Standby Power Systems</vt:lpstr>
      <vt:lpstr>Interpretive Guidelines</vt:lpstr>
      <vt:lpstr>Compliance</vt:lpstr>
      <vt:lpstr>CMS Website with Resources</vt:lpstr>
      <vt:lpstr>The Website</vt:lpstr>
      <vt:lpstr>Collaboration with ASPR TRACIE</vt:lpstr>
      <vt:lpstr>Some Frequently Asked Questions</vt:lpstr>
      <vt:lpstr>Some Frequently Asked Questions</vt:lpstr>
      <vt:lpstr>What We Are Doing to Be in Compliance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Emergency Preparedness Rule</dc:title>
  <dc:creator>jmlawson@aol.com</dc:creator>
  <cp:lastModifiedBy>Ruta Prasauskas</cp:lastModifiedBy>
  <cp:revision>13</cp:revision>
  <dcterms:created xsi:type="dcterms:W3CDTF">2017-08-28T11:39:33Z</dcterms:created>
  <dcterms:modified xsi:type="dcterms:W3CDTF">2018-02-26T20:26:46Z</dcterms:modified>
</cp:coreProperties>
</file>