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32"/>
  </p:notesMasterIdLst>
  <p:handoutMasterIdLst>
    <p:handoutMasterId r:id="rId33"/>
  </p:handoutMasterIdLst>
  <p:sldIdLst>
    <p:sldId id="276" r:id="rId2"/>
    <p:sldId id="302" r:id="rId3"/>
    <p:sldId id="303" r:id="rId4"/>
    <p:sldId id="304" r:id="rId5"/>
    <p:sldId id="305" r:id="rId6"/>
    <p:sldId id="306" r:id="rId7"/>
    <p:sldId id="307" r:id="rId8"/>
    <p:sldId id="308" r:id="rId9"/>
    <p:sldId id="309" r:id="rId10"/>
    <p:sldId id="310" r:id="rId11"/>
    <p:sldId id="300" r:id="rId12"/>
    <p:sldId id="301" r:id="rId13"/>
    <p:sldId id="311" r:id="rId14"/>
    <p:sldId id="312" r:id="rId15"/>
    <p:sldId id="313" r:id="rId16"/>
    <p:sldId id="314" r:id="rId17"/>
    <p:sldId id="315" r:id="rId18"/>
    <p:sldId id="316" r:id="rId19"/>
    <p:sldId id="329" r:id="rId20"/>
    <p:sldId id="318" r:id="rId21"/>
    <p:sldId id="319" r:id="rId22"/>
    <p:sldId id="320" r:id="rId23"/>
    <p:sldId id="321" r:id="rId24"/>
    <p:sldId id="322" r:id="rId25"/>
    <p:sldId id="323" r:id="rId26"/>
    <p:sldId id="324" r:id="rId27"/>
    <p:sldId id="325" r:id="rId28"/>
    <p:sldId id="326" r:id="rId29"/>
    <p:sldId id="327" r:id="rId30"/>
    <p:sldId id="328"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648" autoAdjust="0"/>
    <p:restoredTop sz="89255" autoAdjust="0"/>
  </p:normalViewPr>
  <p:slideViewPr>
    <p:cSldViewPr>
      <p:cViewPr varScale="1">
        <p:scale>
          <a:sx n="37" d="100"/>
          <a:sy n="37" d="100"/>
        </p:scale>
        <p:origin x="129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6" d="100"/>
          <a:sy n="86" d="100"/>
        </p:scale>
        <p:origin x="115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1BFF665-A431-423A-8E99-46A6AC10A599}" type="datetimeFigureOut">
              <a:rPr lang="en-US" smtClean="0"/>
              <a:pPr/>
              <a:t>10/26/2017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B63D2D-29C9-4FD8-AA42-E975D4858AF2}" type="slidenum">
              <a:rPr lang="en-US" smtClean="0"/>
              <a:pPr/>
              <a:t>‹#›</a:t>
            </a:fld>
            <a:endParaRPr lang="en-US"/>
          </a:p>
        </p:txBody>
      </p:sp>
    </p:spTree>
    <p:extLst>
      <p:ext uri="{BB962C8B-B14F-4D97-AF65-F5344CB8AC3E}">
        <p14:creationId xmlns:p14="http://schemas.microsoft.com/office/powerpoint/2010/main" val="3814268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CC13FF-8D04-4BEC-B8D1-66B1A302CC68}" type="datetimeFigureOut">
              <a:rPr lang="en-US" smtClean="0"/>
              <a:pPr/>
              <a:t>10/26/2017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583AE9-5228-4641-AE46-DAC04049BDD6}" type="slidenum">
              <a:rPr lang="en-US" smtClean="0"/>
              <a:pPr/>
              <a:t>‹#›</a:t>
            </a:fld>
            <a:endParaRPr lang="en-US"/>
          </a:p>
        </p:txBody>
      </p:sp>
    </p:spTree>
    <p:extLst>
      <p:ext uri="{BB962C8B-B14F-4D97-AF65-F5344CB8AC3E}">
        <p14:creationId xmlns:p14="http://schemas.microsoft.com/office/powerpoint/2010/main" val="4009568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Here are the objectives</a:t>
            </a:r>
            <a:r>
              <a:rPr lang="en-US" baseline="0" dirty="0"/>
              <a:t> of today’s training.  </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a:t>
            </a:fld>
            <a:endParaRPr lang="en-US"/>
          </a:p>
        </p:txBody>
      </p:sp>
    </p:spTree>
    <p:extLst>
      <p:ext uri="{BB962C8B-B14F-4D97-AF65-F5344CB8AC3E}">
        <p14:creationId xmlns:p14="http://schemas.microsoft.com/office/powerpoint/2010/main" val="32651134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Definitions – Neglect</a:t>
            </a:r>
            <a:r>
              <a:rPr lang="en-US" baseline="0" dirty="0"/>
              <a:t> </a:t>
            </a:r>
          </a:p>
          <a:p>
            <a:endParaRPr lang="en-US" baseline="0" dirty="0"/>
          </a:p>
          <a:p>
            <a:r>
              <a:rPr lang="en-US" baseline="0" dirty="0"/>
              <a:t>This is a term that we truly need to understand.  </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t>Examples of neglect</a:t>
            </a:r>
            <a:r>
              <a:rPr lang="en-US" sz="1200" dirty="0"/>
              <a:t>: not giving the resident a meal because you think they may not eat, not doing the care that the care plan says </a:t>
            </a:r>
          </a:p>
          <a:p>
            <a:r>
              <a:rPr lang="en-US" dirty="0"/>
              <a:t>Ask participants to list</a:t>
            </a:r>
            <a:r>
              <a:rPr lang="en-US" baseline="0" dirty="0"/>
              <a:t> examples and discuss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11</a:t>
            </a:fld>
            <a:endParaRPr lang="en-US"/>
          </a:p>
        </p:txBody>
      </p:sp>
    </p:spTree>
    <p:extLst>
      <p:ext uri="{BB962C8B-B14F-4D97-AF65-F5344CB8AC3E}">
        <p14:creationId xmlns:p14="http://schemas.microsoft.com/office/powerpoint/2010/main" val="3009805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Definitions…</a:t>
            </a:r>
          </a:p>
          <a:p>
            <a:endParaRPr lang="en-US" dirty="0"/>
          </a:p>
          <a:p>
            <a:r>
              <a:rPr lang="en-US" dirty="0"/>
              <a:t>Injuries of unknown source must be investigated and a cause identified—as</a:t>
            </a:r>
            <a:r>
              <a:rPr lang="en-US" baseline="0" dirty="0"/>
              <a:t> injuries without a known reason could indicate abuse</a:t>
            </a:r>
          </a:p>
          <a:p>
            <a:endParaRPr lang="en-US" baseline="0" dirty="0"/>
          </a:p>
          <a:p>
            <a:pPr lvl="0"/>
            <a:r>
              <a:rPr lang="en-US" sz="1200" b="1" kern="1200" dirty="0">
                <a:solidFill>
                  <a:schemeClr val="tx1"/>
                </a:solidFill>
                <a:effectLst/>
                <a:latin typeface="+mn-lt"/>
                <a:ea typeface="+mn-ea"/>
                <a:cs typeface="+mn-cs"/>
              </a:rPr>
              <a:t>Injuries of Unknown Origin:  An injury should be classified as an injury of unknown source when both of the following conditions are met:</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source of the injury was not observed by any person or the source of the </a:t>
            </a:r>
          </a:p>
          <a:p>
            <a:pPr lvl="0"/>
            <a:r>
              <a:rPr lang="en-US" sz="1200" kern="1200" dirty="0">
                <a:solidFill>
                  <a:schemeClr val="tx1"/>
                </a:solidFill>
                <a:effectLst/>
                <a:latin typeface="+mn-lt"/>
                <a:ea typeface="+mn-ea"/>
                <a:cs typeface="+mn-cs"/>
              </a:rPr>
              <a:t>The injury could not be explained by the resident; </a:t>
            </a:r>
          </a:p>
          <a:p>
            <a:pPr lvl="0"/>
            <a:r>
              <a:rPr lang="en-US" sz="1200" kern="1200" dirty="0">
                <a:solidFill>
                  <a:schemeClr val="tx1"/>
                </a:solidFill>
                <a:effectLst/>
                <a:latin typeface="+mn-lt"/>
                <a:ea typeface="+mn-ea"/>
                <a:cs typeface="+mn-cs"/>
              </a:rPr>
              <a:t>The injury is suspicious because of the extent of the injury or the location of the injury (e.g., the injury is located in an area not vulnerable to trauma) or the number of injuries observed at one particular point in time or the incidence of injuries over time.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t>Examples of injury of unknown source </a:t>
            </a:r>
            <a:r>
              <a:rPr lang="en-US" sz="1200" dirty="0"/>
              <a:t>– bruise or skin tear without known contact, swollen area,  </a:t>
            </a:r>
          </a:p>
          <a:p>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12</a:t>
            </a:fld>
            <a:endParaRPr lang="en-US"/>
          </a:p>
        </p:txBody>
      </p:sp>
    </p:spTree>
    <p:extLst>
      <p:ext uri="{BB962C8B-B14F-4D97-AF65-F5344CB8AC3E}">
        <p14:creationId xmlns:p14="http://schemas.microsoft.com/office/powerpoint/2010/main" val="80981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that</a:t>
            </a:r>
            <a:r>
              <a:rPr lang="en-US" baseline="0" dirty="0"/>
              <a:t> we understand the definitions related to abuse, one thing is first and foremost for all of us as caregivers and health care professionals – stop and report!  </a:t>
            </a:r>
            <a:endParaRPr lang="en-US" dirty="0"/>
          </a:p>
          <a:p>
            <a:endParaRPr lang="en-US" dirty="0"/>
          </a:p>
          <a:p>
            <a:r>
              <a:rPr lang="en-US" dirty="0"/>
              <a:t>No matter what – stop the situation.</a:t>
            </a:r>
            <a:r>
              <a:rPr lang="en-US" baseline="0" dirty="0"/>
              <a:t>  Protect the resident or residents.  Remember, e</a:t>
            </a:r>
            <a:r>
              <a:rPr lang="en-US" dirty="0"/>
              <a:t>ven</a:t>
            </a:r>
            <a:r>
              <a:rPr lang="en-US" baseline="0" dirty="0"/>
              <a:t> before reporting –employees are all required to intervene and protect the resident first!</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13</a:t>
            </a:fld>
            <a:endParaRPr lang="en-US"/>
          </a:p>
        </p:txBody>
      </p:sp>
    </p:spTree>
    <p:extLst>
      <p:ext uri="{BB962C8B-B14F-4D97-AF65-F5344CB8AC3E}">
        <p14:creationId xmlns:p14="http://schemas.microsoft.com/office/powerpoint/2010/main" val="6344362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facility</a:t>
            </a:r>
            <a:r>
              <a:rPr lang="en-US" baseline="0" dirty="0"/>
              <a:t> has developed an effective Abuse Prevention Program including specifics elements that affect all of us in this room. </a:t>
            </a:r>
          </a:p>
          <a:p>
            <a:r>
              <a:rPr lang="en-US" baseline="0" dirty="0"/>
              <a:t>First Element – Screening</a:t>
            </a:r>
          </a:p>
          <a:p>
            <a:endParaRPr lang="en-US" dirty="0"/>
          </a:p>
          <a:p>
            <a:r>
              <a:rPr lang="en-US" dirty="0"/>
              <a:t>Before</a:t>
            </a:r>
            <a:r>
              <a:rPr lang="en-US" baseline="0" dirty="0"/>
              <a:t> employees are hired or contract staff can work in a facility, a background check and license screen must be completed by the facility or contracting agency. People cannot work with residents until the results of the background check have been received. This is to protect residents from people who have a history of abusing residents in another facility or setting. </a:t>
            </a:r>
          </a:p>
          <a:p>
            <a:endParaRPr lang="en-US" baseline="0" dirty="0"/>
          </a:p>
          <a:p>
            <a:r>
              <a:rPr lang="en-US" baseline="0" dirty="0"/>
              <a:t>Some facilities now check background reports each year to ensure that no new findings or disciplinary actions have been reported about current employees. </a:t>
            </a:r>
          </a:p>
          <a:p>
            <a:endParaRPr lang="en-US" baseline="0" dirty="0"/>
          </a:p>
          <a:p>
            <a:r>
              <a:rPr lang="en-US" baseline="0" dirty="0"/>
              <a:t>Additionally, if the facility must report to the State nurse aide registry or licensing authority any knowledge of actions taken by a court of law against a current employee which would indicate the employee is not for or service.</a:t>
            </a:r>
          </a:p>
          <a:p>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14</a:t>
            </a:fld>
            <a:endParaRPr lang="en-US"/>
          </a:p>
        </p:txBody>
      </p:sp>
    </p:spTree>
    <p:extLst>
      <p:ext uri="{BB962C8B-B14F-4D97-AF65-F5344CB8AC3E}">
        <p14:creationId xmlns:p14="http://schemas.microsoft.com/office/powerpoint/2010/main" val="7160728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a:t>Element 2</a:t>
            </a:r>
          </a:p>
          <a:p>
            <a:endParaRPr lang="en-US" dirty="0"/>
          </a:p>
          <a:p>
            <a:r>
              <a:rPr lang="en-US" dirty="0"/>
              <a:t>Each</a:t>
            </a:r>
            <a:r>
              <a:rPr lang="en-US" baseline="0" dirty="0"/>
              <a:t> facility has a policy that describes how these actions will take place. Every State has different requirements about abuse reporting and each company can manage the processes in their own way. </a:t>
            </a:r>
          </a:p>
          <a:p>
            <a:endParaRPr lang="en-US" baseline="0" dirty="0"/>
          </a:p>
          <a:p>
            <a:r>
              <a:rPr lang="en-US" baseline="0" dirty="0"/>
              <a:t>The </a:t>
            </a:r>
            <a:r>
              <a:rPr lang="en-US" baseline="0" dirty="0" err="1"/>
              <a:t>P&amp;P</a:t>
            </a:r>
            <a:r>
              <a:rPr lang="en-US" baseline="0" dirty="0"/>
              <a:t> has to contain specific criteria as you can see on the slide.  What is important for you to know is that the </a:t>
            </a:r>
            <a:r>
              <a:rPr lang="en-US" baseline="0" dirty="0" err="1"/>
              <a:t>P&amp;P</a:t>
            </a:r>
            <a:r>
              <a:rPr lang="en-US" baseline="0" dirty="0"/>
              <a:t> must:</a:t>
            </a:r>
          </a:p>
          <a:p>
            <a:endParaRPr lang="en-US" baseline="0" dirty="0"/>
          </a:p>
          <a:p>
            <a:r>
              <a:rPr lang="en-US" baseline="0" dirty="0"/>
              <a:t>Have specific steps to prohibit and prevent abuse</a:t>
            </a:r>
          </a:p>
          <a:p>
            <a:r>
              <a:rPr lang="en-US" baseline="0" dirty="0"/>
              <a:t>Must have thorough investigation processes (explain your process and how they can help)</a:t>
            </a:r>
          </a:p>
          <a:p>
            <a:r>
              <a:rPr lang="en-US" baseline="0" dirty="0"/>
              <a:t>Must have annual and addition training for all staff, resident, resident representatives and others.</a:t>
            </a:r>
          </a:p>
          <a:p>
            <a:r>
              <a:rPr lang="en-US" baseline="0" dirty="0"/>
              <a:t>Must coordinate with quality improvement actions</a:t>
            </a:r>
          </a:p>
          <a:p>
            <a:r>
              <a:rPr lang="en-US" baseline="0" dirty="0"/>
              <a:t>Has a detailed reporting process including our role with FIRST THINGS FIRST, reporting immediately and what the facility leaders need to do.</a:t>
            </a:r>
          </a:p>
          <a:p>
            <a:endParaRPr lang="en-US" baseline="0" dirty="0"/>
          </a:p>
          <a:p>
            <a:r>
              <a:rPr lang="en-US" baseline="0" dirty="0"/>
              <a:t>It is important to you, as direct care givers, that you know what the facility policy says and follow it as it is written. If you are unsure what to do, consult your supervisor or the Administrator. Training and understanding what abuse is and your role to prevent it  is a key element in abuse prevention. </a:t>
            </a:r>
          </a:p>
          <a:p>
            <a:endParaRPr lang="en-US" baseline="0" dirty="0"/>
          </a:p>
          <a:p>
            <a:r>
              <a:rPr lang="en-US" sz="1200" kern="1200" dirty="0">
                <a:solidFill>
                  <a:schemeClr val="tx1"/>
                </a:solidFill>
                <a:effectLst/>
                <a:latin typeface="+mn-lt"/>
                <a:ea typeface="+mn-ea"/>
                <a:cs typeface="+mn-cs"/>
              </a:rPr>
              <a:t>Example</a:t>
            </a:r>
            <a:r>
              <a:rPr lang="en-US" sz="1200" kern="1200" baseline="0" dirty="0">
                <a:solidFill>
                  <a:schemeClr val="tx1"/>
                </a:solidFill>
                <a:effectLst/>
                <a:latin typeface="+mn-lt"/>
                <a:ea typeface="+mn-ea"/>
                <a:cs typeface="+mn-cs"/>
              </a:rPr>
              <a:t> for discussion:  I</a:t>
            </a:r>
            <a:r>
              <a:rPr lang="en-US" sz="1200" kern="1200" dirty="0">
                <a:solidFill>
                  <a:schemeClr val="tx1"/>
                </a:solidFill>
                <a:effectLst/>
                <a:latin typeface="+mn-lt"/>
                <a:ea typeface="+mn-ea"/>
                <a:cs typeface="+mn-cs"/>
              </a:rPr>
              <a:t>ncorporating in to </a:t>
            </a:r>
            <a:r>
              <a:rPr lang="en-US" sz="1200" kern="1200" dirty="0" err="1">
                <a:solidFill>
                  <a:schemeClr val="tx1"/>
                </a:solidFill>
                <a:effectLst/>
                <a:latin typeface="+mn-lt"/>
                <a:ea typeface="+mn-ea"/>
                <a:cs typeface="+mn-cs"/>
              </a:rPr>
              <a:t>QAPI</a:t>
            </a:r>
            <a:r>
              <a:rPr lang="en-US" sz="1200" kern="1200" dirty="0">
                <a:solidFill>
                  <a:schemeClr val="tx1"/>
                </a:solidFill>
                <a:effectLst/>
                <a:latin typeface="+mn-lt"/>
                <a:ea typeface="+mn-ea"/>
                <a:cs typeface="+mn-cs"/>
              </a:rPr>
              <a:t>- an example might be useful such as tracking types of incidents to determine trends</a:t>
            </a:r>
            <a:r>
              <a:rPr lang="en-US" baseline="0" dirty="0"/>
              <a:t> </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15</a:t>
            </a:fld>
            <a:endParaRPr lang="en-US"/>
          </a:p>
        </p:txBody>
      </p:sp>
    </p:spTree>
    <p:extLst>
      <p:ext uri="{BB962C8B-B14F-4D97-AF65-F5344CB8AC3E}">
        <p14:creationId xmlns:p14="http://schemas.microsoft.com/office/powerpoint/2010/main" val="42177861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a:t>Report to your supervisor right away if you suspect or observe that a resident is</a:t>
            </a:r>
            <a:r>
              <a:rPr lang="en-US" baseline="0" dirty="0"/>
              <a:t> being mistreated. </a:t>
            </a:r>
          </a:p>
          <a:p>
            <a:endParaRPr lang="en-US" baseline="0" dirty="0"/>
          </a:p>
          <a:p>
            <a:r>
              <a:rPr lang="en-US" sz="2800" b="1" dirty="0"/>
              <a:t>All</a:t>
            </a:r>
            <a:r>
              <a:rPr lang="en-US" sz="2800" dirty="0"/>
              <a:t> alleged abuse, neglect, exploitation, mistreatment, injuries of unknown source and misappropriated resident property </a:t>
            </a:r>
            <a:r>
              <a:rPr lang="en-US" sz="2800" b="1" dirty="0"/>
              <a:t>must be reported IMMEDIATELY </a:t>
            </a:r>
            <a:r>
              <a:rPr lang="en-US" sz="2800" dirty="0"/>
              <a:t>to the Administrator -- and State agency:</a:t>
            </a:r>
          </a:p>
          <a:p>
            <a:pPr lvl="1"/>
            <a:r>
              <a:rPr lang="en-US" sz="2800" dirty="0"/>
              <a:t>Within 2 hours after the allegation is made if there was alleged abuse or there was serious bodily injury as a result of the event</a:t>
            </a:r>
          </a:p>
          <a:p>
            <a:pPr lvl="1"/>
            <a:r>
              <a:rPr lang="en-US" sz="2800" dirty="0"/>
              <a:t>Within 24 hours if the events that caused the allegation did not involve abuse or did not result in serious bodily injury.</a:t>
            </a:r>
          </a:p>
          <a:p>
            <a:endParaRPr lang="en-US" baseline="0" dirty="0"/>
          </a:p>
          <a:p>
            <a:r>
              <a:rPr lang="en-US" baseline="0" dirty="0"/>
              <a:t>The facility must report alleged abuse related events according to the Federal standards listed here or according to the more strict standards defined by your State or Facility. </a:t>
            </a:r>
          </a:p>
          <a:p>
            <a:endParaRPr lang="en-US" baseline="0" dirty="0"/>
          </a:p>
          <a:p>
            <a:r>
              <a:rPr lang="en-US" baseline="0" dirty="0"/>
              <a:t>In either case, it is vitally important that you report what you know. The supervisor should report to the Administrator and perhaps to the State agency, depending upon your facility’s policy. You always have the option of anonymously reporting directly to the State agency as does the resident.</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16</a:t>
            </a:fld>
            <a:endParaRPr lang="en-US"/>
          </a:p>
        </p:txBody>
      </p:sp>
    </p:spTree>
    <p:extLst>
      <p:ext uri="{BB962C8B-B14F-4D97-AF65-F5344CB8AC3E}">
        <p14:creationId xmlns:p14="http://schemas.microsoft.com/office/powerpoint/2010/main" val="35271050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Review State rule</a:t>
            </a:r>
            <a:r>
              <a:rPr lang="en-US" baseline="0" dirty="0"/>
              <a:t> </a:t>
            </a:r>
            <a:r>
              <a:rPr lang="en-US" dirty="0"/>
              <a:t>and Facility policy.</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17</a:t>
            </a:fld>
            <a:endParaRPr lang="en-US"/>
          </a:p>
        </p:txBody>
      </p:sp>
    </p:spTree>
    <p:extLst>
      <p:ext uri="{BB962C8B-B14F-4D97-AF65-F5344CB8AC3E}">
        <p14:creationId xmlns:p14="http://schemas.microsoft.com/office/powerpoint/2010/main" val="22843173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mistreatment of</a:t>
            </a:r>
            <a:r>
              <a:rPr lang="en-US" baseline="0" dirty="0"/>
              <a:t> residents may also be a crime. </a:t>
            </a:r>
          </a:p>
          <a:p>
            <a:endParaRPr lang="en-US" baseline="0" dirty="0"/>
          </a:p>
          <a:p>
            <a:r>
              <a:rPr lang="en-US" baseline="0" dirty="0"/>
              <a:t>The Federal law requires that we report suspicion of a crime to local law enforcement authorities. Each State and Facility has specific reporting requirements and processes to follow. </a:t>
            </a:r>
          </a:p>
          <a:p>
            <a:r>
              <a:rPr lang="en-US" baseline="0" dirty="0"/>
              <a:t>See the next slide.</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18</a:t>
            </a:fld>
            <a:endParaRPr lang="en-US"/>
          </a:p>
        </p:txBody>
      </p:sp>
    </p:spTree>
    <p:extLst>
      <p:ext uri="{BB962C8B-B14F-4D97-AF65-F5344CB8AC3E}">
        <p14:creationId xmlns:p14="http://schemas.microsoft.com/office/powerpoint/2010/main" val="20017063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a:t>
            </a:r>
            <a:r>
              <a:rPr lang="en-US" baseline="0" dirty="0"/>
              <a:t> to understand that r</a:t>
            </a:r>
            <a:r>
              <a:rPr lang="en-US" dirty="0"/>
              <a:t>esidents may not want to tell anyone about being mistreated because they are afraid that they will not get the care that they need or will be mistreated more. </a:t>
            </a:r>
          </a:p>
          <a:p>
            <a:endParaRPr lang="en-US" dirty="0"/>
          </a:p>
          <a:p>
            <a:r>
              <a:rPr lang="en-US" dirty="0"/>
              <a:t>We are responsible to protect residents from retaliation – a person getting back at the resident for reporting. Report to your supervisor right away if you are aware of a staff member retaliating after a resident reports mistreatment. </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20</a:t>
            </a:fld>
            <a:endParaRPr lang="en-US"/>
          </a:p>
        </p:txBody>
      </p:sp>
    </p:spTree>
    <p:extLst>
      <p:ext uri="{BB962C8B-B14F-4D97-AF65-F5344CB8AC3E}">
        <p14:creationId xmlns:p14="http://schemas.microsoft.com/office/powerpoint/2010/main" val="14952490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kern="1200" dirty="0">
                <a:solidFill>
                  <a:schemeClr val="tx1"/>
                </a:solidFill>
                <a:effectLst/>
                <a:latin typeface="+mn-lt"/>
                <a:ea typeface="+mn-ea"/>
                <a:cs typeface="+mn-cs"/>
              </a:rPr>
              <a:t>The investigation is the process used to try to determine what happened.</a:t>
            </a:r>
            <a:endParaRPr lang="en-US" dirty="0"/>
          </a:p>
          <a:p>
            <a:endParaRPr lang="en-US" dirty="0"/>
          </a:p>
          <a:p>
            <a:r>
              <a:rPr lang="en-US" dirty="0"/>
              <a:t>It may take a little time to investigate events around suspected abuse</a:t>
            </a:r>
            <a:r>
              <a:rPr lang="en-US" baseline="0" dirty="0"/>
              <a:t> but every suspicion of abuse must be thoroughly investigated. Investigation usually includes interviews, written statements from residents and staff, chart review and an examination of the resident or their room. </a:t>
            </a:r>
          </a:p>
          <a:p>
            <a:endParaRPr lang="en-US" baseline="0" dirty="0"/>
          </a:p>
          <a:p>
            <a:r>
              <a:rPr lang="en-US" u="sng" baseline="0" dirty="0"/>
              <a:t>We need to ask:</a:t>
            </a:r>
          </a:p>
          <a:p>
            <a:pPr lvl="0"/>
            <a:r>
              <a:rPr lang="en-US" sz="1200" kern="1200" dirty="0">
                <a:solidFill>
                  <a:schemeClr val="tx1"/>
                </a:solidFill>
                <a:effectLst/>
                <a:latin typeface="+mn-lt"/>
                <a:ea typeface="+mn-ea"/>
                <a:cs typeface="+mn-cs"/>
              </a:rPr>
              <a:t>Who was involved</a:t>
            </a:r>
          </a:p>
          <a:p>
            <a:pPr lvl="0"/>
            <a:r>
              <a:rPr lang="en-US" sz="1200" kern="1200" dirty="0">
                <a:solidFill>
                  <a:schemeClr val="tx1"/>
                </a:solidFill>
                <a:effectLst/>
                <a:latin typeface="+mn-lt"/>
                <a:ea typeface="+mn-ea"/>
                <a:cs typeface="+mn-cs"/>
              </a:rPr>
              <a:t>Residents’ statements</a:t>
            </a:r>
          </a:p>
          <a:p>
            <a:pPr lvl="1"/>
            <a:r>
              <a:rPr lang="en-US" sz="1200" kern="1200" dirty="0">
                <a:solidFill>
                  <a:schemeClr val="tx1"/>
                </a:solidFill>
                <a:effectLst/>
                <a:latin typeface="+mn-lt"/>
                <a:ea typeface="+mn-ea"/>
                <a:cs typeface="+mn-cs"/>
              </a:rPr>
              <a:t>For non-verbal residents, cognitively impaired residents or residents who refuse to be interviewed, attempt to interview resident first.  If unable, observe resident, complete an evaluation of resident behavior, affect and response to interaction, and document findings.  </a:t>
            </a:r>
          </a:p>
          <a:p>
            <a:pPr lvl="0"/>
            <a:r>
              <a:rPr lang="en-US" sz="1200" kern="1200" dirty="0">
                <a:solidFill>
                  <a:schemeClr val="tx1"/>
                </a:solidFill>
                <a:effectLst/>
                <a:latin typeface="+mn-lt"/>
                <a:ea typeface="+mn-ea"/>
                <a:cs typeface="+mn-cs"/>
              </a:rPr>
              <a:t>Resident’s roommate statements (if applicable)</a:t>
            </a:r>
          </a:p>
          <a:p>
            <a:pPr lvl="0"/>
            <a:r>
              <a:rPr lang="en-US" sz="1200" kern="1200" dirty="0">
                <a:solidFill>
                  <a:schemeClr val="tx1"/>
                </a:solidFill>
                <a:effectLst/>
                <a:latin typeface="+mn-lt"/>
                <a:ea typeface="+mn-ea"/>
                <a:cs typeface="+mn-cs"/>
              </a:rPr>
              <a:t>Involved staff and witness statements of events</a:t>
            </a:r>
          </a:p>
          <a:p>
            <a:pPr lvl="0"/>
            <a:r>
              <a:rPr lang="en-US" sz="1200" kern="1200" dirty="0">
                <a:solidFill>
                  <a:schemeClr val="tx1"/>
                </a:solidFill>
                <a:effectLst/>
                <a:latin typeface="+mn-lt"/>
                <a:ea typeface="+mn-ea"/>
                <a:cs typeface="+mn-cs"/>
              </a:rPr>
              <a:t>A description of the resident’s behavior and environment at the time of the incident</a:t>
            </a:r>
          </a:p>
          <a:p>
            <a:pPr lvl="0"/>
            <a:r>
              <a:rPr lang="en-US" sz="1200" kern="1200" dirty="0">
                <a:solidFill>
                  <a:schemeClr val="tx1"/>
                </a:solidFill>
                <a:effectLst/>
                <a:latin typeface="+mn-lt"/>
                <a:ea typeface="+mn-ea"/>
                <a:cs typeface="+mn-cs"/>
              </a:rPr>
              <a:t>Injuries present including a resident assessment</a:t>
            </a:r>
          </a:p>
          <a:p>
            <a:pPr lvl="0"/>
            <a:r>
              <a:rPr lang="en-US" sz="1200" kern="1200" dirty="0">
                <a:solidFill>
                  <a:schemeClr val="tx1"/>
                </a:solidFill>
                <a:effectLst/>
                <a:latin typeface="+mn-lt"/>
                <a:ea typeface="+mn-ea"/>
                <a:cs typeface="+mn-cs"/>
              </a:rPr>
              <a:t>Observation of resident and staff behaviors during the investigation</a:t>
            </a:r>
          </a:p>
          <a:p>
            <a:pPr lvl="0"/>
            <a:r>
              <a:rPr lang="en-US" sz="1200" kern="1200" dirty="0">
                <a:solidFill>
                  <a:schemeClr val="tx1"/>
                </a:solidFill>
                <a:effectLst/>
                <a:latin typeface="+mn-lt"/>
                <a:ea typeface="+mn-ea"/>
                <a:cs typeface="+mn-cs"/>
              </a:rPr>
              <a:t>Environmental considerations</a:t>
            </a:r>
          </a:p>
          <a:p>
            <a:r>
              <a:rPr lang="en-US" sz="1200" kern="1200" dirty="0">
                <a:solidFill>
                  <a:schemeClr val="tx1"/>
                </a:solidFill>
                <a:effectLst/>
                <a:latin typeface="+mn-lt"/>
                <a:ea typeface="+mn-ea"/>
                <a:cs typeface="+mn-cs"/>
              </a:rPr>
              <a:t>Complete a cognitive review of the resident(s)</a:t>
            </a:r>
          </a:p>
          <a:p>
            <a:r>
              <a:rPr lang="en-US" sz="1200" kern="1200" dirty="0">
                <a:solidFill>
                  <a:schemeClr val="tx1"/>
                </a:solidFill>
                <a:effectLst/>
                <a:latin typeface="+mn-lt"/>
                <a:ea typeface="+mn-ea"/>
                <a:cs typeface="+mn-cs"/>
              </a:rPr>
              <a:t>Conduct a review of personnel and training records of individuals identified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*All staff must cooperate during the investigation to assure the resident is fully protected.</a:t>
            </a:r>
          </a:p>
          <a:p>
            <a:r>
              <a:rPr lang="en-US" sz="1200" b="1" u="none" strike="noStrike"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baseline="0" dirty="0"/>
          </a:p>
          <a:p>
            <a:r>
              <a:rPr lang="en-US" baseline="0" dirty="0"/>
              <a:t>The Administrator, the Social worker and/or a nursing leader may conduct he investigation. </a:t>
            </a:r>
          </a:p>
          <a:p>
            <a:endParaRPr lang="en-US" baseline="0" dirty="0"/>
          </a:p>
          <a:p>
            <a:r>
              <a:rPr lang="en-US" baseline="0" dirty="0"/>
              <a:t>Information is recorded in an investigation file and used to prepare the final report to the State agency and State Survey Agency. </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21</a:t>
            </a:fld>
            <a:endParaRPr lang="en-US"/>
          </a:p>
        </p:txBody>
      </p:sp>
    </p:spTree>
    <p:extLst>
      <p:ext uri="{BB962C8B-B14F-4D97-AF65-F5344CB8AC3E}">
        <p14:creationId xmlns:p14="http://schemas.microsoft.com/office/powerpoint/2010/main" val="4196653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 purposes of this education, we will refer to the regulations for freedom from abuse, neglect, misappropriation and exploitation as “Abuse”. </a:t>
            </a:r>
          </a:p>
          <a:p>
            <a:r>
              <a:rPr lang="en-US" dirty="0"/>
              <a:t>Nursing homes that accept payments from Medicare and Medicaid must meet minimum standards for the</a:t>
            </a:r>
            <a:r>
              <a:rPr lang="en-US" baseline="0" dirty="0"/>
              <a:t> quality of the care and services they provide.  Today’s training will discuss the updated federal regulations related to abuse.  </a:t>
            </a:r>
          </a:p>
          <a:p>
            <a:endParaRPr lang="en-US" baseline="0" dirty="0"/>
          </a:p>
          <a:p>
            <a:r>
              <a:rPr lang="en-US" baseline="0" dirty="0"/>
              <a:t>The federal regulations were rewritten in 2016 for the first time since 1991 – the updates were completed in order to modernize the language and reflect changes that have happened in care, resident populations and quality standards.</a:t>
            </a:r>
          </a:p>
          <a:p>
            <a:endParaRPr lang="en-US" baseline="0" dirty="0"/>
          </a:p>
          <a:p>
            <a:r>
              <a:rPr lang="en-US" baseline="0" dirty="0"/>
              <a:t>The changes are being called the “Mega-Rule” because there are over 700 pages of regulations. There are three phases of implementation: Phase 1 was effective November 28, 2016, phase 2 is effective November 28, 2017 and phase 3 is effective on November 28, 2019.</a:t>
            </a:r>
          </a:p>
          <a:p>
            <a:endParaRPr lang="en-US" baseline="0" dirty="0"/>
          </a:p>
          <a:p>
            <a:r>
              <a:rPr lang="en-US" baseline="0" dirty="0"/>
              <a:t>Today we will review the changes made to the federal regulations about the residents’ right to be free from abuse. There are changes in the definitions of some words, new terms added to the overall definition of abuse as well as updated requirements for reporting suspected abuse. </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3</a:t>
            </a:fld>
            <a:endParaRPr lang="en-US"/>
          </a:p>
        </p:txBody>
      </p:sp>
    </p:spTree>
    <p:extLst>
      <p:ext uri="{BB962C8B-B14F-4D97-AF65-F5344CB8AC3E}">
        <p14:creationId xmlns:p14="http://schemas.microsoft.com/office/powerpoint/2010/main" val="21759915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Element 6 – Protection</a:t>
            </a:r>
          </a:p>
          <a:p>
            <a:endParaRPr lang="en-US" dirty="0"/>
          </a:p>
          <a:p>
            <a:r>
              <a:rPr lang="en-US" dirty="0"/>
              <a:t>Just as we will protect the resident from</a:t>
            </a:r>
            <a:r>
              <a:rPr lang="en-US" baseline="0" dirty="0"/>
              <a:t> retaliation, we will protect the involved resident and other residents from continuing abuse. This may mean that staff who may have been involved in the alleged event are suspended while the investigation is being completed. Staff may be re-assigned to other areas of the facility to work in some situations. </a:t>
            </a:r>
          </a:p>
          <a:p>
            <a:endParaRPr lang="en-US" baseline="0" dirty="0"/>
          </a:p>
          <a:p>
            <a:r>
              <a:rPr lang="en-US" baseline="0" dirty="0"/>
              <a:t>The Administrator and other leaders will decide how best to protect the residents during the investigation. </a:t>
            </a:r>
          </a:p>
          <a:p>
            <a:endParaRPr lang="en-US" baseline="0" dirty="0"/>
          </a:p>
          <a:p>
            <a:r>
              <a:rPr lang="en-US" baseline="0" dirty="0"/>
              <a:t>And remember, Immediately report any continuing suspicion of mistreatment to the supervisor.</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22</a:t>
            </a:fld>
            <a:endParaRPr lang="en-US"/>
          </a:p>
        </p:txBody>
      </p:sp>
    </p:spTree>
    <p:extLst>
      <p:ext uri="{BB962C8B-B14F-4D97-AF65-F5344CB8AC3E}">
        <p14:creationId xmlns:p14="http://schemas.microsoft.com/office/powerpoint/2010/main" val="41605134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specific</a:t>
            </a:r>
            <a:r>
              <a:rPr lang="en-US" baseline="0" dirty="0"/>
              <a:t> reporting requirements that the administrator has to follow.  Immediate reporting, within 24 hours, after 5 days of the initial report and other reporting requirements if las enforcement is involved.  This is all done to ensure that a thorough investigation is completed and that the resident (s) are protected.  </a:t>
            </a:r>
          </a:p>
          <a:p>
            <a:endParaRPr lang="en-US" baseline="0" dirty="0"/>
          </a:p>
          <a:p>
            <a:r>
              <a:rPr lang="en-US" dirty="0"/>
              <a:t>The Administrator and other leaders are responsible for reviewing the investigation results and reporting the conclusion to the State agency. </a:t>
            </a:r>
          </a:p>
          <a:p>
            <a:r>
              <a:rPr lang="en-US" dirty="0"/>
              <a:t>Each State has different</a:t>
            </a:r>
            <a:r>
              <a:rPr lang="en-US" baseline="0" dirty="0"/>
              <a:t> </a:t>
            </a:r>
            <a:r>
              <a:rPr lang="en-US" dirty="0"/>
              <a:t>reporting rules and processes.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23</a:t>
            </a:fld>
            <a:endParaRPr lang="en-US"/>
          </a:p>
        </p:txBody>
      </p:sp>
    </p:spTree>
    <p:extLst>
      <p:ext uri="{BB962C8B-B14F-4D97-AF65-F5344CB8AC3E}">
        <p14:creationId xmlns:p14="http://schemas.microsoft.com/office/powerpoint/2010/main" val="42238322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your state specific requirements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24</a:t>
            </a:fld>
            <a:endParaRPr lang="en-US"/>
          </a:p>
        </p:txBody>
      </p:sp>
    </p:spTree>
    <p:extLst>
      <p:ext uri="{BB962C8B-B14F-4D97-AF65-F5344CB8AC3E}">
        <p14:creationId xmlns:p14="http://schemas.microsoft.com/office/powerpoint/2010/main" val="10997546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all want to keep the residents safe from harm and fear. </a:t>
            </a:r>
          </a:p>
          <a:p>
            <a:endParaRPr lang="en-US" dirty="0"/>
          </a:p>
          <a:p>
            <a:r>
              <a:rPr lang="en-US" dirty="0"/>
              <a:t>Keep up to date</a:t>
            </a:r>
            <a:r>
              <a:rPr lang="en-US" baseline="0" dirty="0"/>
              <a:t> about the abuse definitions and reporting requirements by attending annual education about the subject. </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25</a:t>
            </a:fld>
            <a:endParaRPr lang="en-US"/>
          </a:p>
        </p:txBody>
      </p:sp>
    </p:spTree>
    <p:extLst>
      <p:ext uri="{BB962C8B-B14F-4D97-AF65-F5344CB8AC3E}">
        <p14:creationId xmlns:p14="http://schemas.microsoft.com/office/powerpoint/2010/main" val="30543842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high level of frustration, anger or anxiety can cause a person to lash out at another person. Some</a:t>
            </a:r>
            <a:r>
              <a:rPr lang="en-US" baseline="0" dirty="0"/>
              <a:t> residents are challenging to care for; they have a lifetime of habits and communication styles that might not be acceptable to us. </a:t>
            </a:r>
          </a:p>
          <a:p>
            <a:endParaRPr lang="en-US" baseline="0" dirty="0"/>
          </a:p>
          <a:p>
            <a:r>
              <a:rPr lang="en-US" baseline="0" dirty="0"/>
              <a:t>As professionals, we are obligated to keep track of our own emotions and ask for assistance if we are concerned about our ability to react and respond to residents in a calm, professional manner.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26</a:t>
            </a:fld>
            <a:endParaRPr lang="en-US"/>
          </a:p>
        </p:txBody>
      </p:sp>
    </p:spTree>
    <p:extLst>
      <p:ext uri="{BB962C8B-B14F-4D97-AF65-F5344CB8AC3E}">
        <p14:creationId xmlns:p14="http://schemas.microsoft.com/office/powerpoint/2010/main" val="14062621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Residents may be afraid to report mistreatment and mental</a:t>
            </a:r>
            <a:r>
              <a:rPr lang="en-US" baseline="0" dirty="0"/>
              <a:t> or verbal abuse do not leave physical signs. Residents may become depressed, anxious, withdrawn or fearful. </a:t>
            </a:r>
          </a:p>
          <a:p>
            <a:r>
              <a:rPr lang="en-US" baseline="0" dirty="0"/>
              <a:t>Look for changes in residents’ behavior, mood or social interactions. Report changes to the supervisor for investigation. </a:t>
            </a:r>
          </a:p>
          <a:p>
            <a:endParaRPr lang="en-US" baseline="0" dirty="0"/>
          </a:p>
          <a:p>
            <a:r>
              <a:rPr lang="en-US" baseline="0" dirty="0"/>
              <a:t>There are many reasons for changes in residents, such as illness, progressive dementia and medications. All resident changes need to be assessed  in order to treat the underlying problem. </a:t>
            </a:r>
          </a:p>
          <a:p>
            <a:endParaRPr lang="en-US" baseline="0" dirty="0"/>
          </a:p>
          <a:p>
            <a:r>
              <a:rPr lang="en-US" baseline="0" dirty="0"/>
              <a:t>Misappropriation can happen easily in a setting where personal belongings are available to large number of people, including staff,  and visitors. Help residents keep track of their belongings. They give up many possessions when the move into a nursing facility. Their belongings are that much more important to them now. Report missing belongings right away.</a:t>
            </a:r>
          </a:p>
          <a:p>
            <a:endParaRPr lang="en-US" baseline="0" dirty="0"/>
          </a:p>
          <a:p>
            <a:r>
              <a:rPr lang="en-US" baseline="0" dirty="0"/>
              <a:t>Injuries of unknown source need to be investigated to eliminate the cause and protect the resident from future injury. Some injuries of unknown source may be caused by mistreatment of the resident. Report injuries right away so that they can be investigated. </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27</a:t>
            </a:fld>
            <a:endParaRPr lang="en-US"/>
          </a:p>
        </p:txBody>
      </p:sp>
    </p:spTree>
    <p:extLst>
      <p:ext uri="{BB962C8B-B14F-4D97-AF65-F5344CB8AC3E}">
        <p14:creationId xmlns:p14="http://schemas.microsoft.com/office/powerpoint/2010/main" val="27408565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all required to be on the look out for resident mistreatment and abuse and report any suspicions to the supervisor.</a:t>
            </a:r>
            <a:r>
              <a:rPr lang="en-US" baseline="0" dirty="0"/>
              <a:t> </a:t>
            </a:r>
          </a:p>
          <a:p>
            <a:endParaRPr lang="en-US" baseline="0" dirty="0"/>
          </a:p>
          <a:p>
            <a:r>
              <a:rPr lang="en-US" baseline="0" dirty="0"/>
              <a:t>Know your facility’s policy and process for reporting and participate as asked in investigations to help keep residents safe. </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28</a:t>
            </a:fld>
            <a:endParaRPr lang="en-US"/>
          </a:p>
        </p:txBody>
      </p:sp>
    </p:spTree>
    <p:extLst>
      <p:ext uri="{BB962C8B-B14F-4D97-AF65-F5344CB8AC3E}">
        <p14:creationId xmlns:p14="http://schemas.microsoft.com/office/powerpoint/2010/main" val="17550203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kern="1200" dirty="0">
                <a:solidFill>
                  <a:schemeClr val="tx1"/>
                </a:solidFill>
                <a:effectLst/>
                <a:latin typeface="+mn-lt"/>
                <a:ea typeface="+mn-ea"/>
                <a:cs typeface="+mn-cs"/>
              </a:rPr>
              <a:t>Know</a:t>
            </a:r>
            <a:r>
              <a:rPr lang="en-US" sz="1200" kern="1200" baseline="0" dirty="0">
                <a:solidFill>
                  <a:schemeClr val="tx1"/>
                </a:solidFill>
                <a:effectLst/>
                <a:latin typeface="+mn-lt"/>
                <a:ea typeface="+mn-ea"/>
                <a:cs typeface="+mn-cs"/>
              </a:rPr>
              <a:t> what your facility policy is for abuse prevention and how to identify  abuse, neglect, mistreatment,  misappropriation, exploitation, injuries of unknown origin </a:t>
            </a:r>
            <a:r>
              <a:rPr lang="en-US" sz="1200" kern="1200" dirty="0">
                <a:solidFill>
                  <a:schemeClr val="tx1"/>
                </a:solidFill>
                <a:effectLst/>
                <a:latin typeface="+mn-lt"/>
                <a:ea typeface="+mn-ea"/>
                <a:cs typeface="+mn-cs"/>
              </a:rPr>
              <a:t> </a:t>
            </a:r>
          </a:p>
          <a:p>
            <a:endParaRPr lang="en-US" sz="1200" kern="1200" baseline="0" dirty="0">
              <a:solidFill>
                <a:schemeClr val="tx1"/>
              </a:solidFill>
              <a:effectLst/>
              <a:latin typeface="+mn-lt"/>
              <a:ea typeface="+mn-ea"/>
              <a:cs typeface="+mn-cs"/>
            </a:endParaRPr>
          </a:p>
          <a:p>
            <a:r>
              <a:rPr lang="en-US" sz="1200" b="1" u="sng" kern="1200" baseline="0" dirty="0">
                <a:solidFill>
                  <a:schemeClr val="tx1"/>
                </a:solidFill>
                <a:effectLst/>
                <a:latin typeface="+mn-lt"/>
                <a:ea typeface="+mn-ea"/>
                <a:cs typeface="+mn-cs"/>
              </a:rPr>
              <a:t>Understand</a:t>
            </a:r>
            <a:r>
              <a:rPr lang="en-US" sz="1200" kern="1200" baseline="0" dirty="0">
                <a:solidFill>
                  <a:schemeClr val="tx1"/>
                </a:solidFill>
                <a:effectLst/>
                <a:latin typeface="+mn-lt"/>
                <a:ea typeface="+mn-ea"/>
                <a:cs typeface="+mn-cs"/>
              </a:rPr>
              <a:t> Your role in Abuse Prevention</a:t>
            </a:r>
          </a:p>
          <a:p>
            <a:endParaRPr lang="en-US" sz="1200" kern="1200" baseline="0" dirty="0">
              <a:solidFill>
                <a:schemeClr val="tx1"/>
              </a:solidFill>
              <a:effectLst/>
              <a:latin typeface="+mn-lt"/>
              <a:ea typeface="+mn-ea"/>
              <a:cs typeface="+mn-cs"/>
            </a:endParaRPr>
          </a:p>
          <a:p>
            <a:r>
              <a:rPr lang="en-US" sz="1200" b="1" u="sng" kern="1200" baseline="0" dirty="0">
                <a:solidFill>
                  <a:schemeClr val="tx1"/>
                </a:solidFill>
                <a:effectLst/>
                <a:latin typeface="+mn-lt"/>
                <a:ea typeface="+mn-ea"/>
                <a:cs typeface="+mn-cs"/>
              </a:rPr>
              <a:t>Respond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you</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see, hear or have knowledge of a resident being hurt, neglected, exploited or misappropriation of a resident’s belongings/property, or a resident to resident altercation – you need to:</a:t>
            </a:r>
          </a:p>
          <a:p>
            <a:r>
              <a:rPr lang="en-US" sz="1200" kern="1200" dirty="0">
                <a:solidFill>
                  <a:schemeClr val="tx1"/>
                </a:solidFill>
                <a:effectLst/>
                <a:latin typeface="+mn-lt"/>
                <a:ea typeface="+mn-ea"/>
                <a:cs typeface="+mn-cs"/>
              </a:rPr>
              <a:t> Stop them.</a:t>
            </a:r>
          </a:p>
          <a:p>
            <a:pPr lvl="0"/>
            <a:r>
              <a:rPr lang="en-US" sz="1200" kern="1200" dirty="0">
                <a:solidFill>
                  <a:schemeClr val="tx1"/>
                </a:solidFill>
                <a:effectLst/>
                <a:latin typeface="+mn-lt"/>
                <a:ea typeface="+mn-ea"/>
                <a:cs typeface="+mn-cs"/>
              </a:rPr>
              <a:t>Make sure the resident is safe.</a:t>
            </a:r>
          </a:p>
          <a:p>
            <a:pPr lvl="0"/>
            <a:r>
              <a:rPr lang="en-US" sz="1200" kern="1200" dirty="0">
                <a:solidFill>
                  <a:schemeClr val="tx1"/>
                </a:solidFill>
                <a:effectLst/>
                <a:latin typeface="+mn-lt"/>
                <a:ea typeface="+mn-ea"/>
                <a:cs typeface="+mn-cs"/>
              </a:rPr>
              <a:t>Report it immediately to your Supervisor or Administrator.</a:t>
            </a:r>
          </a:p>
          <a:p>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29</a:t>
            </a:fld>
            <a:endParaRPr lang="en-US"/>
          </a:p>
        </p:txBody>
      </p:sp>
    </p:spTree>
    <p:extLst>
      <p:ext uri="{BB962C8B-B14F-4D97-AF65-F5344CB8AC3E}">
        <p14:creationId xmlns:p14="http://schemas.microsoft.com/office/powerpoint/2010/main" val="38407719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83AE9-5228-4641-AE46-DAC04049BDD6}" type="slidenum">
              <a:rPr lang="en-US" smtClean="0"/>
              <a:pPr/>
              <a:t>30</a:t>
            </a:fld>
            <a:endParaRPr lang="en-US"/>
          </a:p>
        </p:txBody>
      </p:sp>
    </p:spTree>
    <p:extLst>
      <p:ext uri="{BB962C8B-B14F-4D97-AF65-F5344CB8AC3E}">
        <p14:creationId xmlns:p14="http://schemas.microsoft.com/office/powerpoint/2010/main" val="668903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new abuse prevention regulations covers many pages of 700 plus pages of federal regulations. The important points</a:t>
            </a:r>
            <a:r>
              <a:rPr lang="en-US" baseline="0" dirty="0"/>
              <a:t> are covered in this education. </a:t>
            </a:r>
          </a:p>
          <a:p>
            <a:endParaRPr lang="en-US" baseline="0" dirty="0"/>
          </a:p>
          <a:p>
            <a:r>
              <a:rPr lang="en-US" baseline="0" dirty="0"/>
              <a:t>As caregivers, we are aware that residents must be treated with respect and dignity. The regulations contain specific policies, procedures and activities that a nursing facility must do to promote the resident’s freedom from abuse. </a:t>
            </a:r>
          </a:p>
          <a:p>
            <a:endParaRPr lang="en-US" baseline="0" dirty="0"/>
          </a:p>
          <a:p>
            <a:r>
              <a:rPr lang="en-US" baseline="0" dirty="0"/>
              <a:t>-First </a:t>
            </a:r>
          </a:p>
          <a:p>
            <a:r>
              <a:rPr lang="en-US" baseline="0" dirty="0"/>
              <a:t>- The residents must be told about their right to be free from abuse. They are given written information about their rights when they are admitted and their rights are reviewed with them periodically if they stay for long term care. There are also posters in the facility that inform residents about their rights.</a:t>
            </a:r>
          </a:p>
          <a:p>
            <a:r>
              <a:rPr lang="en-US" baseline="0" dirty="0"/>
              <a:t>- The facility must have processes that promote the residents’ rights to be free from abuse. The facility does this by having policies and procedures and teaching staff about abuse as well as monitoring care and services and investigating incidents and reports for potential abuse or neglect, misappropriate or exploitation. </a:t>
            </a:r>
          </a:p>
          <a:p>
            <a:pPr marL="171450" indent="-171450">
              <a:buFontTx/>
              <a:buChar char="-"/>
            </a:pPr>
            <a:r>
              <a:rPr lang="en-US" baseline="0" dirty="0"/>
              <a:t>Staff must be provided with education about the resident’s freedom from abuse at orientation and annually after that. Education, like this, helps employees to understand what the facility staff is doing to protect residents, what to look for and what and how to report potential abuse. </a:t>
            </a:r>
          </a:p>
          <a:p>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4</a:t>
            </a:fld>
            <a:endParaRPr lang="en-US"/>
          </a:p>
        </p:txBody>
      </p:sp>
    </p:spTree>
    <p:extLst>
      <p:ext uri="{BB962C8B-B14F-4D97-AF65-F5344CB8AC3E}">
        <p14:creationId xmlns:p14="http://schemas.microsoft.com/office/powerpoint/2010/main" val="2558687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a:t>Next the facility must put into place specific processes to protect the resident.  </a:t>
            </a:r>
          </a:p>
          <a:p>
            <a:pPr marL="171450" indent="-171450">
              <a:buFontTx/>
              <a:buChar char="-"/>
            </a:pPr>
            <a:r>
              <a:rPr lang="en-US" baseline="0" dirty="0"/>
              <a:t>One of the ways is to complete background checks and screening.  Before a new staff member is hired, the facility completes a background check, checks the nurse aide registry and the license for licensed staff. If an applicant has a finding of abuse on their record or license, the facility cannot hire them. </a:t>
            </a:r>
          </a:p>
          <a:p>
            <a:pPr marL="171450" indent="-171450">
              <a:buFontTx/>
              <a:buChar char="-"/>
            </a:pPr>
            <a:r>
              <a:rPr lang="en-US" baseline="0" dirty="0"/>
              <a:t>Staff must promote the residents’ rights to be free from abuse and identify potential abuse, protect residents and know how and when to report potential abuse. We will discuss the details of your responsibilities in the coming slides. </a:t>
            </a:r>
          </a:p>
          <a:p>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5</a:t>
            </a:fld>
            <a:endParaRPr lang="en-US"/>
          </a:p>
        </p:txBody>
      </p:sp>
    </p:spTree>
    <p:extLst>
      <p:ext uri="{BB962C8B-B14F-4D97-AF65-F5344CB8AC3E}">
        <p14:creationId xmlns:p14="http://schemas.microsoft.com/office/powerpoint/2010/main" val="1545166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definitions</a:t>
            </a:r>
            <a:r>
              <a:rPr lang="en-US" baseline="0" dirty="0"/>
              <a:t> are from the Federal regulations. The same language appears in your facility’s policy and procedures. It is important to understand the definitions of these words</a:t>
            </a:r>
          </a:p>
          <a:p>
            <a:r>
              <a:rPr lang="en-US" baseline="0" dirty="0"/>
              <a:t> </a:t>
            </a:r>
          </a:p>
          <a:p>
            <a:r>
              <a:rPr lang="en-US" baseline="0" dirty="0"/>
              <a:t>Lets start with the word or term Abuse.</a:t>
            </a:r>
          </a:p>
          <a:p>
            <a:r>
              <a:rPr lang="en-US" baseline="0" dirty="0"/>
              <a:t>The word abuse means injury or pain, either physical or mental, resulting from the intended action of any person toward a resident. It does not mean the person meant to hurt the resident but the person did know what they were doing, even if they did not know that the action would result in injury or pain. </a:t>
            </a:r>
          </a:p>
          <a:p>
            <a:endParaRPr lang="en-US" baseline="0" dirty="0"/>
          </a:p>
          <a:p>
            <a:r>
              <a:rPr lang="en-US" baseline="0" dirty="0"/>
              <a:t>Abuse has a wide definition.  As you can see, it includes physical abuse, which is the kind we most often think of. Abuse also includes the act of not giving, or withholding, the care or items that a resident needs to be safe, and function as well as they possibly can. </a:t>
            </a:r>
          </a:p>
          <a:p>
            <a:endParaRPr lang="en-US" baseline="0" dirty="0"/>
          </a:p>
          <a:p>
            <a:r>
              <a:rPr lang="en-US" baseline="0" dirty="0"/>
              <a:t>Abuse also means verbal abuse - the use of words that harm a resident, sexual abuse – sexual touching of any kind that is not consented by the resident and mental abuse  - making fun of or ignoring a resident or making them afraid of you. </a:t>
            </a:r>
          </a:p>
          <a:p>
            <a:endParaRPr lang="en-US" baseline="0" dirty="0"/>
          </a:p>
          <a:p>
            <a:r>
              <a:rPr lang="en-US" baseline="0" dirty="0"/>
              <a:t>Abuse also can be caused through technology – what do you think this means?  (Discussion)</a:t>
            </a:r>
          </a:p>
          <a:p>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6</a:t>
            </a:fld>
            <a:endParaRPr lang="en-US"/>
          </a:p>
        </p:txBody>
      </p:sp>
    </p:spTree>
    <p:extLst>
      <p:ext uri="{BB962C8B-B14F-4D97-AF65-F5344CB8AC3E}">
        <p14:creationId xmlns:p14="http://schemas.microsoft.com/office/powerpoint/2010/main" val="2252465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u="none" dirty="0"/>
              <a:t>What does abuse look like, sound like, feel like?  As</a:t>
            </a:r>
            <a:r>
              <a:rPr lang="en-US" sz="1200" u="none" baseline="0" dirty="0"/>
              <a:t> caregivers we need to understand what abuse is defined as and how to respond</a:t>
            </a:r>
          </a:p>
          <a:p>
            <a:pPr fontAlgn="base"/>
            <a:endParaRPr lang="en-US" sz="1200" u="sng" dirty="0"/>
          </a:p>
          <a:p>
            <a:pPr fontAlgn="base"/>
            <a:r>
              <a:rPr lang="en-US" sz="1200" u="sng" dirty="0"/>
              <a:t>Stop after each example and discuss with staff:</a:t>
            </a:r>
          </a:p>
          <a:p>
            <a:pPr fontAlgn="base"/>
            <a:r>
              <a:rPr lang="en-US" sz="1200" u="sng" dirty="0"/>
              <a:t>Examples of physical abuse</a:t>
            </a:r>
            <a:r>
              <a:rPr lang="en-US" sz="1200" dirty="0"/>
              <a:t>: Hitting, scratching, punching, kicking, pushing, holding someone down, pinching, poking, grabbing a resident by arms or legs, slapping </a:t>
            </a:r>
          </a:p>
          <a:p>
            <a:pPr fontAlgn="base"/>
            <a:r>
              <a:rPr lang="en-US" sz="1200" u="sng" dirty="0"/>
              <a:t>Examples of verbal abuse</a:t>
            </a:r>
            <a:r>
              <a:rPr lang="en-US" sz="1200" dirty="0"/>
              <a:t>: swearing, calling people names, making jokes about a person, yelling or screaming at someone,  </a:t>
            </a:r>
          </a:p>
          <a:p>
            <a:pPr fontAlgn="base"/>
            <a:r>
              <a:rPr lang="en-US" sz="1200" u="sng" dirty="0"/>
              <a:t>Examples of mental abuse</a:t>
            </a:r>
            <a:r>
              <a:rPr lang="en-US" sz="1200" dirty="0"/>
              <a:t>: making fun of a resident, ignoring a resident who needs you, refusing to talk to a resident. </a:t>
            </a:r>
          </a:p>
          <a:p>
            <a:pPr fontAlgn="base"/>
            <a:r>
              <a:rPr lang="en-US" sz="1200" u="sng" dirty="0"/>
              <a:t>Examples of sexual abuse</a:t>
            </a:r>
            <a:r>
              <a:rPr lang="en-US" sz="1200" dirty="0"/>
              <a:t>: Unwanted sexual attention or touching, or sexual touching of the body of a resident who cannot make decisions for themselves </a:t>
            </a:r>
          </a:p>
          <a:p>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7</a:t>
            </a:fld>
            <a:endParaRPr lang="en-US"/>
          </a:p>
        </p:txBody>
      </p:sp>
    </p:spTree>
    <p:extLst>
      <p:ext uri="{BB962C8B-B14F-4D97-AF65-F5344CB8AC3E}">
        <p14:creationId xmlns:p14="http://schemas.microsoft.com/office/powerpoint/2010/main" val="1958498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a:t>
            </a:r>
            <a:r>
              <a:rPr lang="en-US" baseline="0" dirty="0"/>
              <a:t> a new term that has been added to the federal regulations.</a:t>
            </a:r>
          </a:p>
          <a:p>
            <a:r>
              <a:rPr lang="en-US" dirty="0"/>
              <a:t>This is a new definition with the Final Rule.</a:t>
            </a:r>
          </a:p>
          <a:p>
            <a:endParaRPr lang="en-US" dirty="0"/>
          </a:p>
          <a:p>
            <a:r>
              <a:rPr lang="en-US" dirty="0"/>
              <a:t>(Discussion)</a:t>
            </a:r>
            <a:r>
              <a:rPr lang="en-US" baseline="0" dirty="0"/>
              <a:t> </a:t>
            </a:r>
            <a:r>
              <a:rPr lang="en-US" dirty="0"/>
              <a:t>Encourage discussion and potential examples of exploitation</a:t>
            </a:r>
            <a:r>
              <a:rPr lang="en-US"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t>Example of Exploitation</a:t>
            </a:r>
            <a:r>
              <a:rPr lang="en-US" sz="1200" dirty="0"/>
              <a:t>: make a resident feel afraid of you so that you can use their money.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8</a:t>
            </a:fld>
            <a:endParaRPr lang="en-US"/>
          </a:p>
        </p:txBody>
      </p:sp>
    </p:spTree>
    <p:extLst>
      <p:ext uri="{BB962C8B-B14F-4D97-AF65-F5344CB8AC3E}">
        <p14:creationId xmlns:p14="http://schemas.microsoft.com/office/powerpoint/2010/main" val="3667131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Definitions – Involuntary Seclusion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What is emergency or Short</a:t>
            </a:r>
            <a:r>
              <a:rPr lang="en-US" sz="1200" baseline="0" dirty="0"/>
              <a:t> term monitored seclusion?  </a:t>
            </a:r>
            <a:r>
              <a:rPr lang="en-US" sz="1200" dirty="0"/>
              <a:t>Emergency or short term monitored separation from other residents will not be considered involuntary seclusion and may be permitted if used for a limited period of time as a therapeutic intervention to reduce agitation until professional staff can develop a plan of care to meet the resident’s needs.   This does not mean that we do this on a routine</a:t>
            </a:r>
            <a:r>
              <a:rPr lang="en-US" sz="1200" baseline="0" dirty="0"/>
              <a:t> basis to reduce behaviors, etc.  Discuss…</a:t>
            </a:r>
            <a:endParaRPr lang="en-US" sz="1200" dirty="0"/>
          </a:p>
          <a:p>
            <a:endParaRPr lang="en-US" dirty="0"/>
          </a:p>
          <a:p>
            <a:endParaRPr lang="en-US" dirty="0"/>
          </a:p>
          <a:p>
            <a:r>
              <a:rPr lang="en-US" dirty="0"/>
              <a:t>Discuss examples of involuntary seclusion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t>Examples of involuntary seclusion</a:t>
            </a:r>
            <a:r>
              <a:rPr lang="en-US" sz="1200" dirty="0"/>
              <a:t> put the resident in their room an lock their wheelchair so they cannot come out. </a:t>
            </a:r>
          </a:p>
          <a:p>
            <a:r>
              <a:rPr lang="en-US" dirty="0"/>
              <a:t>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9</a:t>
            </a:fld>
            <a:endParaRPr lang="en-US"/>
          </a:p>
        </p:txBody>
      </p:sp>
    </p:spTree>
    <p:extLst>
      <p:ext uri="{BB962C8B-B14F-4D97-AF65-F5344CB8AC3E}">
        <p14:creationId xmlns:p14="http://schemas.microsoft.com/office/powerpoint/2010/main" val="20551706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none" dirty="0"/>
              <a:t>Definitions – Misappropriation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t>Discuss</a:t>
            </a:r>
            <a:r>
              <a:rPr lang="en-US" sz="1200" b="1" u="sng" baseline="0" dirty="0"/>
              <a:t> </a:t>
            </a:r>
            <a:r>
              <a:rPr lang="en-US" sz="1200" b="1" u="sng" dirty="0"/>
              <a:t>Examples</a:t>
            </a:r>
            <a:r>
              <a:rPr lang="en-US" sz="1200" dirty="0"/>
              <a:t> of misappropriation: taking a resident’s perfume, clothes or money,</a:t>
            </a:r>
            <a:r>
              <a:rPr lang="en-US" sz="1200" baseline="0" dirty="0"/>
              <a:t> jewelry</a:t>
            </a:r>
            <a:endParaRPr lang="en-US" sz="1200"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10</a:t>
            </a:fld>
            <a:endParaRPr lang="en-US"/>
          </a:p>
        </p:txBody>
      </p:sp>
    </p:spTree>
    <p:extLst>
      <p:ext uri="{BB962C8B-B14F-4D97-AF65-F5344CB8AC3E}">
        <p14:creationId xmlns:p14="http://schemas.microsoft.com/office/powerpoint/2010/main" val="955628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t>This document is for general informational purposes only.  </a:t>
            </a:r>
          </a:p>
          <a:p>
            <a:r>
              <a:rPr lang="en-US" dirty="0"/>
              <a:t>It does not represent legal advice nor relied upon as supporting documentation or advice with CMS or other regulatory entities.</a:t>
            </a:r>
          </a:p>
          <a:p>
            <a:r>
              <a:rPr lang="en-US" dirty="0"/>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15223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69140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B6B36801-8505-4C0E-A75F-6C61E9D43F90}" type="datetimeFigureOut">
              <a:rPr lang="en-US" smtClean="0">
                <a:solidFill>
                  <a:prstClr val="black"/>
                </a:solidFill>
              </a:rPr>
              <a:pPr/>
              <a:t>10/26/2017</a:t>
            </a:fld>
            <a:endParaRPr lang="en-US" dirty="0">
              <a:solidFill>
                <a:prstClr val="black"/>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8ED21966-C764-4C40-97C3-3CEDFB59A7F5}" type="slidenum">
              <a:rPr lang="en-US" smtClean="0">
                <a:solidFill>
                  <a:prstClr val="black"/>
                </a:solidFill>
              </a:rPr>
              <a:pPr/>
              <a:t>‹#›</a:t>
            </a:fld>
            <a:endParaRPr lang="en-US" dirty="0">
              <a:solidFill>
                <a:prstClr val="black"/>
              </a:solidFill>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685800" y="1219200"/>
            <a:ext cx="7772400" cy="1162050"/>
          </a:xfrm>
        </p:spPr>
        <p:txBody>
          <a:bodyPr>
            <a:noAutofit/>
          </a:bodyPr>
          <a:lstStyle/>
          <a:p>
            <a:r>
              <a:rPr lang="en-US" b="1" dirty="0">
                <a:solidFill>
                  <a:schemeClr val="bg1"/>
                </a:solidFill>
              </a:rPr>
              <a:t>Freedom from Abuse, Neglect, Misappropriation and Exploitation</a:t>
            </a:r>
          </a:p>
        </p:txBody>
      </p:sp>
      <p:sp>
        <p:nvSpPr>
          <p:cNvPr id="2" name="Subtitle 1"/>
          <p:cNvSpPr>
            <a:spLocks noGrp="1"/>
          </p:cNvSpPr>
          <p:nvPr>
            <p:ph type="subTitle" idx="1"/>
          </p:nvPr>
        </p:nvSpPr>
        <p:spPr>
          <a:xfrm>
            <a:off x="1371600" y="3048000"/>
            <a:ext cx="6400800" cy="914400"/>
          </a:xfrm>
        </p:spPr>
        <p:txBody>
          <a:bodyPr/>
          <a:lstStyle/>
          <a:p>
            <a:r>
              <a:rPr lang="en-US" dirty="0">
                <a:solidFill>
                  <a:schemeClr val="bg1"/>
                </a:solidFill>
                <a:latin typeface="+mj-lt"/>
              </a:rPr>
              <a:t> for Direct Caregivers</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3771900"/>
            <a:ext cx="3048000" cy="2231136"/>
          </a:xfrm>
          <a:prstGeom prst="rect">
            <a:avLst/>
          </a:prstGeom>
        </p:spPr>
      </p:pic>
    </p:spTree>
    <p:extLst>
      <p:ext uri="{BB962C8B-B14F-4D97-AF65-F5344CB8AC3E}">
        <p14:creationId xmlns:p14="http://schemas.microsoft.com/office/powerpoint/2010/main" val="3509872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Definitions</a:t>
            </a:r>
            <a:endParaRPr lang="en-US" dirty="0"/>
          </a:p>
        </p:txBody>
      </p:sp>
      <p:sp>
        <p:nvSpPr>
          <p:cNvPr id="3" name="Content Placeholder 2"/>
          <p:cNvSpPr>
            <a:spLocks noGrp="1"/>
          </p:cNvSpPr>
          <p:nvPr>
            <p:ph idx="1"/>
          </p:nvPr>
        </p:nvSpPr>
        <p:spPr/>
        <p:txBody>
          <a:bodyPr/>
          <a:lstStyle/>
          <a:p>
            <a:pPr fontAlgn="base"/>
            <a:r>
              <a:rPr lang="en-US" b="1" u="sng" dirty="0"/>
              <a:t>Misappropriation</a:t>
            </a:r>
            <a:r>
              <a:rPr lang="en-US" dirty="0"/>
              <a:t> of resident property means the deliberate misplacement, exploitation, or</a:t>
            </a:r>
            <a:r>
              <a:rPr lang="en-US" b="1" dirty="0"/>
              <a:t> </a:t>
            </a:r>
            <a:r>
              <a:rPr lang="en-US" dirty="0"/>
              <a:t>wrongful, temporary, or permanent use of a resident’s belongings or money without the resident’s consent. </a:t>
            </a:r>
          </a:p>
          <a:p>
            <a:pPr marL="0" indent="0" fontAlgn="base">
              <a:buNone/>
            </a:pPr>
            <a:endParaRPr lang="en-US" dirty="0"/>
          </a:p>
          <a:p>
            <a:pPr fontAlgn="base"/>
            <a:r>
              <a:rPr lang="en-US" b="1" dirty="0"/>
              <a:t>Examples</a:t>
            </a:r>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191000"/>
            <a:ext cx="2057400" cy="1901038"/>
          </a:xfrm>
          <a:prstGeom prst="rect">
            <a:avLst/>
          </a:prstGeom>
        </p:spPr>
      </p:pic>
    </p:spTree>
    <p:extLst>
      <p:ext uri="{BB962C8B-B14F-4D97-AF65-F5344CB8AC3E}">
        <p14:creationId xmlns:p14="http://schemas.microsoft.com/office/powerpoint/2010/main" val="72260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Definitions</a:t>
            </a:r>
            <a:endParaRPr lang="en-US" dirty="0"/>
          </a:p>
        </p:txBody>
      </p:sp>
      <p:sp>
        <p:nvSpPr>
          <p:cNvPr id="3" name="Content Placeholder 2"/>
          <p:cNvSpPr>
            <a:spLocks noGrp="1"/>
          </p:cNvSpPr>
          <p:nvPr>
            <p:ph idx="1"/>
          </p:nvPr>
        </p:nvSpPr>
        <p:spPr>
          <a:xfrm>
            <a:off x="457200" y="1066800"/>
            <a:ext cx="8229600" cy="5059363"/>
          </a:xfrm>
        </p:spPr>
        <p:txBody>
          <a:bodyPr>
            <a:normAutofit/>
          </a:bodyPr>
          <a:lstStyle/>
          <a:p>
            <a:pPr fontAlgn="base"/>
            <a:r>
              <a:rPr lang="en-US" sz="2600" b="1" u="sng" dirty="0"/>
              <a:t>Neglect</a:t>
            </a:r>
            <a:r>
              <a:rPr lang="en-US" sz="2600" u="sng" dirty="0"/>
              <a:t> </a:t>
            </a:r>
            <a:r>
              <a:rPr lang="en-US" sz="2600" dirty="0"/>
              <a:t>is the failure of the facility, its employees or service providers to provide goods and services to a resident that are necessary to avoid physical harm, pain, mental anguish, or emotional distress. </a:t>
            </a:r>
          </a:p>
          <a:p>
            <a:pPr fontAlgn="base"/>
            <a:r>
              <a:rPr lang="en-US" b="1" dirty="0"/>
              <a:t>Examples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562600" y="3124200"/>
            <a:ext cx="1449324" cy="2067509"/>
          </a:xfrm>
          <a:prstGeom prst="rect">
            <a:avLst/>
          </a:prstGeom>
        </p:spPr>
      </p:pic>
    </p:spTree>
    <p:extLst>
      <p:ext uri="{BB962C8B-B14F-4D97-AF65-F5344CB8AC3E}">
        <p14:creationId xmlns:p14="http://schemas.microsoft.com/office/powerpoint/2010/main" val="2601687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Definitions</a:t>
            </a:r>
            <a:endParaRPr lang="en-US" dirty="0"/>
          </a:p>
        </p:txBody>
      </p:sp>
      <p:sp>
        <p:nvSpPr>
          <p:cNvPr id="3" name="Content Placeholder 2"/>
          <p:cNvSpPr>
            <a:spLocks noGrp="1"/>
          </p:cNvSpPr>
          <p:nvPr>
            <p:ph idx="1"/>
          </p:nvPr>
        </p:nvSpPr>
        <p:spPr/>
        <p:txBody>
          <a:bodyPr/>
          <a:lstStyle/>
          <a:p>
            <a:r>
              <a:rPr lang="en-US" b="1" u="sng" dirty="0"/>
              <a:t>Injury of unknown source </a:t>
            </a:r>
            <a:r>
              <a:rPr lang="en-US" dirty="0"/>
              <a:t>– resident injury that is not the result of a known accident or event.</a:t>
            </a:r>
          </a:p>
          <a:p>
            <a:pPr marL="0" indent="0">
              <a:buNone/>
            </a:pPr>
            <a:endParaRPr lang="en-US" dirty="0"/>
          </a:p>
          <a:p>
            <a:r>
              <a:rPr lang="en-US" b="1" dirty="0"/>
              <a:t>Example</a:t>
            </a:r>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86200" y="4648200"/>
            <a:ext cx="1371600" cy="1371600"/>
          </a:xfrm>
          <a:prstGeom prst="rect">
            <a:avLst/>
          </a:prstGeom>
        </p:spPr>
      </p:pic>
    </p:spTree>
    <p:extLst>
      <p:ext uri="{BB962C8B-B14F-4D97-AF65-F5344CB8AC3E}">
        <p14:creationId xmlns:p14="http://schemas.microsoft.com/office/powerpoint/2010/main" val="194309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First Things </a:t>
            </a:r>
            <a:r>
              <a:rPr lang="en-US" b="1" dirty="0">
                <a:solidFill>
                  <a:srgbClr val="FF0000"/>
                </a:solidFill>
              </a:rPr>
              <a:t>FIRST</a:t>
            </a:r>
            <a:r>
              <a:rPr lang="en-US" b="1" dirty="0"/>
              <a:t>!</a:t>
            </a:r>
            <a:endParaRPr lang="en-US" dirty="0"/>
          </a:p>
        </p:txBody>
      </p:sp>
      <p:sp>
        <p:nvSpPr>
          <p:cNvPr id="3" name="Content Placeholder 2"/>
          <p:cNvSpPr>
            <a:spLocks noGrp="1"/>
          </p:cNvSpPr>
          <p:nvPr>
            <p:ph idx="1"/>
          </p:nvPr>
        </p:nvSpPr>
        <p:spPr/>
        <p:txBody>
          <a:bodyPr>
            <a:normAutofit/>
          </a:bodyPr>
          <a:lstStyle/>
          <a:p>
            <a:pPr marL="0" indent="0">
              <a:buNone/>
            </a:pPr>
            <a:r>
              <a:rPr lang="en-US" sz="4400" dirty="0"/>
              <a:t>*If you witness or are informed of abuse, you must first protect the resident, intervene and stop the abuse!</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4132517"/>
            <a:ext cx="3048000" cy="2033016"/>
          </a:xfrm>
          <a:prstGeom prst="rect">
            <a:avLst/>
          </a:prstGeom>
        </p:spPr>
      </p:pic>
    </p:spTree>
    <p:extLst>
      <p:ext uri="{BB962C8B-B14F-4D97-AF65-F5344CB8AC3E}">
        <p14:creationId xmlns:p14="http://schemas.microsoft.com/office/powerpoint/2010/main" val="3642612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Element 1 - Employee Screening</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sz="2800" dirty="0"/>
              <a:t>The facility cannot employ or contract with anyone who:</a:t>
            </a:r>
          </a:p>
          <a:p>
            <a:pPr lvl="1"/>
            <a:r>
              <a:rPr lang="en-US" dirty="0"/>
              <a:t>Has been found guilty of abuse, neglect, exploitation, misappropriation or mistreatment.</a:t>
            </a:r>
          </a:p>
          <a:p>
            <a:pPr lvl="1"/>
            <a:r>
              <a:rPr lang="en-US" dirty="0"/>
              <a:t>Has a finding entered into the State nurse aide registry concerning abuse, neglect, exploitation, misappropriation or mistreatment.</a:t>
            </a:r>
          </a:p>
          <a:p>
            <a:pPr lvl="1"/>
            <a:r>
              <a:rPr lang="en-US" dirty="0"/>
              <a:t>Has a disciplinary action in effect against their professional license of finding of </a:t>
            </a:r>
          </a:p>
          <a:p>
            <a:pPr marL="457200" lvl="1" indent="0">
              <a:buNone/>
            </a:pPr>
            <a:r>
              <a:rPr lang="en-US" dirty="0"/>
              <a:t>    abuse, neglect, exploitation, </a:t>
            </a:r>
          </a:p>
          <a:p>
            <a:pPr marL="457200" lvl="1" indent="0">
              <a:buNone/>
            </a:pPr>
            <a:r>
              <a:rPr lang="en-US" dirty="0"/>
              <a:t>    misappropriation or mistreatment.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53200" y="4648200"/>
            <a:ext cx="1676400" cy="1253947"/>
          </a:xfrm>
          <a:prstGeom prst="rect">
            <a:avLst/>
          </a:prstGeom>
        </p:spPr>
      </p:pic>
    </p:spTree>
    <p:extLst>
      <p:ext uri="{BB962C8B-B14F-4D97-AF65-F5344CB8AC3E}">
        <p14:creationId xmlns:p14="http://schemas.microsoft.com/office/powerpoint/2010/main" val="2655728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Element 2 – Policy and Procedure</a:t>
            </a:r>
            <a:endParaRPr lang="en-US" dirty="0"/>
          </a:p>
        </p:txBody>
      </p:sp>
      <p:sp>
        <p:nvSpPr>
          <p:cNvPr id="3" name="Content Placeholder 2"/>
          <p:cNvSpPr>
            <a:spLocks noGrp="1"/>
          </p:cNvSpPr>
          <p:nvPr>
            <p:ph idx="1"/>
          </p:nvPr>
        </p:nvSpPr>
        <p:spPr/>
        <p:txBody>
          <a:bodyPr/>
          <a:lstStyle/>
          <a:p>
            <a:pPr marL="0" indent="0">
              <a:buNone/>
            </a:pPr>
            <a:r>
              <a:rPr lang="en-US" sz="2800" dirty="0"/>
              <a:t>The facility policy must describe how the facility will:</a:t>
            </a:r>
          </a:p>
          <a:p>
            <a:pPr lvl="1"/>
            <a:r>
              <a:rPr lang="en-US" sz="2400" dirty="0"/>
              <a:t>Prohibit and prevent abuse</a:t>
            </a:r>
          </a:p>
          <a:p>
            <a:pPr lvl="1"/>
            <a:r>
              <a:rPr lang="en-US" sz="2400" dirty="0"/>
              <a:t>Investigate any allegations of abuse</a:t>
            </a:r>
          </a:p>
          <a:p>
            <a:pPr lvl="1"/>
            <a:r>
              <a:rPr lang="en-US" sz="2400" dirty="0"/>
              <a:t>Provide training about abuse to staff</a:t>
            </a:r>
          </a:p>
          <a:p>
            <a:pPr lvl="1"/>
            <a:r>
              <a:rPr lang="en-US" sz="2400" dirty="0"/>
              <a:t>Coordinate with the </a:t>
            </a:r>
            <a:r>
              <a:rPr lang="en-US" sz="2400" dirty="0" err="1"/>
              <a:t>QAPI</a:t>
            </a:r>
            <a:r>
              <a:rPr lang="en-US" sz="2400" dirty="0"/>
              <a:t> Committee </a:t>
            </a:r>
          </a:p>
          <a:p>
            <a:pPr lvl="1"/>
            <a:r>
              <a:rPr lang="en-US" sz="2400" dirty="0"/>
              <a:t>Report suspected crimes in accordance with State laws</a:t>
            </a:r>
          </a:p>
          <a:p>
            <a:pPr lvl="1"/>
            <a:r>
              <a:rPr lang="en-US" sz="2400" dirty="0"/>
              <a:t>Annually notify covered individuals about following reporting requirements</a:t>
            </a:r>
          </a:p>
          <a:p>
            <a:pPr lvl="1"/>
            <a:r>
              <a:rPr lang="en-US" sz="2400" dirty="0"/>
              <a:t>Participate in annual training as required</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81800" y="4724400"/>
            <a:ext cx="1981200" cy="1311554"/>
          </a:xfrm>
          <a:prstGeom prst="rect">
            <a:avLst/>
          </a:prstGeom>
        </p:spPr>
      </p:pic>
    </p:spTree>
    <p:extLst>
      <p:ext uri="{BB962C8B-B14F-4D97-AF65-F5344CB8AC3E}">
        <p14:creationId xmlns:p14="http://schemas.microsoft.com/office/powerpoint/2010/main" val="2849327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Element 3 – Report Suspected Abuse</a:t>
            </a:r>
            <a:endParaRPr lang="en-US" dirty="0"/>
          </a:p>
        </p:txBody>
      </p:sp>
      <p:sp>
        <p:nvSpPr>
          <p:cNvPr id="3" name="Content Placeholder 2"/>
          <p:cNvSpPr>
            <a:spLocks noGrp="1"/>
          </p:cNvSpPr>
          <p:nvPr>
            <p:ph idx="1"/>
          </p:nvPr>
        </p:nvSpPr>
        <p:spPr/>
        <p:txBody>
          <a:bodyPr>
            <a:normAutofit lnSpcReduction="10000"/>
          </a:bodyPr>
          <a:lstStyle/>
          <a:p>
            <a:r>
              <a:rPr lang="en-US" sz="2800" b="1" dirty="0"/>
              <a:t>All</a:t>
            </a:r>
            <a:r>
              <a:rPr lang="en-US" sz="2800" dirty="0"/>
              <a:t> alleged abuse, neglect, exploitation, mistreatment, injuries of unknown source and misappropriated resident property </a:t>
            </a:r>
            <a:r>
              <a:rPr lang="en-US" sz="2800" b="1" dirty="0"/>
              <a:t>must be reported IMMEDIATELY </a:t>
            </a:r>
            <a:r>
              <a:rPr lang="en-US" sz="2800" dirty="0"/>
              <a:t>to the Administrator -- and State agency:</a:t>
            </a:r>
          </a:p>
          <a:p>
            <a:pPr lvl="1"/>
            <a:r>
              <a:rPr lang="en-US" dirty="0"/>
              <a:t>Within 2 hours</a:t>
            </a:r>
          </a:p>
          <a:p>
            <a:pPr lvl="1"/>
            <a:r>
              <a:rPr lang="en-US" dirty="0"/>
              <a:t>Within 24 hours</a:t>
            </a:r>
          </a:p>
          <a:p>
            <a:pPr lvl="1"/>
            <a:r>
              <a:rPr lang="en-US" dirty="0"/>
              <a:t>Excluding Saturdays, Sundays, and holidays</a:t>
            </a:r>
          </a:p>
          <a:p>
            <a:r>
              <a:rPr lang="en-US" sz="3100" dirty="0"/>
              <a:t>Some states or facilities may have more strict reporting rules. See the next slide. </a:t>
            </a:r>
          </a:p>
        </p:txBody>
      </p:sp>
      <p:sp>
        <p:nvSpPr>
          <p:cNvPr id="5" name="Rectangle 2"/>
          <p:cNvSpPr>
            <a:spLocks noChangeArrowheads="1"/>
          </p:cNvSpPr>
          <p:nvPr/>
        </p:nvSpPr>
        <p:spPr bwMode="auto">
          <a:xfrm>
            <a:off x="152400" y="1963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7581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Facility Reporting Requirements</a:t>
            </a:r>
            <a:endParaRPr lang="en-US" dirty="0"/>
          </a:p>
        </p:txBody>
      </p:sp>
      <p:sp>
        <p:nvSpPr>
          <p:cNvPr id="3" name="Content Placeholder 2"/>
          <p:cNvSpPr>
            <a:spLocks noGrp="1"/>
          </p:cNvSpPr>
          <p:nvPr>
            <p:ph idx="1"/>
          </p:nvPr>
        </p:nvSpPr>
        <p:spPr/>
        <p:txBody>
          <a:bodyPr/>
          <a:lstStyle/>
          <a:p>
            <a:r>
              <a:rPr lang="en-US" dirty="0"/>
              <a:t>Insert your facility/state specific reporting process </a:t>
            </a:r>
          </a:p>
        </p:txBody>
      </p:sp>
      <p:sp>
        <p:nvSpPr>
          <p:cNvPr id="4" name="Rectangle 3"/>
          <p:cNvSpPr/>
          <p:nvPr/>
        </p:nvSpPr>
        <p:spPr>
          <a:xfrm>
            <a:off x="2057400" y="2895600"/>
            <a:ext cx="3936783" cy="369332"/>
          </a:xfrm>
          <a:prstGeom prst="rect">
            <a:avLst/>
          </a:prstGeom>
        </p:spPr>
        <p:txBody>
          <a:bodyPr wrap="none">
            <a:spAutoFit/>
          </a:bodyPr>
          <a:lstStyle/>
          <a:p>
            <a:r>
              <a:rPr lang="en-US" dirty="0">
                <a:solidFill>
                  <a:srgbClr val="FF0000"/>
                </a:solidFill>
                <a:highlight>
                  <a:srgbClr val="FFFF00"/>
                </a:highlight>
                <a:latin typeface="Calibri" panose="020F0502020204030204" pitchFamily="34" charset="0"/>
                <a:ea typeface="Times New Roman" panose="02020603050405020304" pitchFamily="18" charset="0"/>
              </a:rPr>
              <a:t>NO other state specific language NOTED</a:t>
            </a:r>
            <a:endParaRPr lang="en-US" dirty="0">
              <a:highlight>
                <a:srgbClr val="FFFF00"/>
              </a:highlight>
            </a:endParaRPr>
          </a:p>
        </p:txBody>
      </p:sp>
    </p:spTree>
    <p:extLst>
      <p:ext uri="{BB962C8B-B14F-4D97-AF65-F5344CB8AC3E}">
        <p14:creationId xmlns:p14="http://schemas.microsoft.com/office/powerpoint/2010/main" val="612233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rmAutofit fontScale="90000"/>
          </a:bodyPr>
          <a:lstStyle/>
          <a:p>
            <a:r>
              <a:rPr lang="en-US" b="1" dirty="0"/>
              <a:t>Element 3 – Reporting Suspected Crime </a:t>
            </a:r>
            <a:endParaRPr lang="en-US" dirty="0"/>
          </a:p>
        </p:txBody>
      </p:sp>
      <p:sp>
        <p:nvSpPr>
          <p:cNvPr id="3" name="Content Placeholder 2"/>
          <p:cNvSpPr>
            <a:spLocks noGrp="1"/>
          </p:cNvSpPr>
          <p:nvPr>
            <p:ph idx="1"/>
          </p:nvPr>
        </p:nvSpPr>
        <p:spPr/>
        <p:txBody>
          <a:bodyPr/>
          <a:lstStyle/>
          <a:p>
            <a:r>
              <a:rPr lang="en-US" sz="2800" dirty="0"/>
              <a:t>The federal regulations </a:t>
            </a:r>
            <a:r>
              <a:rPr lang="en-US" sz="2800" b="1" dirty="0"/>
              <a:t>require</a:t>
            </a:r>
            <a:r>
              <a:rPr lang="en-US" sz="2800" dirty="0"/>
              <a:t> that suspicion of a crime be reported to law enforcement officials against any resident:</a:t>
            </a:r>
          </a:p>
          <a:p>
            <a:pPr lvl="1"/>
            <a:r>
              <a:rPr lang="en-US" sz="2400" dirty="0"/>
              <a:t>No later than </a:t>
            </a:r>
            <a:r>
              <a:rPr lang="en-US" sz="2400" dirty="0">
                <a:solidFill>
                  <a:srgbClr val="FF0000"/>
                </a:solidFill>
              </a:rPr>
              <a:t>2 hours </a:t>
            </a:r>
            <a:r>
              <a:rPr lang="en-US" sz="2400" dirty="0"/>
              <a:t>after forming the suspicion if there is </a:t>
            </a:r>
            <a:r>
              <a:rPr lang="en-US" sz="2400" dirty="0">
                <a:solidFill>
                  <a:srgbClr val="FF0000"/>
                </a:solidFill>
              </a:rPr>
              <a:t>serious bodily injury </a:t>
            </a:r>
            <a:r>
              <a:rPr lang="en-US" sz="2400" dirty="0"/>
              <a:t>to the resident.</a:t>
            </a:r>
          </a:p>
          <a:p>
            <a:pPr lvl="1"/>
            <a:r>
              <a:rPr lang="en-US" sz="2400" dirty="0"/>
              <a:t>No later than </a:t>
            </a:r>
            <a:r>
              <a:rPr lang="en-US" sz="2400" dirty="0">
                <a:solidFill>
                  <a:srgbClr val="0070C0"/>
                </a:solidFill>
              </a:rPr>
              <a:t>24 hours </a:t>
            </a:r>
            <a:r>
              <a:rPr lang="en-US" sz="2400" dirty="0"/>
              <a:t>after forming the suspicion if there is </a:t>
            </a:r>
            <a:r>
              <a:rPr lang="en-US" sz="2400" dirty="0">
                <a:solidFill>
                  <a:srgbClr val="0070C0"/>
                </a:solidFill>
              </a:rPr>
              <a:t>no serious bodily injury </a:t>
            </a:r>
            <a:r>
              <a:rPr lang="en-US" sz="2400" dirty="0"/>
              <a:t>to the resident. </a:t>
            </a:r>
          </a:p>
          <a:p>
            <a:r>
              <a:rPr lang="en-US" sz="2800" dirty="0"/>
              <a:t>Your State or Facility may have more strict</a:t>
            </a:r>
          </a:p>
          <a:p>
            <a:pPr marL="0" indent="0">
              <a:buNone/>
            </a:pPr>
            <a:r>
              <a:rPr lang="en-US" sz="2800" dirty="0"/>
              <a:t>     reporting rules.  See the next slide for </a:t>
            </a:r>
          </a:p>
          <a:p>
            <a:pPr marL="0" indent="0">
              <a:buNone/>
            </a:pPr>
            <a:r>
              <a:rPr lang="en-US" sz="2800" dirty="0"/>
              <a:t>     details.</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10400" y="4724400"/>
            <a:ext cx="1805037" cy="1203960"/>
          </a:xfrm>
          <a:prstGeom prst="rect">
            <a:avLst/>
          </a:prstGeom>
        </p:spPr>
      </p:pic>
    </p:spTree>
    <p:extLst>
      <p:ext uri="{BB962C8B-B14F-4D97-AF65-F5344CB8AC3E}">
        <p14:creationId xmlns:p14="http://schemas.microsoft.com/office/powerpoint/2010/main" val="832793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Add State Specific Reporting Requirements Here</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98497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Participants will:</a:t>
            </a:r>
          </a:p>
          <a:p>
            <a:r>
              <a:rPr lang="en-US" dirty="0"/>
              <a:t>Understand the updated regulation that guides our practices regarding freedom from abuse, neglect and exploitation. </a:t>
            </a:r>
          </a:p>
          <a:p>
            <a:r>
              <a:rPr lang="en-US" dirty="0"/>
              <a:t>Identify the seven elements required for our process to protect residents from abuse, neglect and exploitation. </a:t>
            </a:r>
          </a:p>
          <a:p>
            <a:r>
              <a:rPr lang="en-US" dirty="0"/>
              <a:t>Be able to identify the role and responsibilities of direct care staff to identify and report potential abuse or neglect issues. </a:t>
            </a:r>
          </a:p>
          <a:p>
            <a:endParaRPr lang="en-US" dirty="0"/>
          </a:p>
        </p:txBody>
      </p:sp>
    </p:spTree>
    <p:extLst>
      <p:ext uri="{BB962C8B-B14F-4D97-AF65-F5344CB8AC3E}">
        <p14:creationId xmlns:p14="http://schemas.microsoft.com/office/powerpoint/2010/main" val="41235616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Element 4 – Prohibit Retaliation</a:t>
            </a:r>
            <a:endParaRPr lang="en-US" dirty="0"/>
          </a:p>
        </p:txBody>
      </p:sp>
      <p:sp>
        <p:nvSpPr>
          <p:cNvPr id="3" name="Content Placeholder 2"/>
          <p:cNvSpPr>
            <a:spLocks noGrp="1"/>
          </p:cNvSpPr>
          <p:nvPr>
            <p:ph idx="1"/>
          </p:nvPr>
        </p:nvSpPr>
        <p:spPr/>
        <p:txBody>
          <a:bodyPr/>
          <a:lstStyle/>
          <a:p>
            <a:pPr marL="0" indent="0">
              <a:buNone/>
            </a:pPr>
            <a:r>
              <a:rPr lang="en-US" dirty="0"/>
              <a:t>Residents must be protected from retaliation if they report abuse</a:t>
            </a:r>
          </a:p>
          <a:p>
            <a:pPr lvl="1"/>
            <a:r>
              <a:rPr lang="en-US" dirty="0"/>
              <a:t>It is not allowed for anyone to mistreat or intimidate the resident after reporting potential abuse.</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29000" y="4266426"/>
            <a:ext cx="2514600" cy="1840687"/>
          </a:xfrm>
          <a:prstGeom prst="rect">
            <a:avLst/>
          </a:prstGeom>
        </p:spPr>
      </p:pic>
    </p:spTree>
    <p:extLst>
      <p:ext uri="{BB962C8B-B14F-4D97-AF65-F5344CB8AC3E}">
        <p14:creationId xmlns:p14="http://schemas.microsoft.com/office/powerpoint/2010/main" val="3439092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Element 5 - Investigation</a:t>
            </a:r>
            <a:endParaRPr lang="en-US" dirty="0"/>
          </a:p>
        </p:txBody>
      </p:sp>
      <p:sp>
        <p:nvSpPr>
          <p:cNvPr id="3" name="Content Placeholder 2"/>
          <p:cNvSpPr>
            <a:spLocks noGrp="1"/>
          </p:cNvSpPr>
          <p:nvPr>
            <p:ph idx="1"/>
          </p:nvPr>
        </p:nvSpPr>
        <p:spPr/>
        <p:txBody>
          <a:bodyPr>
            <a:normAutofit lnSpcReduction="10000"/>
          </a:bodyPr>
          <a:lstStyle/>
          <a:p>
            <a:r>
              <a:rPr lang="en-US" sz="2800" dirty="0"/>
              <a:t>Every allegation of abuse, neglect, exploitation, mistreatment, injuries of unknown source and misappropriated resident property must be thoroughly investigated. </a:t>
            </a:r>
          </a:p>
          <a:p>
            <a:pPr lvl="1"/>
            <a:r>
              <a:rPr lang="en-US" dirty="0"/>
              <a:t>Residents, employees, family members, visitors, and other may be interviewed about their knowledge of events.</a:t>
            </a:r>
          </a:p>
          <a:p>
            <a:pPr lvl="1"/>
            <a:r>
              <a:rPr lang="en-US" dirty="0"/>
              <a:t>All health care workers are “mandatory reporters” of abuse, so it is important to share all the information that you have about the event(s).</a:t>
            </a:r>
          </a:p>
        </p:txBody>
      </p:sp>
    </p:spTree>
    <p:extLst>
      <p:ext uri="{BB962C8B-B14F-4D97-AF65-F5344CB8AC3E}">
        <p14:creationId xmlns:p14="http://schemas.microsoft.com/office/powerpoint/2010/main" val="3563305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Element 6 – Prevent Further Abuse</a:t>
            </a:r>
            <a:endParaRPr lang="en-US" dirty="0"/>
          </a:p>
        </p:txBody>
      </p:sp>
      <p:sp>
        <p:nvSpPr>
          <p:cNvPr id="3" name="Content Placeholder 2"/>
          <p:cNvSpPr>
            <a:spLocks noGrp="1"/>
          </p:cNvSpPr>
          <p:nvPr>
            <p:ph idx="1"/>
          </p:nvPr>
        </p:nvSpPr>
        <p:spPr/>
        <p:txBody>
          <a:bodyPr/>
          <a:lstStyle/>
          <a:p>
            <a:pPr marL="0" indent="0">
              <a:buNone/>
            </a:pPr>
            <a:r>
              <a:rPr lang="en-US" sz="2800" dirty="0"/>
              <a:t>The facility staff must protect the residents from further abuse while the investigation is being competed</a:t>
            </a:r>
            <a:r>
              <a:rPr lang="en-US" dirty="0"/>
              <a:t>.</a:t>
            </a:r>
          </a:p>
          <a:p>
            <a:pPr lvl="1"/>
            <a:r>
              <a:rPr lang="en-US" sz="2400" dirty="0"/>
              <a:t>This may involve suspending staff or assigning staff to work in other areas of the facility during the investigation.</a:t>
            </a:r>
          </a:p>
          <a:p>
            <a:pPr lvl="1"/>
            <a:r>
              <a:rPr lang="en-US" sz="2400" dirty="0"/>
              <a:t>This is for the protection of residents and staff</a:t>
            </a:r>
          </a:p>
          <a:p>
            <a:pPr lvl="1"/>
            <a:r>
              <a:rPr lang="en-US" sz="2400" dirty="0"/>
              <a:t>Suspension during the investigation does not mean that you are guilty of anything. </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733800" y="5181600"/>
            <a:ext cx="1371600" cy="914857"/>
          </a:xfrm>
          <a:prstGeom prst="rect">
            <a:avLst/>
          </a:prstGeom>
        </p:spPr>
      </p:pic>
    </p:spTree>
    <p:extLst>
      <p:ext uri="{BB962C8B-B14F-4D97-AF65-F5344CB8AC3E}">
        <p14:creationId xmlns:p14="http://schemas.microsoft.com/office/powerpoint/2010/main" val="23997976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Element 7 – Report Results</a:t>
            </a:r>
            <a:endParaRPr lang="en-US" dirty="0"/>
          </a:p>
        </p:txBody>
      </p:sp>
      <p:sp>
        <p:nvSpPr>
          <p:cNvPr id="3" name="Content Placeholder 2"/>
          <p:cNvSpPr>
            <a:spLocks noGrp="1"/>
          </p:cNvSpPr>
          <p:nvPr>
            <p:ph idx="1"/>
          </p:nvPr>
        </p:nvSpPr>
        <p:spPr/>
        <p:txBody>
          <a:bodyPr/>
          <a:lstStyle/>
          <a:p>
            <a:r>
              <a:rPr lang="en-US" dirty="0"/>
              <a:t>The results of the investigation must be reported to the Administrator and other officials, according to State law, and the State Survey Agency within 5 days of the incident. </a:t>
            </a:r>
          </a:p>
          <a:p>
            <a:pPr marL="0" indent="0" algn="ctr">
              <a:buNone/>
            </a:pPr>
            <a:r>
              <a:rPr lang="en-US" i="1" dirty="0"/>
              <a:t>Each State has its own reporting rules and processes. See the next slide for more information about your State.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57600" y="5257800"/>
            <a:ext cx="1573519" cy="1049537"/>
          </a:xfrm>
          <a:prstGeom prst="rect">
            <a:avLst/>
          </a:prstGeom>
        </p:spPr>
      </p:pic>
    </p:spTree>
    <p:extLst>
      <p:ext uri="{BB962C8B-B14F-4D97-AF65-F5344CB8AC3E}">
        <p14:creationId xmlns:p14="http://schemas.microsoft.com/office/powerpoint/2010/main" val="3194959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Facility Investigation Report</a:t>
            </a:r>
            <a:endParaRPr lang="en-US" dirty="0"/>
          </a:p>
        </p:txBody>
      </p:sp>
    </p:spTree>
    <p:extLst>
      <p:ext uri="{BB962C8B-B14F-4D97-AF65-F5344CB8AC3E}">
        <p14:creationId xmlns:p14="http://schemas.microsoft.com/office/powerpoint/2010/main" val="2624914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Your Role and Responsibilities</a:t>
            </a:r>
            <a:endParaRPr lang="en-US" dirty="0"/>
          </a:p>
        </p:txBody>
      </p:sp>
      <p:sp>
        <p:nvSpPr>
          <p:cNvPr id="3" name="Content Placeholder 2"/>
          <p:cNvSpPr>
            <a:spLocks noGrp="1"/>
          </p:cNvSpPr>
          <p:nvPr>
            <p:ph idx="1"/>
          </p:nvPr>
        </p:nvSpPr>
        <p:spPr/>
        <p:txBody>
          <a:bodyPr>
            <a:normAutofit fontScale="92500"/>
          </a:bodyPr>
          <a:lstStyle/>
          <a:p>
            <a:r>
              <a:rPr lang="en-US" sz="2800" dirty="0"/>
              <a:t>Direct care givers are required to follow the nursing home regulations.</a:t>
            </a:r>
          </a:p>
          <a:p>
            <a:r>
              <a:rPr lang="en-US" sz="2800" dirty="0"/>
              <a:t>Healthcare workers are required to identify and report:</a:t>
            </a:r>
          </a:p>
          <a:p>
            <a:pPr lvl="1"/>
            <a:r>
              <a:rPr lang="en-US" sz="2400" dirty="0"/>
              <a:t>suspected crimes toward residents and </a:t>
            </a:r>
          </a:p>
          <a:p>
            <a:pPr lvl="1"/>
            <a:r>
              <a:rPr lang="en-US" sz="2400" dirty="0"/>
              <a:t>alleged abuse, </a:t>
            </a:r>
          </a:p>
          <a:p>
            <a:pPr lvl="1"/>
            <a:r>
              <a:rPr lang="en-US" sz="2400" dirty="0"/>
              <a:t>neglect, </a:t>
            </a:r>
          </a:p>
          <a:p>
            <a:pPr lvl="1"/>
            <a:r>
              <a:rPr lang="en-US" sz="2400" dirty="0"/>
              <a:t>misappropriation, </a:t>
            </a:r>
          </a:p>
          <a:p>
            <a:pPr lvl="1"/>
            <a:r>
              <a:rPr lang="en-US" sz="2400" dirty="0"/>
              <a:t>exploitation, </a:t>
            </a:r>
          </a:p>
          <a:p>
            <a:pPr lvl="1"/>
            <a:r>
              <a:rPr lang="en-US" sz="2400" dirty="0"/>
              <a:t>involuntary seclusion, </a:t>
            </a:r>
          </a:p>
          <a:p>
            <a:pPr lvl="1"/>
            <a:r>
              <a:rPr lang="en-US" sz="2400" dirty="0"/>
              <a:t>use of restraints without a medical symptom.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172200" y="3733799"/>
            <a:ext cx="2362200" cy="1575587"/>
          </a:xfrm>
          <a:prstGeom prst="rect">
            <a:avLst/>
          </a:prstGeom>
        </p:spPr>
      </p:pic>
    </p:spTree>
    <p:extLst>
      <p:ext uri="{BB962C8B-B14F-4D97-AF65-F5344CB8AC3E}">
        <p14:creationId xmlns:p14="http://schemas.microsoft.com/office/powerpoint/2010/main" val="23949811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Your Role and Responsibilities</a:t>
            </a:r>
            <a:endParaRPr lang="en-US" dirty="0"/>
          </a:p>
        </p:txBody>
      </p:sp>
      <p:sp>
        <p:nvSpPr>
          <p:cNvPr id="3" name="Content Placeholder 2"/>
          <p:cNvSpPr>
            <a:spLocks noGrp="1"/>
          </p:cNvSpPr>
          <p:nvPr>
            <p:ph idx="1"/>
          </p:nvPr>
        </p:nvSpPr>
        <p:spPr/>
        <p:txBody>
          <a:bodyPr/>
          <a:lstStyle/>
          <a:p>
            <a:r>
              <a:rPr lang="en-US" dirty="0"/>
              <a:t>Monitor your own level of frustration or anger and ask for assistance if levels get too high.</a:t>
            </a:r>
          </a:p>
          <a:p>
            <a:r>
              <a:rPr lang="en-US" dirty="0"/>
              <a:t>Step in to assist others who may be frustrated or angry.</a:t>
            </a:r>
          </a:p>
          <a:p>
            <a:r>
              <a:rPr lang="en-US" dirty="0"/>
              <a:t>Monitor and assist residents with behaviors that might disrupt or frustrate other residents or staff. </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57600" y="4794069"/>
            <a:ext cx="1981200" cy="1297686"/>
          </a:xfrm>
          <a:prstGeom prst="rect">
            <a:avLst/>
          </a:prstGeom>
        </p:spPr>
      </p:pic>
    </p:spTree>
    <p:extLst>
      <p:ext uri="{BB962C8B-B14F-4D97-AF65-F5344CB8AC3E}">
        <p14:creationId xmlns:p14="http://schemas.microsoft.com/office/powerpoint/2010/main" val="26617559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Your Role and Responsibilities</a:t>
            </a:r>
            <a:endParaRPr lang="en-US" dirty="0"/>
          </a:p>
        </p:txBody>
      </p:sp>
      <p:sp>
        <p:nvSpPr>
          <p:cNvPr id="3" name="Content Placeholder 2"/>
          <p:cNvSpPr>
            <a:spLocks noGrp="1"/>
          </p:cNvSpPr>
          <p:nvPr>
            <p:ph idx="1"/>
          </p:nvPr>
        </p:nvSpPr>
        <p:spPr/>
        <p:txBody>
          <a:bodyPr/>
          <a:lstStyle/>
          <a:p>
            <a:r>
              <a:rPr lang="en-US" dirty="0"/>
              <a:t>Be aware of changes in residents’ mood or level of interaction. Report changes to the supervisor for investigation.</a:t>
            </a:r>
          </a:p>
          <a:p>
            <a:r>
              <a:rPr lang="en-US" dirty="0"/>
              <a:t>Safeguard residents’ belongings. Report high value items to the supervisor for safe-keeping.</a:t>
            </a:r>
          </a:p>
          <a:p>
            <a:r>
              <a:rPr lang="en-US" dirty="0"/>
              <a:t>Report all skin changes and injuries right away to the supervisor. </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038600" y="4876799"/>
            <a:ext cx="1905000" cy="1270635"/>
          </a:xfrm>
          <a:prstGeom prst="rect">
            <a:avLst/>
          </a:prstGeom>
        </p:spPr>
      </p:pic>
    </p:spTree>
    <p:extLst>
      <p:ext uri="{BB962C8B-B14F-4D97-AF65-F5344CB8AC3E}">
        <p14:creationId xmlns:p14="http://schemas.microsoft.com/office/powerpoint/2010/main" val="41067654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Your Role and Responsibilities</a:t>
            </a:r>
            <a:endParaRPr lang="en-US" dirty="0"/>
          </a:p>
        </p:txBody>
      </p:sp>
      <p:sp>
        <p:nvSpPr>
          <p:cNvPr id="3" name="Content Placeholder 2"/>
          <p:cNvSpPr>
            <a:spLocks noGrp="1"/>
          </p:cNvSpPr>
          <p:nvPr>
            <p:ph idx="1"/>
          </p:nvPr>
        </p:nvSpPr>
        <p:spPr/>
        <p:txBody>
          <a:bodyPr/>
          <a:lstStyle/>
          <a:p>
            <a:r>
              <a:rPr lang="en-US" dirty="0"/>
              <a:t>Understand the definitions of abuse related events that are reportable.</a:t>
            </a:r>
          </a:p>
          <a:p>
            <a:r>
              <a:rPr lang="en-US" dirty="0"/>
              <a:t>Know your facility’s abuse reporting policy and follow it.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4123627"/>
            <a:ext cx="3048000" cy="2033016"/>
          </a:xfrm>
          <a:prstGeom prst="rect">
            <a:avLst/>
          </a:prstGeom>
        </p:spPr>
      </p:pic>
    </p:spTree>
    <p:extLst>
      <p:ext uri="{BB962C8B-B14F-4D97-AF65-F5344CB8AC3E}">
        <p14:creationId xmlns:p14="http://schemas.microsoft.com/office/powerpoint/2010/main" val="6919509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 Summary</a:t>
            </a:r>
            <a:endParaRPr lang="en-US" dirty="0"/>
          </a:p>
        </p:txBody>
      </p:sp>
      <p:sp>
        <p:nvSpPr>
          <p:cNvPr id="3" name="Content Placeholder 2"/>
          <p:cNvSpPr>
            <a:spLocks noGrp="1"/>
          </p:cNvSpPr>
          <p:nvPr>
            <p:ph idx="1"/>
          </p:nvPr>
        </p:nvSpPr>
        <p:spPr/>
        <p:txBody>
          <a:bodyPr>
            <a:normAutofit/>
          </a:bodyPr>
          <a:lstStyle/>
          <a:p>
            <a:r>
              <a:rPr lang="en-US" sz="4000" dirty="0"/>
              <a:t>Know</a:t>
            </a:r>
          </a:p>
          <a:p>
            <a:r>
              <a:rPr lang="en-US" sz="4000" dirty="0"/>
              <a:t>Understand</a:t>
            </a:r>
          </a:p>
          <a:p>
            <a:r>
              <a:rPr lang="en-US" sz="4000" dirty="0"/>
              <a:t>Respond</a:t>
            </a:r>
          </a:p>
          <a:p>
            <a:pPr lvl="1"/>
            <a:r>
              <a:rPr lang="en-US" sz="4000" dirty="0"/>
              <a:t>Stop</a:t>
            </a:r>
          </a:p>
          <a:p>
            <a:pPr lvl="1"/>
            <a:r>
              <a:rPr lang="en-US" sz="4000" dirty="0"/>
              <a:t>Protect</a:t>
            </a:r>
          </a:p>
          <a:p>
            <a:pPr lvl="1"/>
            <a:r>
              <a:rPr lang="en-US" sz="4000" dirty="0"/>
              <a:t>Report</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962400" y="2590800"/>
            <a:ext cx="3542044" cy="2578608"/>
          </a:xfrm>
          <a:prstGeom prst="rect">
            <a:avLst/>
          </a:prstGeom>
        </p:spPr>
      </p:pic>
    </p:spTree>
    <p:extLst>
      <p:ext uri="{BB962C8B-B14F-4D97-AF65-F5344CB8AC3E}">
        <p14:creationId xmlns:p14="http://schemas.microsoft.com/office/powerpoint/2010/main" val="889688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endParaRPr lang="en-US" dirty="0"/>
          </a:p>
        </p:txBody>
      </p:sp>
      <p:sp>
        <p:nvSpPr>
          <p:cNvPr id="3" name="Content Placeholder 2"/>
          <p:cNvSpPr>
            <a:spLocks noGrp="1"/>
          </p:cNvSpPr>
          <p:nvPr>
            <p:ph idx="1"/>
          </p:nvPr>
        </p:nvSpPr>
        <p:spPr/>
        <p:txBody>
          <a:bodyPr>
            <a:normAutofit/>
          </a:bodyPr>
          <a:lstStyle/>
          <a:p>
            <a:r>
              <a:rPr lang="en-US" dirty="0"/>
              <a:t>The nursing home Requirements of Participation (</a:t>
            </a:r>
            <a:r>
              <a:rPr lang="en-US" dirty="0" err="1"/>
              <a:t>RoP</a:t>
            </a:r>
            <a:r>
              <a:rPr lang="en-US" dirty="0"/>
              <a:t>) are the regulations that set minimum standards for nursing homes.</a:t>
            </a:r>
          </a:p>
          <a:p>
            <a:r>
              <a:rPr lang="en-US" dirty="0"/>
              <a:t>The changes in regulations go into effect over the next three years, in phases.</a:t>
            </a:r>
          </a:p>
          <a:p>
            <a:r>
              <a:rPr lang="en-US" dirty="0"/>
              <a:t>There were changes made to the </a:t>
            </a:r>
          </a:p>
          <a:p>
            <a:pPr marL="0" indent="0">
              <a:buNone/>
            </a:pPr>
            <a:r>
              <a:rPr lang="en-US" dirty="0"/>
              <a:t>    regulations for Freedom from Abuse, </a:t>
            </a:r>
          </a:p>
          <a:p>
            <a:pPr marL="0" indent="0">
              <a:buNone/>
            </a:pPr>
            <a:r>
              <a:rPr lang="en-US" dirty="0"/>
              <a:t>     Neglect and Exploitation.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609600"/>
            <a:ext cx="1905000" cy="1266825"/>
          </a:xfrm>
          <a:prstGeom prst="rect">
            <a:avLst/>
          </a:prstGeom>
        </p:spPr>
      </p:pic>
    </p:spTree>
    <p:extLst>
      <p:ext uri="{BB962C8B-B14F-4D97-AF65-F5344CB8AC3E}">
        <p14:creationId xmlns:p14="http://schemas.microsoft.com/office/powerpoint/2010/main" val="2882440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lnSpc>
                <a:spcPct val="200000"/>
              </a:lnSpc>
              <a:spcBef>
                <a:spcPts val="600"/>
              </a:spcBef>
              <a:buNone/>
            </a:pPr>
            <a:r>
              <a:rPr lang="en-US" sz="4400" b="1" cap="small" dirty="0">
                <a:ea typeface="Verdana" panose="020B0604030504040204" pitchFamily="34" charset="0"/>
                <a:cs typeface="Verdana" panose="020B0604030504040204" pitchFamily="34" charset="0"/>
              </a:rPr>
              <a:t>Thank you for participating in this education session!</a:t>
            </a:r>
          </a:p>
        </p:txBody>
      </p:sp>
    </p:spTree>
    <p:extLst>
      <p:ext uri="{BB962C8B-B14F-4D97-AF65-F5344CB8AC3E}">
        <p14:creationId xmlns:p14="http://schemas.microsoft.com/office/powerpoint/2010/main" val="142685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of the Regulation</a:t>
            </a:r>
            <a:endParaRPr lang="en-US" dirty="0"/>
          </a:p>
        </p:txBody>
      </p:sp>
      <p:sp>
        <p:nvSpPr>
          <p:cNvPr id="3" name="Content Placeholder 2"/>
          <p:cNvSpPr>
            <a:spLocks noGrp="1"/>
          </p:cNvSpPr>
          <p:nvPr>
            <p:ph idx="1"/>
          </p:nvPr>
        </p:nvSpPr>
        <p:spPr/>
        <p:txBody>
          <a:bodyPr/>
          <a:lstStyle/>
          <a:p>
            <a:pPr marL="0" indent="0">
              <a:buNone/>
            </a:pPr>
            <a:r>
              <a:rPr lang="en-US" sz="2800" dirty="0"/>
              <a:t>The regulation states that: </a:t>
            </a:r>
          </a:p>
          <a:p>
            <a:pPr lvl="1"/>
            <a:r>
              <a:rPr lang="en-US" sz="2400" dirty="0"/>
              <a:t>Residents have the right to be free from abuse, neglect, misappropriation and exploitation. </a:t>
            </a:r>
          </a:p>
          <a:p>
            <a:pPr lvl="1"/>
            <a:r>
              <a:rPr lang="en-US" sz="2400" dirty="0"/>
              <a:t>Residents must be told about their rights.</a:t>
            </a:r>
          </a:p>
          <a:p>
            <a:pPr lvl="1"/>
            <a:r>
              <a:rPr lang="en-US" sz="2400" dirty="0"/>
              <a:t>The facility must promote the residents’ rights.</a:t>
            </a:r>
          </a:p>
          <a:p>
            <a:pPr lvl="1"/>
            <a:r>
              <a:rPr lang="en-US" sz="2400" dirty="0"/>
              <a:t>The facility must have policies and procedures and education for new and existing staff about freedom from abuse.</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37430" y="4719918"/>
            <a:ext cx="2057400" cy="1372286"/>
          </a:xfrm>
          <a:prstGeom prst="rect">
            <a:avLst/>
          </a:prstGeom>
        </p:spPr>
      </p:pic>
    </p:spTree>
    <p:extLst>
      <p:ext uri="{BB962C8B-B14F-4D97-AF65-F5344CB8AC3E}">
        <p14:creationId xmlns:p14="http://schemas.microsoft.com/office/powerpoint/2010/main" val="2055043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of the Regulation</a:t>
            </a:r>
            <a:endParaRPr lang="en-US" dirty="0"/>
          </a:p>
        </p:txBody>
      </p:sp>
      <p:sp>
        <p:nvSpPr>
          <p:cNvPr id="3" name="Content Placeholder 2"/>
          <p:cNvSpPr>
            <a:spLocks noGrp="1"/>
          </p:cNvSpPr>
          <p:nvPr>
            <p:ph idx="1"/>
          </p:nvPr>
        </p:nvSpPr>
        <p:spPr/>
        <p:txBody>
          <a:bodyPr/>
          <a:lstStyle/>
          <a:p>
            <a:pPr marL="0" indent="0">
              <a:buNone/>
            </a:pPr>
            <a:r>
              <a:rPr lang="en-US" sz="2800" dirty="0"/>
              <a:t>The regulations also state:</a:t>
            </a:r>
          </a:p>
          <a:p>
            <a:pPr lvl="1"/>
            <a:r>
              <a:rPr lang="en-US" sz="2400" dirty="0"/>
              <a:t>The facility cannot employ individuals who have been found guilty of abuse or have an abuse violation against their professional license.</a:t>
            </a:r>
          </a:p>
          <a:p>
            <a:pPr lvl="1"/>
            <a:r>
              <a:rPr lang="en-US" sz="2400" dirty="0"/>
              <a:t>Facility staff must be able to identify potential abuse and know what to do to protect residents .</a:t>
            </a:r>
          </a:p>
          <a:p>
            <a:pPr lvl="1"/>
            <a:r>
              <a:rPr lang="en-US" sz="2400" dirty="0"/>
              <a:t>Facility staff must know how and when to report suspected abuse. </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4639235"/>
            <a:ext cx="2057400" cy="1497787"/>
          </a:xfrm>
          <a:prstGeom prst="rect">
            <a:avLst/>
          </a:prstGeom>
        </p:spPr>
      </p:pic>
    </p:spTree>
    <p:extLst>
      <p:ext uri="{BB962C8B-B14F-4D97-AF65-F5344CB8AC3E}">
        <p14:creationId xmlns:p14="http://schemas.microsoft.com/office/powerpoint/2010/main" val="195870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r>
              <a:rPr lang="en-US" sz="2000" b="1" dirty="0"/>
              <a:t>Updated Definitions</a:t>
            </a:r>
            <a:endParaRPr lang="en-US" sz="2000" dirty="0"/>
          </a:p>
        </p:txBody>
      </p:sp>
      <p:sp>
        <p:nvSpPr>
          <p:cNvPr id="3" name="Content Placeholder 2"/>
          <p:cNvSpPr>
            <a:spLocks noGrp="1"/>
          </p:cNvSpPr>
          <p:nvPr>
            <p:ph idx="1"/>
          </p:nvPr>
        </p:nvSpPr>
        <p:spPr>
          <a:xfrm>
            <a:off x="431800" y="762000"/>
            <a:ext cx="8229600" cy="5486400"/>
          </a:xfrm>
        </p:spPr>
        <p:txBody>
          <a:bodyPr>
            <a:noAutofit/>
          </a:bodyPr>
          <a:lstStyle/>
          <a:p>
            <a:pPr>
              <a:lnSpc>
                <a:spcPct val="120000"/>
              </a:lnSpc>
              <a:spcBef>
                <a:spcPts val="600"/>
              </a:spcBef>
            </a:pPr>
            <a:r>
              <a:rPr lang="en-US" sz="2400" b="1" u="sng" dirty="0"/>
              <a:t>Abuse </a:t>
            </a:r>
            <a:r>
              <a:rPr lang="en-US" sz="2400" dirty="0"/>
              <a:t>= the willful infliction of injury, unreasonable confinement, intimidation, or punishment with resulting physical harm, pain or mental anguish. </a:t>
            </a:r>
          </a:p>
          <a:p>
            <a:pPr lvl="1">
              <a:lnSpc>
                <a:spcPct val="120000"/>
              </a:lnSpc>
              <a:spcBef>
                <a:spcPts val="600"/>
              </a:spcBef>
            </a:pPr>
            <a:r>
              <a:rPr lang="en-US" sz="1600" dirty="0"/>
              <a:t>Includes withholding goods or services that are necessary to attain or maintain physical, mental, and psychosocial well-being. </a:t>
            </a:r>
          </a:p>
          <a:p>
            <a:pPr lvl="1">
              <a:lnSpc>
                <a:spcPct val="120000"/>
              </a:lnSpc>
              <a:spcBef>
                <a:spcPts val="600"/>
              </a:spcBef>
            </a:pPr>
            <a:r>
              <a:rPr lang="en-US" sz="1600" dirty="0"/>
              <a:t>Includes verbal abuse, sexual abuse, physical abuse, and mental abuse including abuse caused through the use of technology. </a:t>
            </a:r>
          </a:p>
          <a:p>
            <a:pPr lvl="1">
              <a:lnSpc>
                <a:spcPct val="120000"/>
              </a:lnSpc>
              <a:spcBef>
                <a:spcPts val="600"/>
              </a:spcBef>
            </a:pPr>
            <a:r>
              <a:rPr lang="en-US" sz="1600" dirty="0"/>
              <a:t>Instances of abuse of all residents, irrespective of any mental or physical condition, cause physical harm, pain or mental anguish. </a:t>
            </a:r>
          </a:p>
          <a:p>
            <a:pPr>
              <a:lnSpc>
                <a:spcPct val="120000"/>
              </a:lnSpc>
              <a:spcBef>
                <a:spcPts val="600"/>
              </a:spcBef>
            </a:pPr>
            <a:r>
              <a:rPr lang="en-US" sz="2400" b="1" u="sng" dirty="0"/>
              <a:t>Willful</a:t>
            </a:r>
            <a:r>
              <a:rPr lang="en-US" sz="2400" dirty="0"/>
              <a:t> = the individual acted deliberately, not that the individual must have intended to inflict injury or harm.</a:t>
            </a:r>
          </a:p>
        </p:txBody>
      </p:sp>
    </p:spTree>
    <p:extLst>
      <p:ext uri="{BB962C8B-B14F-4D97-AF65-F5344CB8AC3E}">
        <p14:creationId xmlns:p14="http://schemas.microsoft.com/office/powerpoint/2010/main" val="4171385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Examples of abuse</a:t>
            </a:r>
            <a:endParaRPr lang="en-US" dirty="0"/>
          </a:p>
        </p:txBody>
      </p:sp>
      <p:sp>
        <p:nvSpPr>
          <p:cNvPr id="3" name="Content Placeholder 2"/>
          <p:cNvSpPr>
            <a:spLocks noGrp="1"/>
          </p:cNvSpPr>
          <p:nvPr>
            <p:ph idx="1"/>
          </p:nvPr>
        </p:nvSpPr>
        <p:spPr/>
        <p:txBody>
          <a:bodyPr/>
          <a:lstStyle/>
          <a:p>
            <a:pPr marL="0" indent="0" fontAlgn="base">
              <a:buNone/>
            </a:pPr>
            <a:r>
              <a:rPr lang="en-US" sz="3600" dirty="0"/>
              <a:t>Group Discussion:  </a:t>
            </a:r>
          </a:p>
          <a:p>
            <a:pPr marL="0" indent="0" fontAlgn="base">
              <a:buNone/>
            </a:pPr>
            <a:r>
              <a:rPr lang="en-US" sz="3600" dirty="0"/>
              <a:t>Describe—</a:t>
            </a:r>
          </a:p>
          <a:p>
            <a:pPr fontAlgn="base"/>
            <a:r>
              <a:rPr lang="en-US" dirty="0"/>
              <a:t>Examples of physical abuse</a:t>
            </a:r>
          </a:p>
          <a:p>
            <a:pPr fontAlgn="base"/>
            <a:r>
              <a:rPr lang="en-US" dirty="0"/>
              <a:t>Examples of verbal abuse </a:t>
            </a:r>
          </a:p>
          <a:p>
            <a:pPr fontAlgn="base"/>
            <a:r>
              <a:rPr lang="en-US" dirty="0"/>
              <a:t>Examples of mental abuse</a:t>
            </a:r>
          </a:p>
          <a:p>
            <a:pPr fontAlgn="base"/>
            <a:r>
              <a:rPr lang="en-US" dirty="0"/>
              <a:t>Examples of sexual abuse </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638800" y="2564892"/>
            <a:ext cx="3048000" cy="2033016"/>
          </a:xfrm>
          <a:prstGeom prst="rect">
            <a:avLst/>
          </a:prstGeom>
        </p:spPr>
      </p:pic>
    </p:spTree>
    <p:extLst>
      <p:ext uri="{BB962C8B-B14F-4D97-AF65-F5344CB8AC3E}">
        <p14:creationId xmlns:p14="http://schemas.microsoft.com/office/powerpoint/2010/main" val="292495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Definitions</a:t>
            </a:r>
            <a:endParaRPr lang="en-US" dirty="0"/>
          </a:p>
        </p:txBody>
      </p:sp>
      <p:sp>
        <p:nvSpPr>
          <p:cNvPr id="3" name="Content Placeholder 2"/>
          <p:cNvSpPr>
            <a:spLocks noGrp="1"/>
          </p:cNvSpPr>
          <p:nvPr>
            <p:ph idx="1"/>
          </p:nvPr>
        </p:nvSpPr>
        <p:spPr>
          <a:xfrm>
            <a:off x="495300" y="1143000"/>
            <a:ext cx="8229600" cy="4525963"/>
          </a:xfrm>
        </p:spPr>
        <p:txBody>
          <a:bodyPr>
            <a:normAutofit/>
          </a:bodyPr>
          <a:lstStyle/>
          <a:p>
            <a:pPr fontAlgn="base"/>
            <a:r>
              <a:rPr lang="en-US" b="1" u="sng" dirty="0"/>
              <a:t>Exploitation</a:t>
            </a:r>
            <a:r>
              <a:rPr lang="en-US" u="sng" dirty="0"/>
              <a:t>.</a:t>
            </a:r>
            <a:r>
              <a:rPr lang="en-US" dirty="0"/>
              <a:t>  (NEW) Exploitation means taking advantage of a resident for personal gain through the use of manipulation, intimidation, threats, or coercion. </a:t>
            </a:r>
          </a:p>
          <a:p>
            <a:pPr fontAlgn="base"/>
            <a:r>
              <a:rPr lang="en-US" dirty="0"/>
              <a:t> </a:t>
            </a:r>
            <a:r>
              <a:rPr lang="en-US" b="1" dirty="0"/>
              <a:t>Group Discussion </a:t>
            </a:r>
            <a:r>
              <a:rPr lang="en-US" dirty="0"/>
              <a:t>- </a:t>
            </a:r>
            <a:r>
              <a:rPr lang="en-US" b="1" dirty="0"/>
              <a:t>Examples</a:t>
            </a:r>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724400"/>
            <a:ext cx="2209800" cy="1478356"/>
          </a:xfrm>
          <a:prstGeom prst="rect">
            <a:avLst/>
          </a:prstGeom>
        </p:spPr>
      </p:pic>
    </p:spTree>
    <p:extLst>
      <p:ext uri="{BB962C8B-B14F-4D97-AF65-F5344CB8AC3E}">
        <p14:creationId xmlns:p14="http://schemas.microsoft.com/office/powerpoint/2010/main" val="3086097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Definitions</a:t>
            </a:r>
            <a:endParaRPr lang="en-US" dirty="0"/>
          </a:p>
        </p:txBody>
      </p:sp>
      <p:sp>
        <p:nvSpPr>
          <p:cNvPr id="3" name="Content Placeholder 2"/>
          <p:cNvSpPr>
            <a:spLocks noGrp="1"/>
          </p:cNvSpPr>
          <p:nvPr>
            <p:ph idx="1"/>
          </p:nvPr>
        </p:nvSpPr>
        <p:spPr/>
        <p:txBody>
          <a:bodyPr>
            <a:normAutofit/>
          </a:bodyPr>
          <a:lstStyle/>
          <a:p>
            <a:pPr fontAlgn="base"/>
            <a:r>
              <a:rPr lang="en-US" sz="2800" b="1" dirty="0"/>
              <a:t>“</a:t>
            </a:r>
            <a:r>
              <a:rPr lang="en-US" sz="2400" b="1" u="sng" dirty="0"/>
              <a:t>Involuntary seclusion</a:t>
            </a:r>
            <a:r>
              <a:rPr lang="en-US" sz="2400" u="sng" dirty="0"/>
              <a:t>”</a:t>
            </a:r>
            <a:r>
              <a:rPr lang="en-US" sz="2400" dirty="0"/>
              <a:t> is separation of a resident from other residents or from her/his room or confinement to her/his room (with or without roommates) against the resident’s will, or the will of the resident’s legal representative. </a:t>
            </a:r>
          </a:p>
          <a:p>
            <a:pPr lvl="1" fontAlgn="base"/>
            <a:r>
              <a:rPr lang="en-US" sz="2400" dirty="0"/>
              <a:t>Emergency or short term monitored separation – what does this mean? </a:t>
            </a:r>
          </a:p>
          <a:p>
            <a:pPr marL="342900" lvl="1" indent="0" fontAlgn="base">
              <a:buNone/>
            </a:pPr>
            <a:r>
              <a:rPr lang="en-US" sz="2400" dirty="0">
                <a:solidFill>
                  <a:srgbClr val="FF0000"/>
                </a:solidFill>
                <a:highlight>
                  <a:srgbClr val="FFFF00"/>
                </a:highlight>
              </a:rPr>
              <a:t>.</a:t>
            </a:r>
            <a:r>
              <a:rPr lang="en-US" dirty="0">
                <a:solidFill>
                  <a:srgbClr val="FF0000"/>
                </a:solidFill>
                <a:highlight>
                  <a:srgbClr val="FFFF00"/>
                </a:highlight>
              </a:rPr>
              <a:t> </a:t>
            </a:r>
            <a:r>
              <a:rPr lang="en-US" sz="2700" b="1" dirty="0"/>
              <a:t>Examples</a:t>
            </a:r>
            <a:endParaRPr lang="en-US" sz="2300"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86200" y="4995207"/>
            <a:ext cx="1942929" cy="1295933"/>
          </a:xfrm>
          <a:prstGeom prst="rect">
            <a:avLst/>
          </a:prstGeom>
        </p:spPr>
      </p:pic>
    </p:spTree>
    <p:extLst>
      <p:ext uri="{BB962C8B-B14F-4D97-AF65-F5344CB8AC3E}">
        <p14:creationId xmlns:p14="http://schemas.microsoft.com/office/powerpoint/2010/main" val="3415454014"/>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2012LeadingAge_gray2PPT</Template>
  <TotalTime>969</TotalTime>
  <Words>3808</Words>
  <Application>Microsoft Office PowerPoint</Application>
  <PresentationFormat>On-screen Show (4:3)</PresentationFormat>
  <Paragraphs>340</Paragraphs>
  <Slides>30</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Times New Roman</vt:lpstr>
      <vt:lpstr>Verdana</vt:lpstr>
      <vt:lpstr>1_2012LeadingAge_gray2PPT</vt:lpstr>
      <vt:lpstr>Freedom from Abuse, Neglect, Misappropriation and Exploitation</vt:lpstr>
      <vt:lpstr>Objectives </vt:lpstr>
      <vt:lpstr>Introduction</vt:lpstr>
      <vt:lpstr>Overview of the Regulation</vt:lpstr>
      <vt:lpstr>Overview of the Regulation</vt:lpstr>
      <vt:lpstr>Updated Definitions</vt:lpstr>
      <vt:lpstr>Examples of abuse</vt:lpstr>
      <vt:lpstr>Definitions</vt:lpstr>
      <vt:lpstr>Definitions</vt:lpstr>
      <vt:lpstr>Definitions</vt:lpstr>
      <vt:lpstr>Definitions</vt:lpstr>
      <vt:lpstr>Definitions</vt:lpstr>
      <vt:lpstr>First Things FIRST!</vt:lpstr>
      <vt:lpstr>Element 1 - Employee Screening</vt:lpstr>
      <vt:lpstr>Element 2 – Policy and Procedure</vt:lpstr>
      <vt:lpstr>Element 3 – Report Suspected Abuse</vt:lpstr>
      <vt:lpstr>Facility Reporting Requirements</vt:lpstr>
      <vt:lpstr>Element 3 – Reporting Suspected Crime </vt:lpstr>
      <vt:lpstr>Add State Specific Reporting Requirements Here</vt:lpstr>
      <vt:lpstr>Element 4 – Prohibit Retaliation</vt:lpstr>
      <vt:lpstr>Element 5 - Investigation</vt:lpstr>
      <vt:lpstr>Element 6 – Prevent Further Abuse</vt:lpstr>
      <vt:lpstr>Element 7 – Report Results</vt:lpstr>
      <vt:lpstr>Facility Investigation Report</vt:lpstr>
      <vt:lpstr>Your Role and Responsibilities</vt:lpstr>
      <vt:lpstr>Your Role and Responsibilities</vt:lpstr>
      <vt:lpstr>Your Role and Responsibilities</vt:lpstr>
      <vt:lpstr>Your Role and Responsibilities</vt:lpstr>
      <vt:lpstr>In 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aparkhill</dc:creator>
  <cp:lastModifiedBy>Ruta Prasauskas</cp:lastModifiedBy>
  <cp:revision>115</cp:revision>
  <dcterms:created xsi:type="dcterms:W3CDTF">2012-09-27T17:39:50Z</dcterms:created>
  <dcterms:modified xsi:type="dcterms:W3CDTF">2017-10-26T19:37:12Z</dcterms:modified>
</cp:coreProperties>
</file>