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9"/>
  </p:notesMasterIdLst>
  <p:handoutMasterIdLst>
    <p:handoutMasterId r:id="rId40"/>
  </p:handoutMasterIdLst>
  <p:sldIdLst>
    <p:sldId id="256" r:id="rId2"/>
    <p:sldId id="307" r:id="rId3"/>
    <p:sldId id="309" r:id="rId4"/>
    <p:sldId id="257" r:id="rId5"/>
    <p:sldId id="289" r:id="rId6"/>
    <p:sldId id="290" r:id="rId7"/>
    <p:sldId id="300" r:id="rId8"/>
    <p:sldId id="277" r:id="rId9"/>
    <p:sldId id="297" r:id="rId10"/>
    <p:sldId id="298" r:id="rId11"/>
    <p:sldId id="284" r:id="rId12"/>
    <p:sldId id="278" r:id="rId13"/>
    <p:sldId id="311" r:id="rId14"/>
    <p:sldId id="301" r:id="rId15"/>
    <p:sldId id="302" r:id="rId16"/>
    <p:sldId id="303" r:id="rId17"/>
    <p:sldId id="280" r:id="rId18"/>
    <p:sldId id="305" r:id="rId19"/>
    <p:sldId id="306" r:id="rId20"/>
    <p:sldId id="283" r:id="rId21"/>
    <p:sldId id="265" r:id="rId22"/>
    <p:sldId id="281" r:id="rId23"/>
    <p:sldId id="328" r:id="rId24"/>
    <p:sldId id="313" r:id="rId25"/>
    <p:sldId id="314" r:id="rId26"/>
    <p:sldId id="315" r:id="rId27"/>
    <p:sldId id="316" r:id="rId28"/>
    <p:sldId id="329" r:id="rId29"/>
    <p:sldId id="330" r:id="rId30"/>
    <p:sldId id="317" r:id="rId31"/>
    <p:sldId id="333" r:id="rId32"/>
    <p:sldId id="331" r:id="rId33"/>
    <p:sldId id="332" r:id="rId34"/>
    <p:sldId id="320" r:id="rId35"/>
    <p:sldId id="325" r:id="rId36"/>
    <p:sldId id="322" r:id="rId37"/>
    <p:sldId id="266"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d Slides" id="{0AE644E0-820A-C046-B1E4-A3D252CBBC64}">
          <p14:sldIdLst>
            <p14:sldId id="256"/>
            <p14:sldId id="307"/>
            <p14:sldId id="309"/>
            <p14:sldId id="257"/>
            <p14:sldId id="289"/>
            <p14:sldId id="290"/>
            <p14:sldId id="300"/>
            <p14:sldId id="277"/>
            <p14:sldId id="297"/>
            <p14:sldId id="298"/>
            <p14:sldId id="284"/>
            <p14:sldId id="278"/>
            <p14:sldId id="311"/>
            <p14:sldId id="301"/>
            <p14:sldId id="302"/>
            <p14:sldId id="303"/>
            <p14:sldId id="280"/>
            <p14:sldId id="305"/>
            <p14:sldId id="306"/>
            <p14:sldId id="283"/>
            <p14:sldId id="265"/>
            <p14:sldId id="281"/>
            <p14:sldId id="328"/>
            <p14:sldId id="313"/>
            <p14:sldId id="314"/>
            <p14:sldId id="315"/>
            <p14:sldId id="316"/>
            <p14:sldId id="329"/>
            <p14:sldId id="330"/>
            <p14:sldId id="317"/>
            <p14:sldId id="333"/>
            <p14:sldId id="331"/>
            <p14:sldId id="332"/>
            <p14:sldId id="320"/>
            <p14:sldId id="325"/>
            <p14:sldId id="322"/>
            <p14:sldId id="266"/>
          </p14:sldIdLst>
        </p14:section>
        <p14:section name="Blank Backgrounds" id="{7D98A274-E4F3-6143-8EE6-178A838ACD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662"/>
    <a:srgbClr val="191259"/>
    <a:srgbClr val="0E659E"/>
    <a:srgbClr val="6E9A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1108" autoAdjust="0"/>
    <p:restoredTop sz="93307" autoAdjust="0"/>
  </p:normalViewPr>
  <p:slideViewPr>
    <p:cSldViewPr snapToGrid="0" snapToObjects="1">
      <p:cViewPr varScale="1">
        <p:scale>
          <a:sx n="81" d="100"/>
          <a:sy n="81" d="100"/>
        </p:scale>
        <p:origin x="-1000" y="-10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5" d="100"/>
          <a:sy n="55" d="100"/>
        </p:scale>
        <p:origin x="285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4D1EF6-1003-4C13-BF1C-84C8F0F16743}" type="datetimeFigureOut">
              <a:rPr lang="en-US" smtClean="0"/>
              <a:t>3/8/2019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E9C2D9B-9E4E-4D6E-9DF4-E03D155A1D7B}" type="slidenum">
              <a:rPr lang="en-US" smtClean="0"/>
              <a:t>‹#›</a:t>
            </a:fld>
            <a:endParaRPr lang="en-US" dirty="0"/>
          </a:p>
        </p:txBody>
      </p:sp>
    </p:spTree>
    <p:extLst>
      <p:ext uri="{BB962C8B-B14F-4D97-AF65-F5344CB8AC3E}">
        <p14:creationId xmlns:p14="http://schemas.microsoft.com/office/powerpoint/2010/main" val="32993570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6502194-EF6F-624F-8B4F-D1019DE920C9}" type="datetimeFigureOut">
              <a:rPr lang="en-US" smtClean="0"/>
              <a:t>3/8/2019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0A7A22-EE44-1846-83D6-8BEB10AB6A1F}" type="slidenum">
              <a:rPr lang="en-US" smtClean="0"/>
              <a:t>‹#›</a:t>
            </a:fld>
            <a:endParaRPr lang="en-US" dirty="0"/>
          </a:p>
        </p:txBody>
      </p:sp>
    </p:spTree>
    <p:extLst>
      <p:ext uri="{BB962C8B-B14F-4D97-AF65-F5344CB8AC3E}">
        <p14:creationId xmlns:p14="http://schemas.microsoft.com/office/powerpoint/2010/main" val="1601356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Welcome. As our session title suggests, this training is designed to provide managers and board leaders with the foundational knowledge that will equip you to lead all staff in implementing trauma-informed care in our facility.  While most of the new CMS requirements build on expertise and competencies many of us have, the understanding of the role of trauma in the lives of older people is new to our field, and so this session will help you</a:t>
            </a:r>
            <a:r>
              <a:rPr lang="en-US" dirty="0" smtClean="0"/>
              <a:t> to</a:t>
            </a:r>
            <a:r>
              <a:rPr lang="en-US" baseline="0" dirty="0" smtClean="0"/>
              <a:t> help all staff lay the </a:t>
            </a:r>
            <a:r>
              <a:rPr lang="en-US" dirty="0"/>
              <a:t>foundation </a:t>
            </a:r>
            <a:r>
              <a:rPr lang="en-US" dirty="0" smtClean="0"/>
              <a:t>needed to </a:t>
            </a:r>
            <a:r>
              <a:rPr lang="en-US" baseline="0" dirty="0" smtClean="0"/>
              <a:t>implement this kind of approach.</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a:t>
            </a:fld>
            <a:endParaRPr lang="en-US" dirty="0"/>
          </a:p>
        </p:txBody>
      </p:sp>
    </p:spTree>
    <p:extLst>
      <p:ext uri="{BB962C8B-B14F-4D97-AF65-F5344CB8AC3E}">
        <p14:creationId xmlns:p14="http://schemas.microsoft.com/office/powerpoint/2010/main" val="1428614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A couple of words about humans and stress.  </a:t>
            </a:r>
            <a:r>
              <a:rPr lang="en-US" sz="1200" dirty="0" smtClean="0"/>
              <a:t>Human beings</a:t>
            </a:r>
            <a:r>
              <a:rPr lang="en-US" sz="1200" baseline="0" dirty="0" smtClean="0"/>
              <a:t> evolved to have a stress response – to respond to events outside ourselves, whether it was saber toothed tigers then or bad driving, raised voices or other events now. </a:t>
            </a:r>
          </a:p>
          <a:p>
            <a:endParaRPr lang="en-US" dirty="0"/>
          </a:p>
          <a:p>
            <a:r>
              <a:rPr lang="en-US" sz="1200" baseline="0" dirty="0" smtClean="0"/>
              <a:t> The mid brain or amygdala reacts to these kinds of events immediately with an outpouring of stress hormones, increased heart rate, narrowed field of vision – this allows you to decide whether to fight, flee or freeze. In the </a:t>
            </a:r>
            <a:r>
              <a:rPr lang="en-US" dirty="0" smtClean="0"/>
              <a:t>midst of this kind of a hijack your higher brain functions, located in the front of the brain — the prefrontal cortex </a:t>
            </a:r>
            <a:r>
              <a:rPr lang="mr-IN" dirty="0" smtClean="0"/>
              <a:t>–</a:t>
            </a:r>
            <a:r>
              <a:rPr lang="en-US" dirty="0" smtClean="0"/>
              <a:t> are temporarily offline, which is why it feels like we can’t think straight.</a:t>
            </a:r>
            <a:endParaRPr lang="en-US" sz="1200" baseline="0" dirty="0" smtClean="0"/>
          </a:p>
          <a:p>
            <a:endParaRPr lang="en-US" dirty="0"/>
          </a:p>
          <a:p>
            <a:r>
              <a:rPr lang="en-US" dirty="0" smtClean="0"/>
              <a:t>This is a normal response, and normally this reactions passes quickly once the threat is gone or turns out not to be a threat at all.  The body’s reaction calms down and the higher brain functions come back online.</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10</a:t>
            </a:fld>
            <a:endParaRPr lang="en-US" dirty="0"/>
          </a:p>
        </p:txBody>
      </p:sp>
    </p:spTree>
    <p:extLst>
      <p:ext uri="{BB962C8B-B14F-4D97-AF65-F5344CB8AC3E}">
        <p14:creationId xmlns:p14="http://schemas.microsoft.com/office/powerpoint/2010/main" val="3948754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stress response is natural — and we all know that stress isn’t always a bad thing – a little bit of stress can motivate us to try harder and stretch.  That said, there are degrees of stress – in terms of how intense it is and how long it lasts — that is bad for us.  When the stress we’re under is very, very intense or goes on for a long period of time, the stress moves beyond positive or even tolerable to toxic.</a:t>
            </a:r>
          </a:p>
          <a:p>
            <a:endParaRPr lang="en-US" dirty="0"/>
          </a:p>
          <a:p>
            <a:r>
              <a:rPr lang="en-US" dirty="0" smtClean="0"/>
              <a:t>Toxic Stress is another term for traumatic stress — when people experience this level of stress that normal stress response we just described never really turns “off.”  That means the person’s body and brain are experiencing an excess of stress hormones, and the brain tends to easily be triggered to go into fight-flight-freeze mode — and this is where the negative  long term health and life outcomes come from.</a:t>
            </a:r>
          </a:p>
          <a:p>
            <a:endParaRPr lang="en-US" dirty="0"/>
          </a:p>
          <a:p>
            <a:r>
              <a:rPr lang="en-US" dirty="0" smtClean="0"/>
              <a:t>In other words, traumatic or toxic stress is the kind of stress that is harmful to humans, and the kind of stress that the “S” in the term PTSD refers to.</a:t>
            </a:r>
          </a:p>
          <a:p>
            <a:pPr defTabSz="465887">
              <a:defRPr/>
            </a:pPr>
            <a:endParaRPr lang="en-US" sz="1600" dirty="0" smtClean="0"/>
          </a:p>
          <a:p>
            <a:pPr defTabSz="465887">
              <a:defRPr/>
            </a:pPr>
            <a:r>
              <a:rPr lang="en-US" sz="1600"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11</a:t>
            </a:fld>
            <a:endParaRPr lang="en-US" dirty="0"/>
          </a:p>
        </p:txBody>
      </p:sp>
    </p:spTree>
    <p:extLst>
      <p:ext uri="{BB962C8B-B14F-4D97-AF65-F5344CB8AC3E}">
        <p14:creationId xmlns:p14="http://schemas.microsoft.com/office/powerpoint/2010/main" val="2716086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just talked about how trauma is something that happened to you in the past — traumatic stress is what’s happening to you NOW that is related to the past trauma.</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12</a:t>
            </a:fld>
            <a:endParaRPr lang="en-US" dirty="0"/>
          </a:p>
        </p:txBody>
      </p:sp>
    </p:spTree>
    <p:extLst>
      <p:ext uri="{BB962C8B-B14F-4D97-AF65-F5344CB8AC3E}">
        <p14:creationId xmlns:p14="http://schemas.microsoft.com/office/powerpoint/2010/main" val="3700561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physical manifestations of the impact of traumatic stress.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13</a:t>
            </a:fld>
            <a:endParaRPr lang="en-US" dirty="0"/>
          </a:p>
        </p:txBody>
      </p:sp>
    </p:spTree>
    <p:extLst>
      <p:ext uri="{BB962C8B-B14F-4D97-AF65-F5344CB8AC3E}">
        <p14:creationId xmlns:p14="http://schemas.microsoft.com/office/powerpoint/2010/main" val="1699391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emotional manifestations of traumatic stress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14</a:t>
            </a:fld>
            <a:endParaRPr lang="en-US" dirty="0"/>
          </a:p>
        </p:txBody>
      </p:sp>
    </p:spTree>
    <p:extLst>
      <p:ext uri="{BB962C8B-B14F-4D97-AF65-F5344CB8AC3E}">
        <p14:creationId xmlns:p14="http://schemas.microsoft.com/office/powerpoint/2010/main" val="2655249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see changes to cognitive function in some people who are experiencing traumatic stress — and these are particularly important to know about in working with older people, as cognitive issues we’re seeing and assuming are Alzheimer's may actually be caused — wholly or in part — by traumatic stress.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15</a:t>
            </a:fld>
            <a:endParaRPr lang="en-US" dirty="0"/>
          </a:p>
        </p:txBody>
      </p:sp>
    </p:spTree>
    <p:extLst>
      <p:ext uri="{BB962C8B-B14F-4D97-AF65-F5344CB8AC3E}">
        <p14:creationId xmlns:p14="http://schemas.microsoft.com/office/powerpoint/2010/main" val="437971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domain where we see signs of traumatic stress is in observable behavior.  Again the behaviors listed here are ones we see frequently in older residents — and so understanding the role of trauma is important as a tool for helping us determine what is really going on to drive these behaviors.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16</a:t>
            </a:fld>
            <a:endParaRPr lang="en-US" dirty="0"/>
          </a:p>
        </p:txBody>
      </p:sp>
    </p:spTree>
    <p:extLst>
      <p:ext uri="{BB962C8B-B14F-4D97-AF65-F5344CB8AC3E}">
        <p14:creationId xmlns:p14="http://schemas.microsoft.com/office/powerpoint/2010/main" val="4124159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when we think about older people and trauma, we want to keep in mind that residents may have a trauma history we weren’t aware of — from childhood or earlier in their adult lives.</a:t>
            </a:r>
          </a:p>
          <a:p>
            <a:endParaRPr lang="en-US" dirty="0"/>
          </a:p>
          <a:p>
            <a:r>
              <a:rPr lang="en-US" dirty="0" smtClean="0"/>
              <a:t>Older people of course are also sometimes experiencing traumas in their current lives or very recently — for example, we may have residents with us who have been neglected or abused in the recent past.</a:t>
            </a:r>
          </a:p>
          <a:p>
            <a:endParaRPr lang="en-US" dirty="0"/>
          </a:p>
          <a:p>
            <a:r>
              <a:rPr lang="en-US" dirty="0" smtClean="0"/>
              <a:t>Of course the aging process itself involves losses that can be traumatic as well.</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17</a:t>
            </a:fld>
            <a:endParaRPr lang="en-US" dirty="0"/>
          </a:p>
        </p:txBody>
      </p:sp>
    </p:spTree>
    <p:extLst>
      <p:ext uri="{BB962C8B-B14F-4D97-AF65-F5344CB8AC3E}">
        <p14:creationId xmlns:p14="http://schemas.microsoft.com/office/powerpoint/2010/main" val="3406991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153641"/>
          </a:xfrm>
        </p:spPr>
        <p:txBody>
          <a:bodyPr/>
          <a:lstStyle/>
          <a:p>
            <a:r>
              <a:rPr lang="en-US" dirty="0"/>
              <a:t>In our work we sometimes encounter of difficult – and puzzling —  behaviors in our residents. Some of what you might see include</a:t>
            </a:r>
          </a:p>
          <a:p>
            <a:r>
              <a:rPr lang="en-US" dirty="0"/>
              <a:t> </a:t>
            </a:r>
          </a:p>
          <a:p>
            <a:pPr marL="171450" lvl="0" indent="-171450">
              <a:buFont typeface="Arial"/>
              <a:buChar char="•"/>
            </a:pPr>
            <a:r>
              <a:rPr lang="en-US" dirty="0"/>
              <a:t>Jealously guarding personal possessions – sometimes almost a hoarding behavior</a:t>
            </a:r>
          </a:p>
          <a:p>
            <a:pPr marL="171450" lvl="0" indent="-171450">
              <a:buFont typeface="Arial"/>
              <a:buChar char="•"/>
            </a:pPr>
            <a:r>
              <a:rPr lang="en-US" dirty="0"/>
              <a:t>Refusing to have lights turned out at night</a:t>
            </a:r>
          </a:p>
          <a:p>
            <a:pPr marL="171450" lvl="0" indent="-171450">
              <a:buFont typeface="Arial"/>
              <a:buChar char="•"/>
            </a:pPr>
            <a:r>
              <a:rPr lang="en-US" dirty="0"/>
              <a:t>Refusing personal care – to allow help with </a:t>
            </a:r>
            <a:r>
              <a:rPr lang="en-US" dirty="0" smtClean="0"/>
              <a:t>washing — or refusing medical </a:t>
            </a:r>
            <a:r>
              <a:rPr lang="en-US" dirty="0"/>
              <a:t>treatment</a:t>
            </a:r>
          </a:p>
          <a:p>
            <a:pPr marL="171450" lvl="0" indent="-171450">
              <a:buFont typeface="Arial"/>
              <a:buChar char="•"/>
            </a:pPr>
            <a:r>
              <a:rPr lang="en-US" dirty="0"/>
              <a:t>Hitting, biting</a:t>
            </a:r>
          </a:p>
          <a:p>
            <a:pPr marL="171450" lvl="0" indent="-171450">
              <a:buFont typeface="Arial"/>
              <a:buChar char="•"/>
            </a:pPr>
            <a:r>
              <a:rPr lang="en-US" dirty="0"/>
              <a:t>Lying</a:t>
            </a:r>
          </a:p>
          <a:p>
            <a:pPr marL="171450" lvl="0" indent="-171450">
              <a:buFont typeface="Arial"/>
              <a:buChar char="•"/>
            </a:pPr>
            <a:r>
              <a:rPr lang="en-US" dirty="0"/>
              <a:t>Talking to people who aren’t there</a:t>
            </a:r>
          </a:p>
          <a:p>
            <a:r>
              <a:rPr lang="en-US" i="1" dirty="0"/>
              <a:t> </a:t>
            </a:r>
            <a:endParaRPr lang="en-US" dirty="0"/>
          </a:p>
          <a:p>
            <a:r>
              <a:rPr lang="en-US" dirty="0"/>
              <a:t>It’s been said that </a:t>
            </a:r>
            <a:r>
              <a:rPr lang="en-US" b="1" dirty="0"/>
              <a:t>“behavior is communication.”</a:t>
            </a:r>
            <a:r>
              <a:rPr lang="en-US" dirty="0"/>
              <a:t>  In working with others all of us are always trying to understand what behaviors mean.  Sometimes we might be thinking medically, sometimes psychosocially.</a:t>
            </a:r>
          </a:p>
          <a:p>
            <a:r>
              <a:rPr lang="en-US" dirty="0"/>
              <a:t> </a:t>
            </a:r>
          </a:p>
          <a:p>
            <a:r>
              <a:rPr lang="en-US" dirty="0"/>
              <a:t>If a resident is irritable, we may ask ourselves if she is experiencing some </a:t>
            </a:r>
            <a:r>
              <a:rPr lang="en-US" b="1" i="1" dirty="0"/>
              <a:t>physical</a:t>
            </a:r>
            <a:r>
              <a:rPr lang="en-US" dirty="0"/>
              <a:t> discomfort – could be irritated skin, or upset stomach or some other kind of pain – or we may wonder if she’s fighting with her roommate or the family member who just visited.</a:t>
            </a:r>
          </a:p>
          <a:p>
            <a:r>
              <a:rPr lang="en-US" dirty="0"/>
              <a:t> </a:t>
            </a:r>
          </a:p>
          <a:p>
            <a:r>
              <a:rPr lang="en-US" dirty="0"/>
              <a:t>Thinking about the possibility that past trauma might be a factor is just </a:t>
            </a:r>
            <a:r>
              <a:rPr lang="en-US" b="1" i="1" dirty="0"/>
              <a:t>another piece of the puzzle</a:t>
            </a:r>
            <a:r>
              <a:rPr lang="en-US" dirty="0"/>
              <a:t> – another possible explanation for what we’re not sure we understand.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18</a:t>
            </a:fld>
            <a:endParaRPr lang="en-US" dirty="0"/>
          </a:p>
        </p:txBody>
      </p:sp>
    </p:spTree>
    <p:extLst>
      <p:ext uri="{BB962C8B-B14F-4D97-AF65-F5344CB8AC3E}">
        <p14:creationId xmlns:p14="http://schemas.microsoft.com/office/powerpoint/2010/main" val="3039559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73891"/>
            <a:ext cx="5699760" cy="4356075"/>
          </a:xfrm>
        </p:spPr>
        <p:txBody>
          <a:bodyPr/>
          <a:lstStyle/>
          <a:p>
            <a:r>
              <a:rPr lang="en-US" i="1" dirty="0"/>
              <a:t> </a:t>
            </a:r>
            <a:r>
              <a:rPr lang="en-US" dirty="0" smtClean="0"/>
              <a:t>A </a:t>
            </a:r>
            <a:r>
              <a:rPr lang="en-US" dirty="0"/>
              <a:t>resident won’t allow help with personal care and swats away a CNA who is trying to help.  How might that relate to trauma? The resident may have experienced being physically violated – rape, sexual abuse.</a:t>
            </a:r>
          </a:p>
          <a:p>
            <a:r>
              <a:rPr lang="en-US" dirty="0"/>
              <a:t> </a:t>
            </a:r>
          </a:p>
          <a:p>
            <a:r>
              <a:rPr lang="en-US" dirty="0"/>
              <a:t>Refusing to cooperate with medical treatment could relate to a past medical trauma, like a botched surgery, a very painful medical treatment, or even a concentration camp experience.</a:t>
            </a:r>
          </a:p>
          <a:p>
            <a:r>
              <a:rPr lang="en-US" b="1" dirty="0"/>
              <a:t> </a:t>
            </a:r>
            <a:endParaRPr lang="en-US" dirty="0"/>
          </a:p>
          <a:p>
            <a:r>
              <a:rPr lang="en-US" dirty="0"/>
              <a:t>When a resident lies, we know this could be a result of dementia, but it could also be a symptom of dissociation.  During a trauma, when people can’t fight or flee, they sometimes remove themselves mentally by dissociation.  When a prior trauma gets triggered, some trauma survivors will dissociate again, and sometimes they really “leave the scene” mentally and so actually don’t know what happened.</a:t>
            </a:r>
          </a:p>
          <a:p>
            <a:r>
              <a:rPr lang="en-US" dirty="0"/>
              <a:t> </a:t>
            </a:r>
          </a:p>
          <a:p>
            <a:r>
              <a:rPr lang="en-US" dirty="0"/>
              <a:t>We have all probably seen instances where an agitated resident hits, bites, or talks to people who aren’t there. One possibility as to what’s going on is that a past trauma has been triggered and the person is having a flashback.  This is like when veterans sometimes hit their spouses in their sleep when having a nightmare flashback to a combat scene.</a:t>
            </a:r>
          </a:p>
          <a:p>
            <a:r>
              <a:rPr lang="en-US" dirty="0"/>
              <a:t> </a:t>
            </a:r>
          </a:p>
          <a:p>
            <a:r>
              <a:rPr lang="en-US" dirty="0"/>
              <a:t>All this means that older adults can easily be misdiagnosed if trauma history isn’t considered.  </a:t>
            </a:r>
            <a:r>
              <a:rPr lang="en-US" dirty="0" smtClean="0"/>
              <a:t>This slide offers some </a:t>
            </a:r>
            <a:r>
              <a:rPr lang="en-US" dirty="0"/>
              <a:t>common misdiagnoses that have been </a:t>
            </a:r>
            <a:r>
              <a:rPr lang="en-US" dirty="0" smtClean="0"/>
              <a:t>documented.</a:t>
            </a:r>
            <a:r>
              <a:rPr lang="en-US" dirty="0"/>
              <a:t>		</a:t>
            </a:r>
          </a:p>
          <a:p>
            <a:r>
              <a:rPr lang="en-US" dirty="0"/>
              <a:t> </a:t>
            </a:r>
          </a:p>
          <a:p>
            <a:r>
              <a:rPr lang="en-US" b="1" dirty="0"/>
              <a:t> </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19</a:t>
            </a:fld>
            <a:endParaRPr lang="en-US" dirty="0"/>
          </a:p>
        </p:txBody>
      </p:sp>
    </p:spTree>
    <p:extLst>
      <p:ext uri="{BB962C8B-B14F-4D97-AF65-F5344CB8AC3E}">
        <p14:creationId xmlns:p14="http://schemas.microsoft.com/office/powerpoint/2010/main" val="949398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know, we</a:t>
            </a:r>
            <a:r>
              <a:rPr lang="en-US" baseline="0" dirty="0" smtClean="0"/>
              <a:t> are in the midst of implementing </a:t>
            </a:r>
            <a:r>
              <a:rPr lang="en-US" dirty="0" smtClean="0"/>
              <a:t>many </a:t>
            </a:r>
            <a:r>
              <a:rPr lang="en-US" baseline="0" dirty="0" smtClean="0"/>
              <a:t>new policies and procedures in response to changes made by CMS in 2016  to our Requirements of Participation.  A number of the new requirements are designed to strengthen the way we provide person-centered care to residents — care that considers all aspect of each resident’s needs, wishes and goals.  </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a:t>
            </a:fld>
            <a:endParaRPr lang="en-US" dirty="0"/>
          </a:p>
        </p:txBody>
      </p:sp>
    </p:spTree>
    <p:extLst>
      <p:ext uri="{BB962C8B-B14F-4D97-AF65-F5344CB8AC3E}">
        <p14:creationId xmlns:p14="http://schemas.microsoft.com/office/powerpoint/2010/main" val="2098165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dirty="0" smtClean="0"/>
              <a:t>So </a:t>
            </a:r>
            <a:r>
              <a:rPr lang="mr-IN" dirty="0" smtClean="0"/>
              <a:t>–</a:t>
            </a:r>
            <a:r>
              <a:rPr lang="en-US" dirty="0" smtClean="0"/>
              <a:t> an organization that offers person-centered care to residents who have experienced trauma is, in essence, offering trauma-informed care.  What does that mean?</a:t>
            </a:r>
          </a:p>
          <a:p>
            <a:endParaRPr lang="en-US" dirty="0"/>
          </a:p>
          <a:p>
            <a:r>
              <a:rPr lang="en-US" dirty="0" smtClean="0"/>
              <a:t>We know that facilities like ours are not first and foremost involved in treatment of mental or behavioral health issues.  While we will want to consider ways we can support and provide those kinds of services to residents when possible, any organization can be trauma-informed, even if it isn’t a treatment center.  Schools, for example, are increasingly becoming trauma-informed.</a:t>
            </a:r>
          </a:p>
          <a:p>
            <a:endParaRPr lang="en-US" dirty="0" smtClean="0"/>
          </a:p>
          <a:p>
            <a:r>
              <a:rPr lang="en-US" b="1" dirty="0" smtClean="0"/>
              <a:t>An organization can be said to be </a:t>
            </a:r>
            <a:r>
              <a:rPr lang="en-US" i="1" dirty="0" smtClean="0"/>
              <a:t>trauma</a:t>
            </a:r>
            <a:r>
              <a:rPr lang="en-US" i="1" dirty="0"/>
              <a:t>-informed</a:t>
            </a:r>
            <a:r>
              <a:rPr lang="en-US" dirty="0"/>
              <a:t> </a:t>
            </a:r>
            <a:r>
              <a:rPr lang="en-US" dirty="0" smtClean="0"/>
              <a:t>when it </a:t>
            </a:r>
          </a:p>
          <a:p>
            <a:pPr marL="171450" indent="-171450">
              <a:buFont typeface="Arial"/>
              <a:buChar char="•"/>
            </a:pPr>
            <a:r>
              <a:rPr lang="en-US" u="sng" dirty="0" smtClean="0"/>
              <a:t>R</a:t>
            </a:r>
            <a:r>
              <a:rPr lang="en-US" dirty="0" smtClean="0"/>
              <a:t>ealizes </a:t>
            </a:r>
            <a:r>
              <a:rPr lang="en-US" dirty="0"/>
              <a:t>the widespread impact of trauma and understands potential paths to </a:t>
            </a:r>
            <a:r>
              <a:rPr lang="en-US" dirty="0" smtClean="0"/>
              <a:t>recovery</a:t>
            </a:r>
            <a:endParaRPr lang="en-US" dirty="0"/>
          </a:p>
          <a:p>
            <a:pPr marL="171450" indent="-171450">
              <a:buFont typeface="Arial"/>
              <a:buChar char="•"/>
            </a:pPr>
            <a:endParaRPr lang="en-US" dirty="0" smtClean="0"/>
          </a:p>
          <a:p>
            <a:pPr marL="171450" indent="-171450">
              <a:buFont typeface="Arial"/>
              <a:buChar char="•"/>
            </a:pPr>
            <a:r>
              <a:rPr lang="en-US" u="sng" dirty="0" smtClean="0"/>
              <a:t>R</a:t>
            </a:r>
            <a:r>
              <a:rPr lang="en-US" dirty="0" smtClean="0"/>
              <a:t>ecognizes </a:t>
            </a:r>
            <a:r>
              <a:rPr lang="en-US" dirty="0"/>
              <a:t>the signs and symptoms of trauma in clients, families, staff and others involved with the </a:t>
            </a:r>
            <a:r>
              <a:rPr lang="en-US" dirty="0" smtClean="0"/>
              <a:t>system</a:t>
            </a:r>
          </a:p>
          <a:p>
            <a:pPr marL="171450" indent="-171450">
              <a:buFont typeface="Arial"/>
              <a:buChar char="•"/>
            </a:pPr>
            <a:r>
              <a:rPr lang="en-US" dirty="0" smtClean="0"/>
              <a:t> </a:t>
            </a:r>
          </a:p>
          <a:p>
            <a:pPr marL="171450" indent="-171450">
              <a:buFont typeface="Arial"/>
              <a:buChar char="•"/>
            </a:pPr>
            <a:r>
              <a:rPr lang="en-US" u="sng" dirty="0" smtClean="0"/>
              <a:t>R</a:t>
            </a:r>
            <a:r>
              <a:rPr lang="en-US" dirty="0" smtClean="0"/>
              <a:t>esponds </a:t>
            </a:r>
            <a:r>
              <a:rPr lang="en-US" dirty="0"/>
              <a:t>by fully integrating knowledge about trauma into policies, procedures and </a:t>
            </a:r>
            <a:endParaRPr lang="en-US" dirty="0" smtClean="0"/>
          </a:p>
          <a:p>
            <a:pPr marL="171450" indent="-171450">
              <a:buFont typeface="Arial"/>
              <a:buChar char="•"/>
            </a:pPr>
            <a:r>
              <a:rPr lang="en-US" dirty="0" smtClean="0"/>
              <a:t>Practice, and in so doing s actively </a:t>
            </a:r>
          </a:p>
          <a:p>
            <a:pPr marL="171450" indent="-171450">
              <a:buFont typeface="Arial"/>
              <a:buChar char="•"/>
            </a:pPr>
            <a:endParaRPr lang="en-US" dirty="0" smtClean="0"/>
          </a:p>
          <a:p>
            <a:pPr marL="171450" indent="-171450">
              <a:buFont typeface="Arial"/>
              <a:buChar char="•"/>
            </a:pPr>
            <a:r>
              <a:rPr lang="en-US" u="sng" dirty="0" smtClean="0"/>
              <a:t>R</a:t>
            </a:r>
            <a:r>
              <a:rPr lang="en-US" dirty="0" smtClean="0"/>
              <a:t>esists </a:t>
            </a:r>
            <a:r>
              <a:rPr lang="en-US" dirty="0"/>
              <a:t>re-</a:t>
            </a:r>
            <a:r>
              <a:rPr lang="en-US" dirty="0" smtClean="0"/>
              <a:t>traumatization</a:t>
            </a:r>
          </a:p>
          <a:p>
            <a:pPr marL="171450" indent="-171450">
              <a:buFont typeface="Arial"/>
              <a:buChar char="•"/>
            </a:pPr>
            <a:endParaRPr lang="en-US" dirty="0"/>
          </a:p>
          <a:p>
            <a:r>
              <a:rPr lang="en-US" dirty="0" smtClean="0"/>
              <a:t>These are called the “four Rs” of trauma-informed care</a:t>
            </a:r>
            <a:endParaRPr lang="en-US" dirty="0"/>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20</a:t>
            </a:fld>
            <a:endParaRPr lang="en-US" dirty="0"/>
          </a:p>
        </p:txBody>
      </p:sp>
    </p:spTree>
    <p:extLst>
      <p:ext uri="{BB962C8B-B14F-4D97-AF65-F5344CB8AC3E}">
        <p14:creationId xmlns:p14="http://schemas.microsoft.com/office/powerpoint/2010/main" val="4205285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Here’s a bit more on what the 4 Rs mean in the real world of our facilities:</a:t>
            </a:r>
          </a:p>
          <a:p>
            <a:endParaRPr lang="en-US" b="1" u="sng" dirty="0"/>
          </a:p>
          <a:p>
            <a:r>
              <a:rPr lang="en-US" b="1" u="sng" dirty="0" smtClean="0"/>
              <a:t>R</a:t>
            </a:r>
            <a:r>
              <a:rPr lang="en-US" b="1" dirty="0" smtClean="0"/>
              <a:t>ealization</a:t>
            </a:r>
            <a:r>
              <a:rPr lang="en-US" dirty="0" smtClean="0"/>
              <a:t> </a:t>
            </a:r>
            <a:r>
              <a:rPr lang="en-US" dirty="0"/>
              <a:t>— all those involved in </a:t>
            </a:r>
            <a:r>
              <a:rPr lang="en-US" dirty="0" smtClean="0"/>
              <a:t>our </a:t>
            </a:r>
            <a:r>
              <a:rPr lang="en-US" dirty="0"/>
              <a:t>organization at all levels realize </a:t>
            </a:r>
            <a:r>
              <a:rPr lang="en-US" dirty="0" smtClean="0"/>
              <a:t>that</a:t>
            </a:r>
            <a:endParaRPr lang="en-US" dirty="0"/>
          </a:p>
          <a:p>
            <a:pPr lvl="0"/>
            <a:r>
              <a:rPr lang="en-US" dirty="0" smtClean="0"/>
              <a:t>trauma </a:t>
            </a:r>
            <a:r>
              <a:rPr lang="en-US" dirty="0"/>
              <a:t>can affect individuals, families, organizations and communities</a:t>
            </a:r>
          </a:p>
          <a:p>
            <a:pPr lvl="0"/>
            <a:r>
              <a:rPr lang="en-US" dirty="0"/>
              <a:t>a</a:t>
            </a:r>
            <a:r>
              <a:rPr lang="en-US" dirty="0" smtClean="0"/>
              <a:t>nd that people’s </a:t>
            </a:r>
            <a:r>
              <a:rPr lang="en-US" dirty="0"/>
              <a:t>behaviors can be understood as coping strategies designed to survive adversity and overwhelming circumstances (past or present)</a:t>
            </a:r>
          </a:p>
          <a:p>
            <a:r>
              <a:rPr lang="en-US" dirty="0"/>
              <a:t> </a:t>
            </a:r>
          </a:p>
          <a:p>
            <a:r>
              <a:rPr lang="en-US" b="1" u="sng" dirty="0"/>
              <a:t>R</a:t>
            </a:r>
            <a:r>
              <a:rPr lang="en-US" b="1" dirty="0"/>
              <a:t>ecognition</a:t>
            </a:r>
            <a:r>
              <a:rPr lang="en-US" dirty="0"/>
              <a:t> — all those involved in </a:t>
            </a:r>
            <a:r>
              <a:rPr lang="en-US" dirty="0" smtClean="0"/>
              <a:t>our </a:t>
            </a:r>
            <a:r>
              <a:rPr lang="en-US" dirty="0"/>
              <a:t>organization are able to recognize </a:t>
            </a:r>
            <a:r>
              <a:rPr lang="en-US" b="1" i="1" dirty="0"/>
              <a:t>the signs of trauma </a:t>
            </a:r>
            <a:r>
              <a:rPr lang="en-US" dirty="0"/>
              <a:t>and have access to trauma </a:t>
            </a:r>
            <a:r>
              <a:rPr lang="en-US" b="1" i="1" dirty="0"/>
              <a:t>screening and assessment tools</a:t>
            </a:r>
            <a:endParaRPr lang="en-US" dirty="0"/>
          </a:p>
          <a:p>
            <a:r>
              <a:rPr lang="en-US" dirty="0"/>
              <a:t> </a:t>
            </a:r>
          </a:p>
          <a:p>
            <a:r>
              <a:rPr lang="en-US" b="1" u="sng" dirty="0"/>
              <a:t>R</a:t>
            </a:r>
            <a:r>
              <a:rPr lang="en-US" b="1" dirty="0"/>
              <a:t>esponding</a:t>
            </a:r>
            <a:r>
              <a:rPr lang="en-US" dirty="0"/>
              <a:t> — </a:t>
            </a:r>
            <a:r>
              <a:rPr lang="en-US" dirty="0" smtClean="0"/>
              <a:t>our </a:t>
            </a:r>
            <a:r>
              <a:rPr lang="en-US" dirty="0"/>
              <a:t>organization responds by </a:t>
            </a:r>
            <a:r>
              <a:rPr lang="en-US" b="1" i="1" dirty="0"/>
              <a:t>applying a trauma-informed approach to all aspects of </a:t>
            </a:r>
            <a:r>
              <a:rPr lang="en-US" b="1" i="1" dirty="0" smtClean="0"/>
              <a:t>our </a:t>
            </a:r>
            <a:r>
              <a:rPr lang="en-US" b="1" i="1" dirty="0"/>
              <a:t>work.</a:t>
            </a:r>
            <a:r>
              <a:rPr lang="en-US" dirty="0"/>
              <a:t> Specifically, everyone on staff in every role has changed their behaviors, language and policies to take into consideration the experiences of trauma among residents, their families and staff</a:t>
            </a:r>
          </a:p>
          <a:p>
            <a:r>
              <a:rPr lang="en-US" dirty="0"/>
              <a:t> </a:t>
            </a:r>
          </a:p>
          <a:p>
            <a:r>
              <a:rPr lang="en-US" b="1" u="sng" dirty="0"/>
              <a:t>R</a:t>
            </a:r>
            <a:r>
              <a:rPr lang="en-US" b="1" dirty="0"/>
              <a:t>esisting retraumatization </a:t>
            </a:r>
            <a:r>
              <a:rPr lang="en-US" dirty="0"/>
              <a:t>of residents and staff members </a:t>
            </a:r>
            <a:r>
              <a:rPr lang="en-US" b="1" i="1" dirty="0"/>
              <a:t>by ensuring that practices do not create a toxic environment</a:t>
            </a:r>
            <a:r>
              <a:rPr lang="en-US" dirty="0"/>
              <a:t> — for example understanding the impact of using restraints or seclusion on a resident with a trauma history</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21</a:t>
            </a:fld>
            <a:endParaRPr lang="en-US" dirty="0"/>
          </a:p>
        </p:txBody>
      </p:sp>
    </p:spTree>
    <p:extLst>
      <p:ext uri="{BB962C8B-B14F-4D97-AF65-F5344CB8AC3E}">
        <p14:creationId xmlns:p14="http://schemas.microsoft.com/office/powerpoint/2010/main" val="9492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dirty="0"/>
              <a:t>While the change process to become trauma informed at the organizational level will be detailed in </a:t>
            </a:r>
            <a:r>
              <a:rPr lang="en-US" dirty="0" smtClean="0"/>
              <a:t>future trainings, here is a </a:t>
            </a:r>
            <a:r>
              <a:rPr lang="en-US" dirty="0"/>
              <a:t>broad brush picture of that process, described as a series of steps</a:t>
            </a:r>
            <a:r>
              <a:rPr lang="en-US" dirty="0" smtClean="0"/>
              <a:t>. These are the recommendations of experts and leaders who have successfully implemented trauma-informed care:</a:t>
            </a:r>
          </a:p>
          <a:p>
            <a:endParaRPr lang="en-US" dirty="0"/>
          </a:p>
          <a:p>
            <a:r>
              <a:rPr lang="en-US" b="1" dirty="0"/>
              <a:t>Step 1:  Ensure senior leadership </a:t>
            </a:r>
            <a:r>
              <a:rPr lang="en-US" b="1" dirty="0" smtClean="0"/>
              <a:t>commitment</a:t>
            </a:r>
            <a:endParaRPr lang="en-US" dirty="0"/>
          </a:p>
          <a:p>
            <a:r>
              <a:rPr lang="en-US" dirty="0"/>
              <a:t>To successfully begin this change process, </a:t>
            </a:r>
            <a:r>
              <a:rPr lang="en-US" dirty="0" smtClean="0"/>
              <a:t>strong </a:t>
            </a:r>
            <a:r>
              <a:rPr lang="en-US" dirty="0"/>
              <a:t>and explicitly articulated buy-in from the chief </a:t>
            </a:r>
            <a:r>
              <a:rPr lang="en-US" dirty="0" smtClean="0"/>
              <a:t>executive, senior management and board leadership are key. This training is an indicator of that commitment.</a:t>
            </a:r>
          </a:p>
          <a:p>
            <a:endParaRPr lang="en-US" dirty="0"/>
          </a:p>
          <a:p>
            <a:r>
              <a:rPr lang="en-US" b="1" dirty="0"/>
              <a:t>Step 2:  Appoint and empower a task </a:t>
            </a:r>
            <a:r>
              <a:rPr lang="en-US" b="1" dirty="0" smtClean="0"/>
              <a:t>force</a:t>
            </a:r>
            <a:endParaRPr lang="en-US" dirty="0"/>
          </a:p>
          <a:p>
            <a:r>
              <a:rPr lang="en-US" dirty="0"/>
              <a:t> Next, leaders should assemble and appoint a multidisciplinary task force or working group to lead the initiative from start to finish.  </a:t>
            </a:r>
            <a:r>
              <a:rPr lang="en-US" dirty="0" smtClean="0"/>
              <a:t>The task </a:t>
            </a:r>
            <a:r>
              <a:rPr lang="en-US" dirty="0"/>
              <a:t>force should be composed of staff members from key organizational functions and from different levels. </a:t>
            </a:r>
            <a:r>
              <a:rPr lang="en-US" dirty="0" smtClean="0"/>
              <a:t> The </a:t>
            </a:r>
            <a:r>
              <a:rPr lang="en-US" dirty="0"/>
              <a:t>Task Force will set goals and establish core values for the initiative, in conjunction with senior leadership, and will keep the work moving forward throughout the process. Task Force members also serve as champions of the work throughout the organization</a:t>
            </a:r>
            <a:r>
              <a:rPr lang="en-US" dirty="0" smtClean="0"/>
              <a:t>.</a:t>
            </a:r>
          </a:p>
          <a:p>
            <a:endParaRPr lang="en-US" dirty="0"/>
          </a:p>
          <a:p>
            <a:r>
              <a:rPr lang="en-US" b="1" dirty="0"/>
              <a:t>Step 3:  Launch at a kickoff event and initial training</a:t>
            </a:r>
            <a:endParaRPr lang="en-US" dirty="0"/>
          </a:p>
          <a:p>
            <a:r>
              <a:rPr lang="en-US" dirty="0"/>
              <a:t>Many organizations launch this initiative with a kickoff event, which often includes an initial training session for all staff, covering core concepts of trauma, traumatic stress, its impact and its importance </a:t>
            </a:r>
            <a:r>
              <a:rPr lang="en-US" dirty="0" smtClean="0"/>
              <a:t>in the organization’s </a:t>
            </a:r>
            <a:r>
              <a:rPr lang="en-US" dirty="0"/>
              <a:t>work.</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22</a:t>
            </a:fld>
            <a:endParaRPr lang="en-US" dirty="0"/>
          </a:p>
        </p:txBody>
      </p:sp>
    </p:spTree>
    <p:extLst>
      <p:ext uri="{BB962C8B-B14F-4D97-AF65-F5344CB8AC3E}">
        <p14:creationId xmlns:p14="http://schemas.microsoft.com/office/powerpoint/2010/main" val="370765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238308"/>
          </a:xfrm>
        </p:spPr>
        <p:txBody>
          <a:bodyPr/>
          <a:lstStyle/>
          <a:p>
            <a:r>
              <a:rPr lang="en-US" b="1" dirty="0" smtClean="0"/>
              <a:t>Step </a:t>
            </a:r>
            <a:r>
              <a:rPr lang="en-US" b="1" dirty="0"/>
              <a:t>4:  Conduct an organizational assessment  </a:t>
            </a:r>
            <a:endParaRPr lang="en-US" dirty="0"/>
          </a:p>
          <a:p>
            <a:r>
              <a:rPr lang="en-US" dirty="0"/>
              <a:t>in order to know </a:t>
            </a:r>
            <a:r>
              <a:rPr lang="en-US" dirty="0" smtClean="0"/>
              <a:t>more about which </a:t>
            </a:r>
            <a:r>
              <a:rPr lang="en-US" dirty="0"/>
              <a:t>areas of your organization will require </a:t>
            </a:r>
            <a:r>
              <a:rPr lang="en-US" dirty="0" smtClean="0"/>
              <a:t>specific kinds of </a:t>
            </a:r>
            <a:r>
              <a:rPr lang="en-US" dirty="0"/>
              <a:t>work in this </a:t>
            </a:r>
            <a:r>
              <a:rPr lang="en-US" dirty="0" smtClean="0"/>
              <a:t>effort, conducting </a:t>
            </a:r>
            <a:r>
              <a:rPr lang="en-US" dirty="0"/>
              <a:t>a trauma-informed organizational </a:t>
            </a:r>
            <a:r>
              <a:rPr lang="en-US" dirty="0" smtClean="0"/>
              <a:t>assessment is highly recommended.  </a:t>
            </a:r>
            <a:r>
              <a:rPr lang="en-US" dirty="0"/>
              <a:t>A future toolkit will offer </a:t>
            </a:r>
            <a:r>
              <a:rPr lang="en-US" dirty="0" smtClean="0"/>
              <a:t>a </a:t>
            </a:r>
            <a:r>
              <a:rPr lang="en-US" dirty="0"/>
              <a:t>simple assessment tool along with information on validated instruments that assess your organization in greater depth.  </a:t>
            </a:r>
            <a:endParaRPr lang="en-US" dirty="0" smtClean="0"/>
          </a:p>
          <a:p>
            <a:r>
              <a:rPr lang="en-US" b="1" dirty="0" smtClean="0"/>
              <a:t>Step </a:t>
            </a:r>
            <a:r>
              <a:rPr lang="en-US" b="1" dirty="0"/>
              <a:t>5:  Involve Residents, Families and Community Partners </a:t>
            </a:r>
            <a:r>
              <a:rPr lang="en-US" dirty="0"/>
              <a:t>— buy-in from all key stakeholders is vital for this initiative to take hold, and so developing forums and means for engaging </a:t>
            </a:r>
            <a:r>
              <a:rPr lang="en-US" dirty="0" smtClean="0"/>
              <a:t>our </a:t>
            </a:r>
            <a:r>
              <a:rPr lang="en-US" dirty="0"/>
              <a:t>residents, their family and friends, and </a:t>
            </a:r>
            <a:r>
              <a:rPr lang="en-US" dirty="0" smtClean="0"/>
              <a:t>our </a:t>
            </a:r>
            <a:r>
              <a:rPr lang="en-US" dirty="0"/>
              <a:t>partner organizations is an important step. Among the ways to </a:t>
            </a:r>
            <a:r>
              <a:rPr lang="en-US" dirty="0" smtClean="0"/>
              <a:t>involve others </a:t>
            </a:r>
            <a:r>
              <a:rPr lang="en-US" dirty="0"/>
              <a:t>is to provide what is sometimes called </a:t>
            </a:r>
            <a:r>
              <a:rPr lang="en-US" dirty="0" smtClean="0"/>
              <a:t>neuro education—training </a:t>
            </a:r>
            <a:r>
              <a:rPr lang="en-US" dirty="0"/>
              <a:t>that helps others understand the essentials of trauma, how traumatic stress manifests and what is possible in terms of self care, self advocacy and healing.  </a:t>
            </a:r>
          </a:p>
          <a:p>
            <a:r>
              <a:rPr lang="en-US" b="1" dirty="0"/>
              <a:t>Step 6:  Provide ongoing training and supervision</a:t>
            </a:r>
            <a:r>
              <a:rPr lang="en-US" dirty="0"/>
              <a:t>— </a:t>
            </a:r>
            <a:r>
              <a:rPr lang="en-US" dirty="0" smtClean="0"/>
              <a:t>as we continue </a:t>
            </a:r>
            <a:r>
              <a:rPr lang="en-US" dirty="0"/>
              <a:t>on the trauma-informed care journey, </a:t>
            </a:r>
            <a:r>
              <a:rPr lang="en-US" dirty="0" smtClean="0"/>
              <a:t>we are encouraged to </a:t>
            </a:r>
            <a:r>
              <a:rPr lang="en-US" dirty="0"/>
              <a:t>continue to offer professional development for staff members, sometimes by professional discipline, on the ways in which a trauma-informed approach can be integrated into their work. Information on your organization’s commitment to trauma-informed care should also be built in to staff onboarding and volunteer orientation sessions. In order to embed this approach, it is also essential that staff supervisors be trained and supported in inquiring about and coaching on trauma-informed approaches as a part of their ongoing work with all staff.</a:t>
            </a:r>
          </a:p>
          <a:p>
            <a:r>
              <a:rPr lang="en-US" dirty="0"/>
              <a:t>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23</a:t>
            </a:fld>
            <a:endParaRPr lang="en-US" dirty="0"/>
          </a:p>
        </p:txBody>
      </p:sp>
    </p:spTree>
    <p:extLst>
      <p:ext uri="{BB962C8B-B14F-4D97-AF65-F5344CB8AC3E}">
        <p14:creationId xmlns:p14="http://schemas.microsoft.com/office/powerpoint/2010/main" val="370765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start to look at what it means to be a trauma-informed organization, you may be wondering what exactly trauma-informed care means for a nursing home, given that our work is not focused on providing mental health treatment, unlike some of the residential settings for children that helped shape this approach.  Even in those settings </a:t>
            </a:r>
            <a:r>
              <a:rPr lang="mr-IN" dirty="0" smtClean="0"/>
              <a:t>–</a:t>
            </a:r>
            <a:r>
              <a:rPr lang="en-US" dirty="0" smtClean="0"/>
              <a:t> and of course in ours </a:t>
            </a:r>
            <a:r>
              <a:rPr lang="mr-IN" dirty="0" smtClean="0"/>
              <a:t>–</a:t>
            </a:r>
            <a:r>
              <a:rPr lang="en-US" dirty="0" smtClean="0"/>
              <a:t> there is a different between </a:t>
            </a:r>
            <a:r>
              <a:rPr lang="en-US" b="1" dirty="0" smtClean="0"/>
              <a:t>trauma</a:t>
            </a:r>
            <a:r>
              <a:rPr lang="en-US" b="1" dirty="0"/>
              <a:t>-specific treatment vs. trauma-informed </a:t>
            </a:r>
            <a:r>
              <a:rPr lang="en-US" b="1" dirty="0" smtClean="0"/>
              <a:t>care. </a:t>
            </a:r>
            <a:r>
              <a:rPr lang="en-US" b="1" dirty="0"/>
              <a:t>	</a:t>
            </a:r>
          </a:p>
          <a:p>
            <a:r>
              <a:rPr lang="en-US" b="1" dirty="0"/>
              <a:t> </a:t>
            </a:r>
            <a:endParaRPr lang="en-US" dirty="0"/>
          </a:p>
          <a:p>
            <a:r>
              <a:rPr lang="en-US" dirty="0"/>
              <a:t>Trauma-specific treatment can be mental health or behavioral health treatment that is designed to lessen the impact of post traumatic stress and help individuals develop knowledge and skills to enable them improve their health and well-</a:t>
            </a:r>
            <a:r>
              <a:rPr lang="en-US" dirty="0" smtClean="0"/>
              <a:t>being.</a:t>
            </a:r>
            <a:endParaRPr lang="en-US" dirty="0"/>
          </a:p>
          <a:p>
            <a:r>
              <a:rPr lang="en-US" dirty="0"/>
              <a:t> </a:t>
            </a:r>
          </a:p>
          <a:p>
            <a:r>
              <a:rPr lang="en-US" dirty="0"/>
              <a:t>Trauma-informed care is providing care to all people that includes an understanding of trauma and its impact, and that involves </a:t>
            </a:r>
          </a:p>
          <a:p>
            <a:pPr marL="171450" lvl="0" indent="-171450">
              <a:buFont typeface="Arial"/>
              <a:buChar char="•"/>
            </a:pPr>
            <a:r>
              <a:rPr lang="en-US" dirty="0"/>
              <a:t>Building staff skills; and </a:t>
            </a:r>
          </a:p>
          <a:p>
            <a:pPr marL="171450" lvl="0" indent="-171450">
              <a:buFont typeface="Arial"/>
              <a:buChar char="•"/>
            </a:pPr>
            <a:r>
              <a:rPr lang="en-US" dirty="0"/>
              <a:t>Creating an environment that help people feel and be safe and better able to benefit from all kinds of care, to function better and to live well.</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24</a:t>
            </a:fld>
            <a:endParaRPr lang="en-US" dirty="0"/>
          </a:p>
        </p:txBody>
      </p:sp>
    </p:spTree>
    <p:extLst>
      <p:ext uri="{BB962C8B-B14F-4D97-AF65-F5344CB8AC3E}">
        <p14:creationId xmlns:p14="http://schemas.microsoft.com/office/powerpoint/2010/main" val="610426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Here are definitions from the SAMSHA </a:t>
            </a:r>
            <a:r>
              <a:rPr lang="en-US" i="1" dirty="0" smtClean="0"/>
              <a:t>publication I mentioned earlier.</a:t>
            </a:r>
            <a:endParaRPr lang="en-US" dirty="0"/>
          </a:p>
          <a:p>
            <a:r>
              <a:rPr lang="en-US" i="1" dirty="0"/>
              <a:t> </a:t>
            </a:r>
            <a:endParaRPr lang="en-US" dirty="0"/>
          </a:p>
          <a:p>
            <a:r>
              <a:rPr lang="en-US" b="1" dirty="0"/>
              <a:t>Trauma-specific </a:t>
            </a:r>
            <a:r>
              <a:rPr lang="en-US" b="1" dirty="0" smtClean="0"/>
              <a:t>services</a:t>
            </a:r>
            <a:r>
              <a:rPr lang="en-US" b="1" dirty="0"/>
              <a:t> </a:t>
            </a:r>
            <a:r>
              <a:rPr lang="en-US" dirty="0" smtClean="0"/>
              <a:t>refers </a:t>
            </a:r>
            <a:r>
              <a:rPr lang="en-US" dirty="0"/>
              <a:t>to evidence-based and promising prevention, intervention, or treatment services that address traumatic stress as well as any co-occurring disorders (including substance use and mental disorders) that developed during or after trauma.</a:t>
            </a:r>
          </a:p>
          <a:p>
            <a:r>
              <a:rPr lang="en-US" dirty="0"/>
              <a:t> </a:t>
            </a:r>
          </a:p>
          <a:p>
            <a:r>
              <a:rPr lang="en-US" b="1" dirty="0"/>
              <a:t>Trauma-informed </a:t>
            </a:r>
            <a:r>
              <a:rPr lang="en-US" b="1" dirty="0" smtClean="0"/>
              <a:t>care</a:t>
            </a:r>
            <a:r>
              <a:rPr lang="en-US" b="1" dirty="0"/>
              <a:t> </a:t>
            </a:r>
            <a:r>
              <a:rPr lang="en-US" dirty="0" smtClean="0"/>
              <a:t>is </a:t>
            </a:r>
            <a:r>
              <a:rPr lang="en-US" dirty="0"/>
              <a:t>a strengths-based service delivery approach “that is grounded in an understanding of and responsiveness to the impact of trauma, that emphasizes physical, psychological, and emotional safety for both providers and survivors, and that creates opportunities for survivors to rebuild a sense of control and </a:t>
            </a:r>
            <a:r>
              <a:rPr lang="en-US" dirty="0" smtClean="0"/>
              <a:t>empowerment</a:t>
            </a:r>
            <a:r>
              <a:rPr lang="en-US" dirty="0"/>
              <a:t>.</a:t>
            </a:r>
          </a:p>
          <a:p>
            <a:r>
              <a:rPr lang="en-US" dirty="0"/>
              <a:t> </a:t>
            </a:r>
          </a:p>
          <a:p>
            <a:r>
              <a:rPr lang="en-US" dirty="0" smtClean="0"/>
              <a:t>Trauma-informed care also </a:t>
            </a:r>
            <a:r>
              <a:rPr lang="en-US" dirty="0"/>
              <a:t>involves vigilance in anticipating and avoiding institutional processes and individual practices that are likely to retraumatize individuals who already have histories of trauma, and it upholds the importance of consumer participation in the development, delivery, and evaluation of services.</a:t>
            </a:r>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25</a:t>
            </a:fld>
            <a:endParaRPr lang="en-US" dirty="0"/>
          </a:p>
        </p:txBody>
      </p:sp>
    </p:spTree>
    <p:extLst>
      <p:ext uri="{BB962C8B-B14F-4D97-AF65-F5344CB8AC3E}">
        <p14:creationId xmlns:p14="http://schemas.microsoft.com/office/powerpoint/2010/main" val="2646650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truly provide trauma-informed care, we need to understand what this care looks like for individual residents and what it requires us to become as an organization. </a:t>
            </a:r>
            <a:r>
              <a:rPr lang="en-US" dirty="0"/>
              <a:t> </a:t>
            </a:r>
            <a:endParaRPr lang="en-US" dirty="0" smtClean="0"/>
          </a:p>
          <a:p>
            <a:endParaRPr lang="en-US" dirty="0"/>
          </a:p>
          <a:p>
            <a:r>
              <a:rPr lang="en-US" dirty="0" smtClean="0"/>
              <a:t>While working with a resident in ways that are sensitive and attuned to the possibility of prior trauma as a part of the individual’s story and lived experience is important, experience has shown that for people who have experienced trauma to live well they must experience a sense of safety — the kind of safety that was violated by the traumatic experience.  For the traumatic stress response to be triggered less often and for the response to pass more quickly, individuals need to feel — and to be — physically and psychologically safe.</a:t>
            </a:r>
          </a:p>
          <a:p>
            <a:endParaRPr lang="en-US" dirty="0"/>
          </a:p>
          <a:p>
            <a:r>
              <a:rPr lang="en-US" dirty="0" smtClean="0"/>
              <a:t>It’s also  true that the reality that traumatic experiences are common applies not only to residents but to all of us — all staff, all of us in this room — to family members of residents — to everyone.  A trauma-informed organization provides everyone with a environment that of safety, and so it makes it possible for everyone to do better and to create a better experience for others.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26</a:t>
            </a:fld>
            <a:endParaRPr lang="en-US" dirty="0"/>
          </a:p>
        </p:txBody>
      </p:sp>
    </p:spTree>
    <p:extLst>
      <p:ext uri="{BB962C8B-B14F-4D97-AF65-F5344CB8AC3E}">
        <p14:creationId xmlns:p14="http://schemas.microsoft.com/office/powerpoint/2010/main" val="370765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24008"/>
          </a:xfrm>
        </p:spPr>
        <p:txBody>
          <a:bodyPr/>
          <a:lstStyle/>
          <a:p>
            <a:r>
              <a:rPr lang="en-US" dirty="0" smtClean="0"/>
              <a:t>When we focus in on what’s involved in providing trauma-informed care at the individual level, to individual residents, there are 3 core principles to keep in mind.</a:t>
            </a:r>
          </a:p>
          <a:p>
            <a:endParaRPr lang="en-US" dirty="0"/>
          </a:p>
          <a:p>
            <a:r>
              <a:rPr lang="en-US" b="1" dirty="0"/>
              <a:t>Principle 1:  The impact of adversity is not a choice.</a:t>
            </a:r>
            <a:endParaRPr lang="en-US" dirty="0"/>
          </a:p>
          <a:p>
            <a:r>
              <a:rPr lang="en-US" i="1" dirty="0"/>
              <a:t>Adverse or difficult life experiences affect all of us in ways that are more about </a:t>
            </a:r>
            <a:r>
              <a:rPr lang="en-US" b="1" i="1" dirty="0"/>
              <a:t>neurophysiology</a:t>
            </a:r>
            <a:r>
              <a:rPr lang="en-US" i="1" dirty="0"/>
              <a:t> and </a:t>
            </a:r>
            <a:r>
              <a:rPr lang="en-US" b="1" i="1" dirty="0"/>
              <a:t>less about character</a:t>
            </a:r>
            <a:r>
              <a:rPr lang="en-US" i="1" dirty="0"/>
              <a:t> than most of us have supposed.</a:t>
            </a:r>
            <a:endParaRPr lang="en-US" dirty="0"/>
          </a:p>
          <a:p>
            <a:r>
              <a:rPr lang="en-US" dirty="0"/>
              <a:t>Despite the commonly shared belief that ‘what doesn’t kill us makes us stronger,’ the evidence from neurobiology and public health increasingly demonstrates </a:t>
            </a:r>
            <a:r>
              <a:rPr lang="en-US" b="1" dirty="0"/>
              <a:t>that adversity causes changes in the brain and body</a:t>
            </a:r>
            <a:r>
              <a:rPr lang="en-US" dirty="0"/>
              <a:t> that </a:t>
            </a:r>
            <a:r>
              <a:rPr lang="en-US" b="1" dirty="0"/>
              <a:t>occur outside our awareness</a:t>
            </a:r>
            <a:r>
              <a:rPr lang="en-US" dirty="0"/>
              <a:t> and are </a:t>
            </a:r>
            <a:r>
              <a:rPr lang="en-US" b="1" dirty="0"/>
              <a:t>not subject to being overridden by ‘grit’ or toughness. </a:t>
            </a:r>
            <a:endParaRPr lang="en-US" b="1" dirty="0" smtClean="0"/>
          </a:p>
          <a:p>
            <a:endParaRPr lang="en-US" dirty="0"/>
          </a:p>
          <a:p>
            <a:r>
              <a:rPr lang="en-US" dirty="0"/>
              <a:t>In addition to the clear findings of the ACEs study scientists are increasingly able to </a:t>
            </a:r>
            <a:r>
              <a:rPr lang="en-US" b="1" dirty="0"/>
              <a:t>explain the </a:t>
            </a:r>
            <a:r>
              <a:rPr lang="en-US" b="1" u="sng" dirty="0"/>
              <a:t>mechanisms</a:t>
            </a:r>
            <a:r>
              <a:rPr lang="en-US" b="1" dirty="0"/>
              <a:t> behind these negative health consequences</a:t>
            </a:r>
            <a:r>
              <a:rPr lang="en-US" dirty="0"/>
              <a:t> as well as </a:t>
            </a:r>
            <a:r>
              <a:rPr lang="en-US" b="1" dirty="0"/>
              <a:t>the ways in which</a:t>
            </a:r>
            <a:r>
              <a:rPr lang="en-US" dirty="0"/>
              <a:t> adverse experiences in childhood permanently </a:t>
            </a:r>
            <a:r>
              <a:rPr lang="en-US" b="1" dirty="0"/>
              <a:t>change the developing brain.</a:t>
            </a:r>
            <a:r>
              <a:rPr lang="en-US" dirty="0"/>
              <a:t>  </a:t>
            </a:r>
          </a:p>
          <a:p>
            <a:r>
              <a:rPr lang="en-US" dirty="0"/>
              <a:t>As we’ve said, when a </a:t>
            </a:r>
            <a:r>
              <a:rPr lang="en-US" b="1" i="1" dirty="0"/>
              <a:t>child experiences adversity that is intense and/or prolonged</a:t>
            </a:r>
            <a:r>
              <a:rPr lang="en-US" dirty="0"/>
              <a:t> the </a:t>
            </a:r>
            <a:r>
              <a:rPr lang="en-US" b="1" dirty="0"/>
              <a:t>normal bodily stress response</a:t>
            </a:r>
            <a:r>
              <a:rPr lang="en-US" dirty="0"/>
              <a:t> remains activated or </a:t>
            </a:r>
            <a:r>
              <a:rPr lang="en-US" b="1" dirty="0"/>
              <a:t>never really turns off</a:t>
            </a:r>
            <a:r>
              <a:rPr lang="en-US" dirty="0"/>
              <a:t>. This kind of </a:t>
            </a:r>
            <a:r>
              <a:rPr lang="en-US" b="1" dirty="0"/>
              <a:t>prolonged activation of the stress response</a:t>
            </a:r>
            <a:r>
              <a:rPr lang="en-US" dirty="0"/>
              <a:t> can </a:t>
            </a:r>
            <a:r>
              <a:rPr lang="en-US" i="1" dirty="0"/>
              <a:t>disrupt the ongoing development of the child’s brain and other organ systems</a:t>
            </a:r>
            <a:r>
              <a:rPr lang="en-US" dirty="0"/>
              <a:t> and </a:t>
            </a:r>
            <a:r>
              <a:rPr lang="en-US" b="1" i="1" dirty="0"/>
              <a:t>set the stage for stress-related diseases and cognitive impairments</a:t>
            </a:r>
            <a:r>
              <a:rPr lang="en-US" dirty="0"/>
              <a:t> throughout the lifespan.</a:t>
            </a:r>
          </a:p>
          <a:p>
            <a:r>
              <a:rPr lang="en-US" dirty="0"/>
              <a:t> </a:t>
            </a:r>
          </a:p>
        </p:txBody>
      </p:sp>
      <p:sp>
        <p:nvSpPr>
          <p:cNvPr id="4" name="Slide Number Placeholder 3"/>
          <p:cNvSpPr>
            <a:spLocks noGrp="1"/>
          </p:cNvSpPr>
          <p:nvPr>
            <p:ph type="sldNum" sz="quarter" idx="10"/>
          </p:nvPr>
        </p:nvSpPr>
        <p:spPr/>
        <p:txBody>
          <a:bodyPr/>
          <a:lstStyle/>
          <a:p>
            <a:fld id="{100A7A22-EE44-1846-83D6-8BEB10AB6A1F}" type="slidenum">
              <a:rPr lang="en-US" smtClean="0"/>
              <a:t>27</a:t>
            </a:fld>
            <a:endParaRPr lang="en-US" dirty="0"/>
          </a:p>
        </p:txBody>
      </p:sp>
    </p:spTree>
    <p:extLst>
      <p:ext uri="{BB962C8B-B14F-4D97-AF65-F5344CB8AC3E}">
        <p14:creationId xmlns:p14="http://schemas.microsoft.com/office/powerpoint/2010/main" val="682289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473891"/>
            <a:ext cx="5890260" cy="4356075"/>
          </a:xfrm>
        </p:spPr>
        <p:txBody>
          <a:bodyPr/>
          <a:lstStyle/>
          <a:p>
            <a:r>
              <a:rPr lang="en-US" b="1" dirty="0"/>
              <a:t>Principle 2: Understanding adversity helps us make sense out of behavior.</a:t>
            </a:r>
            <a:endParaRPr lang="en-US" dirty="0"/>
          </a:p>
          <a:p>
            <a:r>
              <a:rPr lang="en-US" i="1" dirty="0"/>
              <a:t>We cannot fully understand behavior or respond to it effectively without understanding prior adverse experiences.</a:t>
            </a:r>
            <a:endParaRPr lang="en-US" dirty="0"/>
          </a:p>
          <a:p>
            <a:r>
              <a:rPr lang="en-US" dirty="0"/>
              <a:t>In working with older adults, clinical and non-clinical </a:t>
            </a:r>
            <a:r>
              <a:rPr lang="en-US" i="1" dirty="0"/>
              <a:t>staff members are continuously</a:t>
            </a:r>
            <a:r>
              <a:rPr lang="en-US" dirty="0"/>
              <a:t> — consciously and deliberately or unconsciously — </a:t>
            </a:r>
            <a:r>
              <a:rPr lang="en-US" b="1" i="1" dirty="0"/>
              <a:t>observing behavior and interpreting what that behavior means</a:t>
            </a:r>
            <a:r>
              <a:rPr lang="en-US" dirty="0"/>
              <a:t>. </a:t>
            </a:r>
          </a:p>
          <a:p>
            <a:r>
              <a:rPr lang="en-US" dirty="0"/>
              <a:t>Our capacity to assess the meaning of behavior is incomplete without the addition of a consideration of the prior adversity. </a:t>
            </a:r>
          </a:p>
          <a:p>
            <a:r>
              <a:rPr lang="en-US" dirty="0"/>
              <a:t>A trauma-informed approach to assessing behavior </a:t>
            </a:r>
            <a:r>
              <a:rPr lang="en-US" b="1" i="1" dirty="0"/>
              <a:t>does not take precedence over other frameworks</a:t>
            </a:r>
            <a:r>
              <a:rPr lang="en-US" dirty="0"/>
              <a:t> — </a:t>
            </a:r>
            <a:r>
              <a:rPr lang="en-US" b="1" i="1" dirty="0"/>
              <a:t>it adds an essential missing piece to the puzzle</a:t>
            </a:r>
            <a:r>
              <a:rPr lang="en-US" dirty="0"/>
              <a:t> that </a:t>
            </a:r>
            <a:r>
              <a:rPr lang="en-US" dirty="0" smtClean="0"/>
              <a:t>can</a:t>
            </a:r>
            <a:r>
              <a:rPr lang="en-US" dirty="0"/>
              <a:t> </a:t>
            </a:r>
            <a:r>
              <a:rPr lang="en-US" dirty="0" smtClean="0"/>
              <a:t>help </a:t>
            </a:r>
            <a:r>
              <a:rPr lang="en-US" dirty="0"/>
              <a:t>make sense out of puzzling behavior and </a:t>
            </a:r>
            <a:r>
              <a:rPr lang="en-US" dirty="0" smtClean="0"/>
              <a:t>helps </a:t>
            </a:r>
            <a:r>
              <a:rPr lang="en-US" dirty="0"/>
              <a:t>us understand why our interventions sometimes are ineffective or even </a:t>
            </a:r>
            <a:r>
              <a:rPr lang="en-US" dirty="0" smtClean="0"/>
              <a:t>backfire.</a:t>
            </a:r>
          </a:p>
          <a:p>
            <a:r>
              <a:rPr lang="en-US" dirty="0" smtClean="0"/>
              <a:t>A </a:t>
            </a:r>
            <a:r>
              <a:rPr lang="en-US" dirty="0"/>
              <a:t>few examples of </a:t>
            </a:r>
            <a:r>
              <a:rPr lang="en-US" dirty="0" smtClean="0"/>
              <a:t>behaviors and disorders </a:t>
            </a:r>
            <a:r>
              <a:rPr lang="en-US" dirty="0"/>
              <a:t>that may stem from prior trauma and can easily misunderstood include the </a:t>
            </a:r>
            <a:r>
              <a:rPr lang="en-US" dirty="0" smtClean="0"/>
              <a:t>following </a:t>
            </a:r>
          </a:p>
          <a:p>
            <a:r>
              <a:rPr lang="en-US" dirty="0" smtClean="0"/>
              <a:t>Hoarding</a:t>
            </a:r>
          </a:p>
          <a:p>
            <a:pPr lvl="0"/>
            <a:r>
              <a:rPr lang="en-US" dirty="0" smtClean="0"/>
              <a:t>Self</a:t>
            </a:r>
            <a:r>
              <a:rPr lang="en-US" dirty="0"/>
              <a:t>-</a:t>
            </a:r>
            <a:r>
              <a:rPr lang="en-US" dirty="0" smtClean="0"/>
              <a:t>harming, self</a:t>
            </a:r>
            <a:r>
              <a:rPr lang="en-US" dirty="0"/>
              <a:t>-</a:t>
            </a:r>
            <a:r>
              <a:rPr lang="en-US" dirty="0" smtClean="0"/>
              <a:t>neglect, noncompliance with treatment</a:t>
            </a:r>
            <a:endParaRPr lang="en-US" dirty="0"/>
          </a:p>
          <a:p>
            <a:pPr lvl="0"/>
            <a:r>
              <a:rPr lang="en-US" dirty="0"/>
              <a:t>Drug use, alcohol use and smoking</a:t>
            </a:r>
          </a:p>
          <a:p>
            <a:pPr lvl="0"/>
            <a:r>
              <a:rPr lang="en-US" dirty="0"/>
              <a:t>Insomnia, eating </a:t>
            </a:r>
            <a:r>
              <a:rPr lang="en-US" dirty="0" smtClean="0"/>
              <a:t>disturbances</a:t>
            </a:r>
          </a:p>
          <a:p>
            <a:pPr lvl="0"/>
            <a:r>
              <a:rPr lang="en-US" dirty="0" smtClean="0"/>
              <a:t>Depression</a:t>
            </a:r>
            <a:r>
              <a:rPr lang="en-US" dirty="0"/>
              <a:t>, p</a:t>
            </a:r>
            <a:r>
              <a:rPr lang="en-US" dirty="0" smtClean="0"/>
              <a:t>ersonality disorders, </a:t>
            </a:r>
            <a:r>
              <a:rPr lang="en-US" dirty="0"/>
              <a:t>bipolar disorder</a:t>
            </a:r>
            <a:r>
              <a:rPr lang="en-US" dirty="0" smtClean="0"/>
              <a:t>, schizophrenia</a:t>
            </a:r>
          </a:p>
          <a:p>
            <a:pPr lvl="0"/>
            <a:endParaRPr lang="en-US" dirty="0"/>
          </a:p>
          <a:p>
            <a:r>
              <a:rPr lang="en-US" dirty="0"/>
              <a:t>Given </a:t>
            </a:r>
            <a:r>
              <a:rPr lang="en-US" dirty="0" smtClean="0"/>
              <a:t>how often our </a:t>
            </a:r>
            <a:r>
              <a:rPr lang="en-US" dirty="0"/>
              <a:t>staff </a:t>
            </a:r>
            <a:r>
              <a:rPr lang="en-US" dirty="0" smtClean="0"/>
              <a:t>s encounter </a:t>
            </a:r>
            <a:r>
              <a:rPr lang="en-US" dirty="0"/>
              <a:t>these behaviors and diagnoses, </a:t>
            </a:r>
            <a:r>
              <a:rPr lang="en-US" dirty="0" smtClean="0"/>
              <a:t>adding a trauma</a:t>
            </a:r>
            <a:r>
              <a:rPr lang="en-US" dirty="0"/>
              <a:t>-informed lens to the process of assessing and diagnosing observed behavior represents an important new tool in the tool set in </a:t>
            </a:r>
            <a:r>
              <a:rPr lang="en-US" dirty="0" smtClean="0"/>
              <a:t>for our </a:t>
            </a:r>
            <a:r>
              <a:rPr lang="en-US" dirty="0"/>
              <a:t>field.</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28</a:t>
            </a:fld>
            <a:endParaRPr lang="en-US" dirty="0"/>
          </a:p>
        </p:txBody>
      </p:sp>
    </p:spTree>
    <p:extLst>
      <p:ext uri="{BB962C8B-B14F-4D97-AF65-F5344CB8AC3E}">
        <p14:creationId xmlns:p14="http://schemas.microsoft.com/office/powerpoint/2010/main" val="682289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505008"/>
          </a:xfrm>
        </p:spPr>
        <p:txBody>
          <a:bodyPr/>
          <a:lstStyle/>
          <a:p>
            <a:r>
              <a:rPr lang="en-US" b="1" dirty="0"/>
              <a:t>Principle 3:  Prior adversity is not destiny.</a:t>
            </a:r>
            <a:r>
              <a:rPr lang="en-US" dirty="0"/>
              <a:t> </a:t>
            </a:r>
          </a:p>
          <a:p>
            <a:r>
              <a:rPr lang="en-US" i="1" dirty="0"/>
              <a:t>In an environment of safety and support, change, healing and better lives are possible.</a:t>
            </a:r>
            <a:endParaRPr lang="en-US" dirty="0"/>
          </a:p>
          <a:p>
            <a:r>
              <a:rPr lang="en-US" dirty="0"/>
              <a:t>There are two key dimensions to emphasize regarding the potential for older people who have experienced adversity to thrive: the </a:t>
            </a:r>
            <a:r>
              <a:rPr lang="en-US" b="1" dirty="0"/>
              <a:t>role of individual human potential </a:t>
            </a:r>
            <a:r>
              <a:rPr lang="en-US" dirty="0"/>
              <a:t>and the </a:t>
            </a:r>
            <a:r>
              <a:rPr lang="en-US" b="1" dirty="0"/>
              <a:t>role of a supportive environment.</a:t>
            </a:r>
            <a:endParaRPr lang="en-US" dirty="0"/>
          </a:p>
          <a:p>
            <a:r>
              <a:rPr lang="en-US" b="1" dirty="0"/>
              <a:t>Human potential for healing across the </a:t>
            </a:r>
            <a:r>
              <a:rPr lang="en-US" b="1" dirty="0" smtClean="0"/>
              <a:t>lifespan</a:t>
            </a:r>
            <a:r>
              <a:rPr lang="en-US" dirty="0"/>
              <a:t> </a:t>
            </a:r>
            <a:r>
              <a:rPr lang="en-US" dirty="0" smtClean="0"/>
              <a:t>— the </a:t>
            </a:r>
            <a:r>
              <a:rPr lang="en-US" dirty="0"/>
              <a:t>good news is that the latest findings about neuroplasticity – the ability of the brain to change – is that it lasts a lifetime. Because the brain can continue to change in older adults, </a:t>
            </a:r>
            <a:r>
              <a:rPr lang="en-US" b="1" i="1" dirty="0"/>
              <a:t>methods developed to harness neuroplasticity in response to the impact of traumatic stress are promising for this population as well</a:t>
            </a:r>
            <a:r>
              <a:rPr lang="en-US" dirty="0"/>
              <a:t>. Some of these methods are simple ones any of us can use with residents, with staff members – and ourselves.</a:t>
            </a:r>
          </a:p>
          <a:p>
            <a:r>
              <a:rPr lang="en-US" b="1" dirty="0"/>
              <a:t>The role of a safe and supportive </a:t>
            </a:r>
            <a:r>
              <a:rPr lang="en-US" b="1" dirty="0" smtClean="0"/>
              <a:t>environment</a:t>
            </a:r>
            <a:endParaRPr lang="en-US" dirty="0"/>
          </a:p>
          <a:p>
            <a:r>
              <a:rPr lang="en-US" b="1" dirty="0"/>
              <a:t>Safety — </a:t>
            </a:r>
            <a:r>
              <a:rPr lang="en-US" dirty="0"/>
              <a:t> because adverse or traumatic experiences by definition are the result of a lack of safety and in turn make affected individuals feel unsafe, later environments have the potential to make the feeling of threat or danger worse or to lessen </a:t>
            </a:r>
            <a:r>
              <a:rPr lang="en-US" dirty="0" smtClean="0"/>
              <a:t>it.</a:t>
            </a:r>
            <a:endParaRPr lang="en-US" dirty="0"/>
          </a:p>
          <a:p>
            <a:r>
              <a:rPr lang="en-US" dirty="0"/>
              <a:t>In an environment that feels and IS safe, people experience less traumatic stress and greater comfort and opportunity for well-being and healing. </a:t>
            </a:r>
          </a:p>
          <a:p>
            <a:r>
              <a:rPr lang="en-US" b="1" dirty="0"/>
              <a:t>Support — </a:t>
            </a:r>
            <a:r>
              <a:rPr lang="en-US" dirty="0"/>
              <a:t>Like safety, social support is a hallmark of all trauma-informed approaches and is considered a key factor in both </a:t>
            </a:r>
            <a:r>
              <a:rPr lang="en-US" b="1" i="1" dirty="0"/>
              <a:t>lessening the impact</a:t>
            </a:r>
            <a:r>
              <a:rPr lang="en-US" dirty="0"/>
              <a:t> of adverse experiences as they occur and in enabling individuals to develop </a:t>
            </a:r>
            <a:r>
              <a:rPr lang="en-US" b="1" i="1" dirty="0"/>
              <a:t>resilience</a:t>
            </a:r>
            <a:r>
              <a:rPr lang="en-US" dirty="0"/>
              <a:t> afterwards.  </a:t>
            </a:r>
          </a:p>
          <a:p>
            <a:r>
              <a:rPr lang="en-US" dirty="0" smtClean="0"/>
              <a:t>In </a:t>
            </a:r>
            <a:r>
              <a:rPr lang="en-US" dirty="0"/>
              <a:t>an environment that is safe and supportive, residents with trauma histories can</a:t>
            </a:r>
          </a:p>
          <a:p>
            <a:pPr lvl="0"/>
            <a:r>
              <a:rPr lang="en-US" dirty="0" smtClean="0"/>
              <a:t>function better and experience </a:t>
            </a:r>
            <a:r>
              <a:rPr lang="en-US" dirty="0"/>
              <a:t>a great sense of well-being and improved health </a:t>
            </a:r>
            <a:r>
              <a:rPr lang="en-US" dirty="0" smtClean="0"/>
              <a:t>outcomes.</a:t>
            </a:r>
            <a:endParaRPr lang="en-US" dirty="0"/>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29</a:t>
            </a:fld>
            <a:endParaRPr lang="en-US" dirty="0"/>
          </a:p>
        </p:txBody>
      </p:sp>
    </p:spTree>
    <p:extLst>
      <p:ext uri="{BB962C8B-B14F-4D97-AF65-F5344CB8AC3E}">
        <p14:creationId xmlns:p14="http://schemas.microsoft.com/office/powerpoint/2010/main" val="68228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think about it, the only way to provide care that is responsive</a:t>
            </a:r>
            <a:r>
              <a:rPr lang="en-US" baseline="0" dirty="0" smtClean="0"/>
              <a:t> and tailored to each resident’s wishes, needs and goals</a:t>
            </a:r>
            <a:r>
              <a:rPr lang="en-US" baseline="0" smtClean="0"/>
              <a:t>, is </a:t>
            </a:r>
            <a:r>
              <a:rPr lang="en-US" baseline="0" dirty="0" smtClean="0"/>
              <a:t>for all staff to be able to work well with residents from a wide range of backgrounds who have had all kinds of life experiences.</a:t>
            </a:r>
          </a:p>
          <a:p>
            <a:endParaRPr lang="en-US" dirty="0"/>
          </a:p>
          <a:p>
            <a:r>
              <a:rPr lang="en-US" baseline="0" dirty="0" smtClean="0"/>
              <a:t>To that end, the new RoP</a:t>
            </a:r>
            <a:r>
              <a:rPr lang="en-US" dirty="0" smtClean="0"/>
              <a:t>s include a requirement that facilities provide services that are culturally-competent and trauma-informed.</a:t>
            </a:r>
          </a:p>
          <a:p>
            <a:endParaRPr lang="en-US" baseline="0" dirty="0"/>
          </a:p>
          <a:p>
            <a:r>
              <a:rPr lang="en-US" dirty="0" smtClean="0"/>
              <a:t>CMS has pointed us to a SAMSHA publication that offers guidance on what trauma is and what a trauma-informed approach entails. That publication was not developed with a specific focus on applying these concepts and this approach to older adults. This course and accompanying primer are designed to utilize and build on the SAMSHA guidance.</a:t>
            </a:r>
          </a:p>
          <a:p>
            <a:endParaRPr lang="en-US" baseline="0" dirty="0"/>
          </a:p>
          <a:p>
            <a:r>
              <a:rPr lang="en-US" dirty="0" smtClean="0"/>
              <a:t>We’re going to start with a look at trauma itself — what exactly </a:t>
            </a:r>
            <a:r>
              <a:rPr lang="en-US" i="1" dirty="0" smtClean="0"/>
              <a:t>is</a:t>
            </a:r>
            <a:r>
              <a:rPr lang="en-US" dirty="0" smtClean="0"/>
              <a:t> trauma?</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a:t>
            </a:fld>
            <a:endParaRPr lang="en-US" dirty="0"/>
          </a:p>
        </p:txBody>
      </p:sp>
    </p:spTree>
    <p:extLst>
      <p:ext uri="{BB962C8B-B14F-4D97-AF65-F5344CB8AC3E}">
        <p14:creationId xmlns:p14="http://schemas.microsoft.com/office/powerpoint/2010/main" val="2328508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might seem that the simplest way to find out about an individual’s trauma history is just to ask — but it’s not that simple.  Many people feel uncomfortable talking about traumatic experiences — others may never have thought about them in this way.</a:t>
            </a:r>
          </a:p>
          <a:p>
            <a:r>
              <a:rPr lang="en-US" dirty="0"/>
              <a:t>Here is some guidance — this subject too merits future skills training.</a:t>
            </a:r>
          </a:p>
          <a:p>
            <a:pPr lvl="0"/>
            <a:r>
              <a:rPr lang="en-US" dirty="0"/>
              <a:t>Inquire in a physically private and safe setting</a:t>
            </a:r>
          </a:p>
          <a:p>
            <a:pPr lvl="0"/>
            <a:r>
              <a:rPr lang="en-US" dirty="0"/>
              <a:t>Avoid the common pitfalls:</a:t>
            </a:r>
          </a:p>
          <a:p>
            <a:r>
              <a:rPr lang="en-US" u="sng" dirty="0"/>
              <a:t>Do</a:t>
            </a:r>
            <a:endParaRPr lang="en-US" dirty="0"/>
          </a:p>
          <a:p>
            <a:pPr lvl="0"/>
            <a:r>
              <a:rPr lang="en-US" dirty="0"/>
              <a:t>Normalize reactions and responses:</a:t>
            </a:r>
          </a:p>
          <a:p>
            <a:r>
              <a:rPr lang="en-US" dirty="0"/>
              <a:t>“You are not alone.”</a:t>
            </a:r>
          </a:p>
          <a:p>
            <a:r>
              <a:rPr lang="en-US" dirty="0"/>
              <a:t>“I know that this has happened to others.”</a:t>
            </a:r>
          </a:p>
          <a:p>
            <a:r>
              <a:rPr lang="en-US" dirty="0"/>
              <a:t>“Many people have had these experiences and are deeply affected by them. They often feel angry, embarrassed, and fearful for some time afterwards. It is an understandable reaction to a very frightening experience.”</a:t>
            </a:r>
          </a:p>
          <a:p>
            <a:pPr lvl="0"/>
            <a:r>
              <a:rPr lang="en-US" dirty="0"/>
              <a:t>Validate the experience and its effects:</a:t>
            </a:r>
          </a:p>
          <a:p>
            <a:r>
              <a:rPr lang="en-US" dirty="0"/>
              <a:t>“That must have been very frightening.”</a:t>
            </a:r>
          </a:p>
          <a:p>
            <a:r>
              <a:rPr lang="en-US" u="sng" dirty="0"/>
              <a:t>Don’t</a:t>
            </a:r>
            <a:endParaRPr lang="en-US" dirty="0"/>
          </a:p>
          <a:p>
            <a:pPr lvl="0"/>
            <a:r>
              <a:rPr lang="en-US" dirty="0"/>
              <a:t>Appear to doubt or disbelieve the person’s account of what happened.</a:t>
            </a:r>
          </a:p>
          <a:p>
            <a:pPr lvl="0"/>
            <a:r>
              <a:rPr lang="en-US" dirty="0"/>
              <a:t>Inquire about details of the trauma episode at this time.</a:t>
            </a:r>
          </a:p>
          <a:p>
            <a:pPr lvl="0"/>
            <a:r>
              <a:rPr lang="en-US" dirty="0"/>
              <a:t>Ask questions or make statements that suggest that you hold the person responsible for this incident like: ““What were you doing in a place like that?</a:t>
            </a:r>
            <a:r>
              <a:rPr lang="en-US" dirty="0" smtClean="0"/>
              <a:t>”</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30</a:t>
            </a:fld>
            <a:endParaRPr lang="en-US" dirty="0"/>
          </a:p>
        </p:txBody>
      </p:sp>
    </p:spTree>
    <p:extLst>
      <p:ext uri="{BB962C8B-B14F-4D97-AF65-F5344CB8AC3E}">
        <p14:creationId xmlns:p14="http://schemas.microsoft.com/office/powerpoint/2010/main" val="1607246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11308"/>
          </a:xfrm>
        </p:spPr>
        <p:txBody>
          <a:bodyPr/>
          <a:lstStyle/>
          <a:p>
            <a:r>
              <a:rPr lang="en-US" dirty="0"/>
              <a:t>Specific language that can be used:</a:t>
            </a:r>
            <a:br>
              <a:rPr lang="en-US" dirty="0"/>
            </a:br>
            <a:endParaRPr lang="en-US" dirty="0"/>
          </a:p>
          <a:p>
            <a:r>
              <a:rPr lang="en-US" dirty="0"/>
              <a:t>“Because most people have had difficult experiences at some point during their life, I’ve begun to ask about them routinely.”</a:t>
            </a:r>
          </a:p>
          <a:p>
            <a:r>
              <a:rPr lang="en-US" dirty="0"/>
              <a:t>“Some people have told me about difficult experiences they had during their lifetimes, such as being threatened or ___. Has anything like that ever happened to you?”</a:t>
            </a:r>
          </a:p>
          <a:p>
            <a:r>
              <a:rPr lang="en-US" dirty="0"/>
              <a:t> </a:t>
            </a:r>
          </a:p>
          <a:p>
            <a:r>
              <a:rPr lang="en-US" dirty="0"/>
              <a:t>Here’s a very simple set of screening questions one expert in working with trauma survivors has developed:</a:t>
            </a:r>
          </a:p>
          <a:p>
            <a:pPr marL="171450" lvl="0" indent="-171450">
              <a:buFont typeface="Arial"/>
              <a:buChar char="•"/>
            </a:pPr>
            <a:r>
              <a:rPr lang="en-US" dirty="0"/>
              <a:t>Do you feel safe speaking to me today? If not, what would help you feel safer?</a:t>
            </a:r>
          </a:p>
          <a:p>
            <a:pPr marL="171450" lvl="0" indent="-171450">
              <a:buFont typeface="Arial"/>
              <a:buChar char="•"/>
            </a:pPr>
            <a:r>
              <a:rPr lang="en-US" dirty="0"/>
              <a:t>Do you feel safe being here/living here today? If not, how can we help you feel safer?</a:t>
            </a:r>
          </a:p>
          <a:p>
            <a:pPr marL="171450" lvl="0" indent="-171450">
              <a:buFont typeface="Arial"/>
              <a:buChar char="•"/>
            </a:pPr>
            <a:r>
              <a:rPr lang="en-US" dirty="0"/>
              <a:t>Did you feel safe at home as a child?  If not, how does that affect you today?</a:t>
            </a:r>
          </a:p>
          <a:p>
            <a:r>
              <a:rPr lang="en-US" dirty="0"/>
              <a:t> </a:t>
            </a:r>
          </a:p>
          <a:p>
            <a:r>
              <a:rPr lang="en-US" dirty="0"/>
              <a:t>When dealing with difficult or puzzling behavior, another important step is to shift from thinking or asking “what’s wrong with you?” and thinking or asking “what happened to you?”  </a:t>
            </a:r>
          </a:p>
          <a:p>
            <a:endParaRPr lang="en-US" dirty="0"/>
          </a:p>
          <a:p>
            <a:r>
              <a:rPr lang="en-US" dirty="0"/>
              <a:t>This starts with the premise that current behavior is shaped by prior experiences and </a:t>
            </a:r>
            <a:r>
              <a:rPr lang="en-US" dirty="0" smtClean="0"/>
              <a:t>helps all of  </a:t>
            </a:r>
            <a:r>
              <a:rPr lang="en-US" dirty="0"/>
              <a:t>us stay out of snap judgment and instead stay present to the possibility of prior adverse experiences that can be inquired about and understood.</a:t>
            </a:r>
          </a:p>
        </p:txBody>
      </p:sp>
      <p:sp>
        <p:nvSpPr>
          <p:cNvPr id="4" name="Slide Number Placeholder 3"/>
          <p:cNvSpPr>
            <a:spLocks noGrp="1"/>
          </p:cNvSpPr>
          <p:nvPr>
            <p:ph type="sldNum" sz="quarter" idx="10"/>
          </p:nvPr>
        </p:nvSpPr>
        <p:spPr/>
        <p:txBody>
          <a:bodyPr/>
          <a:lstStyle/>
          <a:p>
            <a:fld id="{100A7A22-EE44-1846-83D6-8BEB10AB6A1F}" type="slidenum">
              <a:rPr lang="en-US" smtClean="0"/>
              <a:t>31</a:t>
            </a:fld>
            <a:endParaRPr lang="en-US" dirty="0"/>
          </a:p>
        </p:txBody>
      </p:sp>
    </p:spTree>
    <p:extLst>
      <p:ext uri="{BB962C8B-B14F-4D97-AF65-F5344CB8AC3E}">
        <p14:creationId xmlns:p14="http://schemas.microsoft.com/office/powerpoint/2010/main" val="1607246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263708"/>
          </a:xfrm>
        </p:spPr>
        <p:txBody>
          <a:bodyPr/>
          <a:lstStyle/>
          <a:p>
            <a:r>
              <a:rPr lang="en-US" dirty="0"/>
              <a:t> </a:t>
            </a:r>
            <a:r>
              <a:rPr lang="en-US" dirty="0" smtClean="0"/>
              <a:t>A </a:t>
            </a:r>
            <a:r>
              <a:rPr lang="en-US" dirty="0"/>
              <a:t>trigger is a stimulus that sets off a memory of a trauma or a specific portion of a traumatic experience</a:t>
            </a:r>
            <a:r>
              <a:rPr lang="en-US" dirty="0" smtClean="0"/>
              <a:t>. Imagine </a:t>
            </a:r>
            <a:r>
              <a:rPr lang="en-US" dirty="0"/>
              <a:t>you were trapped briefly in a car after an accident. Then, several years later, you were unable to unlatch a lock after using a restroom stall; you might have begun to feel a surge of panic reminiscent of the accident, even though there were other avenues of escape from the stall. </a:t>
            </a:r>
            <a:endParaRPr lang="en-US" dirty="0" smtClean="0"/>
          </a:p>
          <a:p>
            <a:endParaRPr lang="en-US" dirty="0"/>
          </a:p>
          <a:p>
            <a:pPr lvl="0"/>
            <a:r>
              <a:rPr lang="en-US" dirty="0"/>
              <a:t>Some triggers can be identified and anticipated easily, but many are subtle and inconspicuous, often surprising the individual or catching him or her off </a:t>
            </a:r>
            <a:r>
              <a:rPr lang="en-US" dirty="0" smtClean="0"/>
              <a:t>guard. A </a:t>
            </a:r>
            <a:r>
              <a:rPr lang="en-US" dirty="0"/>
              <a:t>trigger is any sensory reminder of the traumatic event: a noise, smell, temperature, other physical sensation, or visual scene. </a:t>
            </a:r>
            <a:endParaRPr lang="en-US" dirty="0" smtClean="0"/>
          </a:p>
          <a:p>
            <a:pPr lvl="0"/>
            <a:endParaRPr lang="en-US" dirty="0"/>
          </a:p>
          <a:p>
            <a:pPr lvl="0"/>
            <a:r>
              <a:rPr lang="en-US" dirty="0"/>
              <a:t>Triggers can generalize to any characteristic, no matter how remote, that resembles or represents a previous trauma, such as revisiting the location where the trauma occurred, being alone, having your </a:t>
            </a:r>
            <a:r>
              <a:rPr lang="en-US" dirty="0" smtClean="0"/>
              <a:t>grandchildren </a:t>
            </a:r>
            <a:r>
              <a:rPr lang="en-US" dirty="0"/>
              <a:t>reach the same age that you were when you experienced the </a:t>
            </a:r>
            <a:r>
              <a:rPr lang="en-US" dirty="0" smtClean="0"/>
              <a:t>trauma</a:t>
            </a:r>
            <a:r>
              <a:rPr lang="en-US" dirty="0"/>
              <a:t>,</a:t>
            </a:r>
            <a:r>
              <a:rPr lang="en-US" dirty="0" smtClean="0"/>
              <a:t>, </a:t>
            </a:r>
            <a:r>
              <a:rPr lang="en-US" dirty="0"/>
              <a:t>or hearing loud voices. </a:t>
            </a:r>
            <a:endParaRPr lang="en-US" dirty="0" smtClean="0"/>
          </a:p>
          <a:p>
            <a:pPr lvl="0"/>
            <a:endParaRPr lang="en-US" dirty="0"/>
          </a:p>
          <a:p>
            <a:pPr lvl="0"/>
            <a:r>
              <a:rPr lang="en-US" dirty="0"/>
              <a:t>Triggers are often associated with the time of day, season, holiday, or anniversary of the event.</a:t>
            </a:r>
          </a:p>
          <a:p>
            <a:r>
              <a:rPr lang="en-US" dirty="0"/>
              <a:t> </a:t>
            </a:r>
          </a:p>
          <a:p>
            <a:r>
              <a:rPr lang="en-US" dirty="0"/>
              <a:t>One way of identifying potential triggers is for individuals to consider what situations s/he finds stressful or overwhelming and reminds him/her of past traumatic experiences.  </a:t>
            </a:r>
          </a:p>
          <a:p>
            <a:r>
              <a:rPr lang="en-US" dirty="0"/>
              <a:t>Triggers are </a:t>
            </a:r>
            <a:r>
              <a:rPr lang="en-US" b="1" dirty="0"/>
              <a:t>“reminders of dangerous or frightening things that have happened in the past” </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32</a:t>
            </a:fld>
            <a:endParaRPr lang="en-US" dirty="0"/>
          </a:p>
        </p:txBody>
      </p:sp>
    </p:spTree>
    <p:extLst>
      <p:ext uri="{BB962C8B-B14F-4D97-AF65-F5344CB8AC3E}">
        <p14:creationId xmlns:p14="http://schemas.microsoft.com/office/powerpoint/2010/main" val="1607246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Deescalation</a:t>
            </a:r>
            <a:endParaRPr lang="en-US" dirty="0"/>
          </a:p>
          <a:p>
            <a:r>
              <a:rPr lang="en-US" b="1" dirty="0"/>
              <a:t> </a:t>
            </a:r>
            <a:endParaRPr lang="en-US" dirty="0"/>
          </a:p>
          <a:p>
            <a:r>
              <a:rPr lang="en-US" dirty="0"/>
              <a:t>A person with a trauma history, when triggered, is likely having a traumatic stress response that physiologically mimics a state of imminent threat— heart racing, fight-flight-freeze response, dissociation, strong </a:t>
            </a:r>
            <a:r>
              <a:rPr lang="en-US" dirty="0" smtClean="0"/>
              <a:t>emotions.</a:t>
            </a:r>
            <a:endParaRPr lang="en-US" dirty="0"/>
          </a:p>
          <a:p>
            <a:r>
              <a:rPr lang="en-US" dirty="0"/>
              <a:t> </a:t>
            </a:r>
          </a:p>
          <a:p>
            <a:r>
              <a:rPr lang="en-US" dirty="0"/>
              <a:t>Keys to </a:t>
            </a:r>
            <a:r>
              <a:rPr lang="en-US" smtClean="0"/>
              <a:t>deescalation</a:t>
            </a:r>
            <a:r>
              <a:rPr lang="en-US" dirty="0" smtClean="0"/>
              <a:t> </a:t>
            </a:r>
            <a:r>
              <a:rPr lang="en-US" dirty="0"/>
              <a:t>are to help create a sense of calm and safety that allows the individual to return from what’s sometimes called the “there and then” to the present moment or “here and now.” </a:t>
            </a:r>
          </a:p>
          <a:p>
            <a:r>
              <a:rPr lang="en-US" dirty="0"/>
              <a:t> </a:t>
            </a:r>
          </a:p>
          <a:p>
            <a:r>
              <a:rPr lang="en-US" dirty="0"/>
              <a:t>Some tips from those working in the field include:</a:t>
            </a:r>
          </a:p>
          <a:p>
            <a:pPr marL="171450" lvl="0" indent="-171450">
              <a:buFont typeface="Arial"/>
              <a:buChar char="•"/>
            </a:pPr>
            <a:r>
              <a:rPr lang="en-US" dirty="0"/>
              <a:t>Remain calm and connect in a gentle, positive way — avoid raised voices or harsh tones. Be cautious about physical contact.</a:t>
            </a:r>
          </a:p>
          <a:p>
            <a:pPr marL="171450" lvl="0" indent="-171450">
              <a:buFont typeface="Arial"/>
              <a:buChar char="•"/>
            </a:pPr>
            <a:r>
              <a:rPr lang="en-US" dirty="0"/>
              <a:t>Help redirect attention in ways that are grounding, like noticing out loud physical sensations and things in the physical environment — the floor beneath our feet, the chair you’re sitting on.</a:t>
            </a:r>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33</a:t>
            </a:fld>
            <a:endParaRPr lang="en-US" dirty="0"/>
          </a:p>
        </p:txBody>
      </p:sp>
    </p:spTree>
    <p:extLst>
      <p:ext uri="{BB962C8B-B14F-4D97-AF65-F5344CB8AC3E}">
        <p14:creationId xmlns:p14="http://schemas.microsoft.com/office/powerpoint/2010/main" val="1607246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60508"/>
          </a:xfrm>
        </p:spPr>
        <p:txBody>
          <a:bodyPr/>
          <a:lstStyle/>
          <a:p>
            <a:r>
              <a:rPr lang="en-US" b="1" i="1" dirty="0" smtClean="0"/>
              <a:t>What </a:t>
            </a:r>
            <a:r>
              <a:rPr lang="en-US" b="1" i="1" dirty="0"/>
              <a:t>does a trauma informed </a:t>
            </a:r>
            <a:r>
              <a:rPr lang="en-US" b="1" i="1" u="sng" dirty="0"/>
              <a:t>organization </a:t>
            </a:r>
            <a:r>
              <a:rPr lang="en-US" b="1" i="1" dirty="0"/>
              <a:t>look like? </a:t>
            </a:r>
            <a:endParaRPr lang="en-US" dirty="0"/>
          </a:p>
          <a:p>
            <a:r>
              <a:rPr lang="en-US" dirty="0"/>
              <a:t>Trauma-informed care is much more than an approach or a way to better care for older adults. The organization itself must become trauma-informed. This might mean changing the way we provide services and supports to individual residents, and the way we interact with our fellow staff members. It takes everyone in the organization working to create a culture of safety for anyone who comes in contact with the organization (including other staff, family members, </a:t>
            </a:r>
            <a:r>
              <a:rPr lang="en-US" dirty="0" smtClean="0"/>
              <a:t>etc.)</a:t>
            </a:r>
            <a:r>
              <a:rPr lang="en-US" dirty="0"/>
              <a:t>. An organization that is trauma informed creates an environment of: </a:t>
            </a:r>
          </a:p>
          <a:p>
            <a:r>
              <a:rPr lang="en-US" b="1" dirty="0"/>
              <a:t>Safety</a:t>
            </a:r>
            <a:r>
              <a:rPr lang="en-US" dirty="0"/>
              <a:t> – all people in the organization (staff, residents, </a:t>
            </a:r>
            <a:r>
              <a:rPr lang="en-US" dirty="0" smtClean="0"/>
              <a:t>families) </a:t>
            </a:r>
            <a:r>
              <a:rPr lang="en-US" dirty="0"/>
              <a:t>feel safe. This includes the safety of the physical setting and the way people treat each other. </a:t>
            </a:r>
          </a:p>
          <a:p>
            <a:r>
              <a:rPr lang="en-US" b="1" dirty="0"/>
              <a:t>Trustworthiness</a:t>
            </a:r>
            <a:r>
              <a:rPr lang="en-US" dirty="0"/>
              <a:t> – the organization works to build trust with all those involved. </a:t>
            </a:r>
          </a:p>
          <a:p>
            <a:r>
              <a:rPr lang="en-US" b="1" dirty="0"/>
              <a:t>Support </a:t>
            </a:r>
            <a:r>
              <a:rPr lang="en-US" dirty="0"/>
              <a:t>– the organization acknowledges the difficult life experiences of others, and helps others feel cared about and heard. </a:t>
            </a:r>
          </a:p>
          <a:p>
            <a:r>
              <a:rPr lang="en-US" b="1" dirty="0"/>
              <a:t>Valuing others </a:t>
            </a:r>
            <a:r>
              <a:rPr lang="en-US" dirty="0"/>
              <a:t>– the organization values each individual’s voice and choice. It also encourages staff and residents to express themselves, and values every individual’s opinions, perspectives, and needs. </a:t>
            </a:r>
            <a:endParaRPr lang="en-US" dirty="0" smtClean="0"/>
          </a:p>
          <a:p>
            <a:r>
              <a:rPr lang="en-US" b="1" dirty="0" smtClean="0"/>
              <a:t>Cultural, Historical and Gender Issues </a:t>
            </a:r>
            <a:r>
              <a:rPr lang="en-US" dirty="0" smtClean="0"/>
              <a:t>— the organization acknowledges that there are communities and groups that have experienced disproportionate amounts of trauma and disempowerment, and works to create an environment that values all groups — all perspectives, experiences and voices. </a:t>
            </a:r>
            <a:endParaRPr lang="en-US" b="1" dirty="0"/>
          </a:p>
        </p:txBody>
      </p:sp>
      <p:sp>
        <p:nvSpPr>
          <p:cNvPr id="4" name="Slide Number Placeholder 3"/>
          <p:cNvSpPr>
            <a:spLocks noGrp="1"/>
          </p:cNvSpPr>
          <p:nvPr>
            <p:ph type="sldNum" sz="quarter" idx="10"/>
          </p:nvPr>
        </p:nvSpPr>
        <p:spPr/>
        <p:txBody>
          <a:bodyPr/>
          <a:lstStyle/>
          <a:p>
            <a:fld id="{100A7A22-EE44-1846-83D6-8BEB10AB6A1F}" type="slidenum">
              <a:rPr lang="en-US" smtClean="0"/>
              <a:t>34</a:t>
            </a:fld>
            <a:endParaRPr lang="en-US" dirty="0"/>
          </a:p>
        </p:txBody>
      </p:sp>
    </p:spTree>
    <p:extLst>
      <p:ext uri="{BB962C8B-B14F-4D97-AF65-F5344CB8AC3E}">
        <p14:creationId xmlns:p14="http://schemas.microsoft.com/office/powerpoint/2010/main" val="45030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one more aspect of trauma-informed care that we want to address in your roles as managers and leaders of this organization — and that is the reality that our staff members often experience something called </a:t>
            </a:r>
            <a:r>
              <a:rPr lang="en-US" b="1" dirty="0" smtClean="0"/>
              <a:t>secondary trauma</a:t>
            </a:r>
            <a:r>
              <a:rPr lang="en-US" dirty="0" smtClean="0"/>
              <a:t>.  Other terms you may have heard are </a:t>
            </a:r>
            <a:r>
              <a:rPr lang="en-US" b="1" dirty="0" smtClean="0"/>
              <a:t>compassion fatigue </a:t>
            </a:r>
            <a:r>
              <a:rPr lang="en-US" dirty="0" smtClean="0"/>
              <a:t>and </a:t>
            </a:r>
            <a:r>
              <a:rPr lang="en-US" b="1" dirty="0" smtClean="0"/>
              <a:t>vicarious trauma.</a:t>
            </a:r>
          </a:p>
          <a:p>
            <a:r>
              <a:rPr lang="en-US" dirty="0" smtClean="0"/>
              <a:t>Here’s a definition of secondary trauma.</a:t>
            </a:r>
          </a:p>
          <a:p>
            <a:endParaRPr lang="en-US" dirty="0" smtClean="0"/>
          </a:p>
          <a:p>
            <a:r>
              <a:rPr lang="en-US" dirty="0" smtClean="0"/>
              <a:t>Our </a:t>
            </a:r>
            <a:r>
              <a:rPr lang="en-US" baseline="0" dirty="0" smtClean="0"/>
              <a:t>staff bring their own adverse experiences from their own lives</a:t>
            </a:r>
            <a:r>
              <a:rPr lang="is-IS" baseline="0" dirty="0" smtClean="0"/>
              <a:t>… then hear and work with the traumas residents have experienced or are experiencing, and then the work itself can involve traumatic incidents working with residents.</a:t>
            </a:r>
          </a:p>
          <a:p>
            <a:endParaRPr lang="is-IS" baseline="0" dirty="0" smtClean="0"/>
          </a:p>
          <a:p>
            <a:r>
              <a:rPr lang="is-IS" baseline="0" dirty="0" smtClean="0"/>
              <a:t>Many people drawn to helping professions do so out of compassion, often from their own experiences and the desire to help.  </a:t>
            </a:r>
            <a:r>
              <a:rPr lang="is-IS" dirty="0" smtClean="0"/>
              <a:t>The rate of secondary trauma among people in work like ours is high, and there are ways to coach, supervise and deal with issues with employees and between them that are also trauma-informed. We will address those in a future training — for now, being aware of the reality of secondary traumatic stress — as well as the impact of primary traumas too — among our staff is an important dimension of leading the trauma-informed care journey.</a:t>
            </a:r>
            <a:endParaRPr lang="is-IS" baseline="0" dirty="0" smtClean="0"/>
          </a:p>
        </p:txBody>
      </p:sp>
      <p:sp>
        <p:nvSpPr>
          <p:cNvPr id="4" name="Slide Number Placeholder 3"/>
          <p:cNvSpPr>
            <a:spLocks noGrp="1"/>
          </p:cNvSpPr>
          <p:nvPr>
            <p:ph type="sldNum" sz="quarter" idx="10"/>
          </p:nvPr>
        </p:nvSpPr>
        <p:spPr/>
        <p:txBody>
          <a:bodyPr/>
          <a:lstStyle/>
          <a:p>
            <a:fld id="{D39DFD78-41CB-B547-8EB1-ADC2D8C43924}" type="slidenum">
              <a:rPr lang="en-US" smtClean="0"/>
              <a:t>35</a:t>
            </a:fld>
            <a:endParaRPr lang="en-US" dirty="0"/>
          </a:p>
        </p:txBody>
      </p:sp>
    </p:spTree>
    <p:extLst>
      <p:ext uri="{BB962C8B-B14F-4D97-AF65-F5344CB8AC3E}">
        <p14:creationId xmlns:p14="http://schemas.microsoft.com/office/powerpoint/2010/main" val="917778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staff in our organization will receive a similar training to what we’ve done here today as a first step on this journey.  There will be another toolkit, training materials and other resources offered to us through LeadingAge in coming weeks.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36</a:t>
            </a:fld>
            <a:endParaRPr lang="en-US" dirty="0"/>
          </a:p>
        </p:txBody>
      </p:sp>
    </p:spTree>
    <p:extLst>
      <p:ext uri="{BB962C8B-B14F-4D97-AF65-F5344CB8AC3E}">
        <p14:creationId xmlns:p14="http://schemas.microsoft.com/office/powerpoint/2010/main" val="2793310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37</a:t>
            </a:fld>
            <a:endParaRPr lang="en-US" dirty="0"/>
          </a:p>
        </p:txBody>
      </p:sp>
    </p:spTree>
    <p:extLst>
      <p:ext uri="{BB962C8B-B14F-4D97-AF65-F5344CB8AC3E}">
        <p14:creationId xmlns:p14="http://schemas.microsoft.com/office/powerpoint/2010/main" val="162138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start with the most basic question — when you hear the word trauma, what picture comes into your mind?</a:t>
            </a:r>
          </a:p>
          <a:p>
            <a:endParaRPr lang="en-US" dirty="0"/>
          </a:p>
          <a:p>
            <a:r>
              <a:rPr lang="en-US" dirty="0" smtClean="0"/>
              <a:t>Please take a minute or two</a:t>
            </a:r>
            <a:r>
              <a:rPr lang="en-US" baseline="0" dirty="0" smtClean="0"/>
              <a:t> to jot down your responses to this question.  We’ll talk about what you came up with in just a couple of minutes.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4</a:t>
            </a:fld>
            <a:endParaRPr lang="en-US" dirty="0"/>
          </a:p>
        </p:txBody>
      </p:sp>
    </p:spTree>
    <p:extLst>
      <p:ext uri="{BB962C8B-B14F-4D97-AF65-F5344CB8AC3E}">
        <p14:creationId xmlns:p14="http://schemas.microsoft.com/office/powerpoint/2010/main" val="240401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pictures came to mind for you?</a:t>
            </a:r>
          </a:p>
          <a:p>
            <a:endParaRPr lang="en-US" dirty="0"/>
          </a:p>
          <a:p>
            <a:r>
              <a:rPr lang="en-US" dirty="0" smtClean="0"/>
              <a:t>When many of us hear the word trauma, we probably picture something similar to what you pictured.</a:t>
            </a:r>
          </a:p>
          <a:p>
            <a:endParaRPr lang="en-US" dirty="0"/>
          </a:p>
          <a:p>
            <a:r>
              <a:rPr lang="en-US" dirty="0" smtClean="0"/>
              <a:t>We may picture a veteran</a:t>
            </a:r>
            <a:r>
              <a:rPr lang="mr-IN" dirty="0" smtClean="0"/>
              <a:t>…</a:t>
            </a:r>
            <a:r>
              <a:rPr lang="en-US" dirty="0" smtClean="0"/>
              <a:t>.</a:t>
            </a:r>
          </a:p>
          <a:p>
            <a:endParaRPr lang="en-US" dirty="0" smtClean="0"/>
          </a:p>
          <a:p>
            <a:r>
              <a:rPr lang="en-US" dirty="0" smtClean="0"/>
              <a:t>Or a child who has been abused or neglected</a:t>
            </a:r>
            <a:r>
              <a:rPr lang="mr-IN" dirty="0" smtClean="0"/>
              <a:t>…</a:t>
            </a:r>
            <a:r>
              <a:rPr lang="en-US" dirty="0" smtClean="0"/>
              <a:t> </a:t>
            </a:r>
          </a:p>
          <a:p>
            <a:endParaRPr lang="en-US" dirty="0"/>
          </a:p>
          <a:p>
            <a:r>
              <a:rPr lang="en-US" dirty="0" smtClean="0"/>
              <a:t>Or a woman </a:t>
            </a:r>
            <a:r>
              <a:rPr lang="mr-IN" dirty="0" smtClean="0"/>
              <a:t>–</a:t>
            </a:r>
            <a:r>
              <a:rPr lang="en-US" dirty="0" smtClean="0"/>
              <a:t> or a man </a:t>
            </a:r>
            <a:r>
              <a:rPr lang="mr-IN" dirty="0" smtClean="0"/>
              <a:t>–</a:t>
            </a:r>
            <a:r>
              <a:rPr lang="en-US" dirty="0" smtClean="0"/>
              <a:t>who has experienced abuse in a relationship or family</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5</a:t>
            </a:fld>
            <a:endParaRPr lang="en-US" dirty="0"/>
          </a:p>
        </p:txBody>
      </p:sp>
    </p:spTree>
    <p:extLst>
      <p:ext uri="{BB962C8B-B14F-4D97-AF65-F5344CB8AC3E}">
        <p14:creationId xmlns:p14="http://schemas.microsoft.com/office/powerpoint/2010/main" val="86993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actually quite a few other traumas that might not come to mind right away, but are important to keep in mind, like:</a:t>
            </a:r>
          </a:p>
          <a:p>
            <a:endParaRPr lang="en-US" dirty="0"/>
          </a:p>
          <a:p>
            <a:pPr marL="171450" indent="-171450">
              <a:buFont typeface="Arial"/>
              <a:buChar char="•"/>
            </a:pPr>
            <a:r>
              <a:rPr lang="en-US" dirty="0" smtClean="0"/>
              <a:t>Being in an accident — a car or plane crash, for example</a:t>
            </a:r>
          </a:p>
          <a:p>
            <a:pPr marL="171450" indent="-171450">
              <a:buFont typeface="Arial"/>
              <a:buChar char="•"/>
            </a:pPr>
            <a:endParaRPr lang="en-US" dirty="0"/>
          </a:p>
          <a:p>
            <a:pPr marL="171450" indent="-171450">
              <a:buFont typeface="Arial"/>
              <a:buChar char="•"/>
            </a:pPr>
            <a:r>
              <a:rPr lang="en-US" dirty="0" smtClean="0"/>
              <a:t>Having hate speech directed at us, or being the victim of a hate crime</a:t>
            </a:r>
          </a:p>
          <a:p>
            <a:pPr marL="171450" indent="-171450">
              <a:buFont typeface="Arial"/>
              <a:buChar char="•"/>
            </a:pPr>
            <a:endParaRPr lang="en-US" dirty="0"/>
          </a:p>
          <a:p>
            <a:pPr marL="171450" indent="-171450">
              <a:buFont typeface="Arial"/>
              <a:buChar char="•"/>
            </a:pPr>
            <a:r>
              <a:rPr lang="en-US" dirty="0"/>
              <a:t>Living with a family member who is experiencing a serious illness — physical or mental </a:t>
            </a:r>
            <a:r>
              <a:rPr lang="en-US" dirty="0" smtClean="0"/>
              <a:t>illness</a:t>
            </a:r>
            <a:endParaRPr lang="en-US" dirty="0"/>
          </a:p>
          <a:p>
            <a:pPr marL="171450" indent="-171450">
              <a:buFont typeface="Arial"/>
              <a:buChar char="•"/>
            </a:pPr>
            <a:endParaRPr lang="en-US" dirty="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6</a:t>
            </a:fld>
            <a:endParaRPr lang="en-US" dirty="0"/>
          </a:p>
        </p:txBody>
      </p:sp>
    </p:spTree>
    <p:extLst>
      <p:ext uri="{BB962C8B-B14F-4D97-AF65-F5344CB8AC3E}">
        <p14:creationId xmlns:p14="http://schemas.microsoft.com/office/powerpoint/2010/main" val="803473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3973" y="4473892"/>
            <a:ext cx="5608320" cy="3840375"/>
          </a:xfrm>
        </p:spPr>
        <p:txBody>
          <a:bodyPr/>
          <a:lstStyle/>
          <a:p>
            <a:r>
              <a:rPr lang="en-US" sz="1100" dirty="0"/>
              <a:t>We </a:t>
            </a:r>
            <a:r>
              <a:rPr lang="en-US" sz="1100" dirty="0" smtClean="0"/>
              <a:t>first </a:t>
            </a:r>
            <a:r>
              <a:rPr lang="en-US" sz="1100" dirty="0"/>
              <a:t>came to understand trauma through attempts to </a:t>
            </a:r>
            <a:r>
              <a:rPr lang="en-US" sz="1100" dirty="0" smtClean="0"/>
              <a:t>treat its harmful effects. This </a:t>
            </a:r>
            <a:r>
              <a:rPr lang="en-US" sz="1100" dirty="0"/>
              <a:t>work dates back to the Civil </a:t>
            </a:r>
            <a:r>
              <a:rPr lang="en-US" sz="1100" dirty="0" smtClean="0"/>
              <a:t>War, when doctors and nurses began to see soldiers suffering from what we now call PTSD or post traumatic stress.  In early days the </a:t>
            </a:r>
            <a:r>
              <a:rPr lang="en-US" sz="1100" dirty="0"/>
              <a:t>condition was referred to as shell </a:t>
            </a:r>
            <a:r>
              <a:rPr lang="en-US" sz="1100" dirty="0" smtClean="0"/>
              <a:t>shock, combat </a:t>
            </a:r>
            <a:r>
              <a:rPr lang="en-US" sz="1100" dirty="0"/>
              <a:t>or battle fatigue. </a:t>
            </a:r>
            <a:r>
              <a:rPr lang="en-US" sz="1100" dirty="0" smtClean="0"/>
              <a:t>It continues to  be an issue this day with soldiers and veterans.</a:t>
            </a:r>
            <a:endParaRPr lang="en-US" sz="1100" dirty="0"/>
          </a:p>
          <a:p>
            <a:endParaRPr lang="en-US" sz="1100" dirty="0"/>
          </a:p>
          <a:p>
            <a:r>
              <a:rPr lang="en-US" sz="1100" dirty="0"/>
              <a:t>The earliest and most extensive work on trauma </a:t>
            </a:r>
            <a:r>
              <a:rPr lang="en-US" sz="1100" i="1" dirty="0"/>
              <a:t>outside</a:t>
            </a:r>
            <a:r>
              <a:rPr lang="en-US" sz="1100" dirty="0"/>
              <a:t> the military </a:t>
            </a:r>
            <a:r>
              <a:rPr lang="en-US" sz="1100" dirty="0" smtClean="0"/>
              <a:t>occurred in organizations </a:t>
            </a:r>
            <a:r>
              <a:rPr lang="en-US" sz="1100" dirty="0"/>
              <a:t>serving </a:t>
            </a:r>
            <a:r>
              <a:rPr lang="en-US" sz="1100" dirty="0" smtClean="0"/>
              <a:t>children. In 1995, a </a:t>
            </a:r>
            <a:r>
              <a:rPr lang="en-US" sz="1100" dirty="0"/>
              <a:t>landmark study </a:t>
            </a:r>
            <a:r>
              <a:rPr lang="en-US" sz="1100" dirty="0" smtClean="0"/>
              <a:t>called the ACEs </a:t>
            </a:r>
            <a:r>
              <a:rPr lang="en-US" sz="1100" dirty="0"/>
              <a:t>(Adverse Childhood </a:t>
            </a:r>
            <a:r>
              <a:rPr lang="en-US" sz="1100" dirty="0" smtClean="0"/>
              <a:t>Experiences) study was </a:t>
            </a:r>
            <a:r>
              <a:rPr lang="en-US" sz="1100" dirty="0"/>
              <a:t>published </a:t>
            </a:r>
            <a:r>
              <a:rPr lang="en-US" sz="1100" dirty="0" smtClean="0"/>
              <a:t>— the study </a:t>
            </a:r>
            <a:r>
              <a:rPr lang="en-US" sz="1100" dirty="0"/>
              <a:t>demonstrated the close connection between childhood abuse, neglect, maltreatment and household dysfunction and </a:t>
            </a:r>
            <a:r>
              <a:rPr lang="en-US" sz="1100" dirty="0" smtClean="0"/>
              <a:t>poor adult </a:t>
            </a:r>
            <a:r>
              <a:rPr lang="en-US" sz="1100" dirty="0"/>
              <a:t>health </a:t>
            </a:r>
            <a:r>
              <a:rPr lang="en-US" sz="1100" dirty="0" smtClean="0"/>
              <a:t>and other life outcomes. The study showed that the number </a:t>
            </a:r>
            <a:r>
              <a:rPr lang="en-US" sz="1100" dirty="0"/>
              <a:t>of these </a:t>
            </a:r>
            <a:r>
              <a:rPr lang="en-US" sz="1100" dirty="0" smtClean="0"/>
              <a:t>adverse experiences </a:t>
            </a:r>
            <a:r>
              <a:rPr lang="en-US" sz="1100" dirty="0"/>
              <a:t>correlates to a wide array of negative health outcomes, from </a:t>
            </a:r>
            <a:r>
              <a:rPr lang="en-US" sz="1100" dirty="0" smtClean="0"/>
              <a:t> diabetes</a:t>
            </a:r>
            <a:r>
              <a:rPr lang="en-US" sz="1100" dirty="0"/>
              <a:t>, cancer, heart </a:t>
            </a:r>
            <a:r>
              <a:rPr lang="en-US" sz="1100" dirty="0" smtClean="0"/>
              <a:t>disease and autoimmune </a:t>
            </a:r>
            <a:r>
              <a:rPr lang="en-US" sz="1100" dirty="0"/>
              <a:t>diseases </a:t>
            </a:r>
            <a:r>
              <a:rPr lang="en-US" sz="1100" dirty="0" smtClean="0"/>
              <a:t>to teen pregnancy and unemployment.</a:t>
            </a:r>
            <a:endParaRPr lang="en-US" sz="1100" dirty="0"/>
          </a:p>
          <a:p>
            <a:endParaRPr lang="en-US" sz="1100" dirty="0" smtClean="0"/>
          </a:p>
          <a:p>
            <a:r>
              <a:rPr lang="en-US" sz="1100" dirty="0" smtClean="0"/>
              <a:t>More </a:t>
            </a:r>
            <a:r>
              <a:rPr lang="en-US" sz="1100" dirty="0"/>
              <a:t>recently work on trauma has extended beyond </a:t>
            </a:r>
            <a:r>
              <a:rPr lang="en-US" sz="1100" dirty="0" smtClean="0"/>
              <a:t>children</a:t>
            </a:r>
            <a:r>
              <a:rPr lang="en-US" sz="1100" dirty="0"/>
              <a:t> </a:t>
            </a:r>
            <a:r>
              <a:rPr lang="en-US" sz="1100" dirty="0" smtClean="0"/>
              <a:t>soldiers veterans to </a:t>
            </a:r>
            <a:r>
              <a:rPr lang="en-US" sz="1100" dirty="0"/>
              <a:t>include </a:t>
            </a:r>
            <a:r>
              <a:rPr lang="en-US" sz="1100" dirty="0" smtClean="0"/>
              <a:t>adults </a:t>
            </a:r>
            <a:r>
              <a:rPr lang="en-US" sz="1100" dirty="0"/>
              <a:t>dealing with </a:t>
            </a:r>
            <a:r>
              <a:rPr lang="en-US" sz="1100" dirty="0" smtClean="0"/>
              <a:t>other traumas, including domestic violence and homelessness.</a:t>
            </a:r>
            <a:endParaRPr lang="en-US" sz="1100" dirty="0"/>
          </a:p>
          <a:p>
            <a:endParaRPr lang="en-US" sz="1100" dirty="0" smtClean="0"/>
          </a:p>
          <a:p>
            <a:r>
              <a:rPr lang="en-US" sz="1100" dirty="0" smtClean="0"/>
              <a:t>The </a:t>
            </a:r>
            <a:r>
              <a:rPr lang="en-US" sz="1100" dirty="0"/>
              <a:t>field of aging services has come to the work of treating trauma in recent </a:t>
            </a:r>
            <a:r>
              <a:rPr lang="en-US" sz="1100" dirty="0" smtClean="0"/>
              <a:t>years. Work </a:t>
            </a:r>
            <a:r>
              <a:rPr lang="en-US" sz="1100" dirty="0"/>
              <a:t>on traumatic stress in older adults </a:t>
            </a:r>
            <a:r>
              <a:rPr lang="en-US" sz="1100" dirty="0" smtClean="0"/>
              <a:t>really got started within the past ten years with efforts </a:t>
            </a:r>
            <a:r>
              <a:rPr lang="en-US" sz="1100" dirty="0"/>
              <a:t>to serve elderly Holocaust survivors. </a:t>
            </a:r>
            <a:r>
              <a:rPr lang="en-US" sz="1100" dirty="0" smtClean="0"/>
              <a:t>Work </a:t>
            </a:r>
            <a:r>
              <a:rPr lang="en-US" sz="1100" dirty="0"/>
              <a:t>around this same time was emerging within the field of services to aging veterans experiencing PTSD. </a:t>
            </a:r>
            <a:r>
              <a:rPr lang="en-US" sz="1100" dirty="0" smtClean="0"/>
              <a:t> Finally</a:t>
            </a:r>
            <a:r>
              <a:rPr lang="en-US" sz="1100" dirty="0"/>
              <a:t>, the field of aging services has begun to address methods for treating older people who have experienced abuse as children. </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100A7A22-EE44-1846-83D6-8BEB10AB6A1F}" type="slidenum">
              <a:rPr lang="en-US" smtClean="0"/>
              <a:t>7</a:t>
            </a:fld>
            <a:endParaRPr lang="en-US" dirty="0"/>
          </a:p>
        </p:txBody>
      </p:sp>
    </p:spTree>
    <p:extLst>
      <p:ext uri="{BB962C8B-B14F-4D97-AF65-F5344CB8AC3E}">
        <p14:creationId xmlns:p14="http://schemas.microsoft.com/office/powerpoint/2010/main" val="599414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Here’s the definition offered in the SAMSHA publication I just mentioned.</a:t>
            </a:r>
          </a:p>
          <a:p>
            <a:endParaRPr lang="en-US" sz="1200" dirty="0" smtClean="0"/>
          </a:p>
          <a:p>
            <a:r>
              <a:rPr lang="en-US" sz="1200" dirty="0" smtClean="0"/>
              <a:t>Events</a:t>
            </a:r>
            <a:r>
              <a:rPr lang="en-US" sz="1200" baseline="0" dirty="0" smtClean="0"/>
              <a:t> don’t have the same impact of everyone – what is traumatic for me may not produce traumatic stress for you. There is a genetic dimension to this that we’re beginning to understand. However, the impact of an adverse event is </a:t>
            </a:r>
            <a:r>
              <a:rPr lang="en-US" sz="1200" u="sng" baseline="0" dirty="0" smtClean="0"/>
              <a:t>not</a:t>
            </a:r>
            <a:r>
              <a:rPr lang="en-US" sz="1200" baseline="0" dirty="0" smtClean="0"/>
              <a:t> a choice.</a:t>
            </a:r>
          </a:p>
          <a:p>
            <a:endParaRPr lang="en-US" dirty="0" smtClean="0"/>
          </a:p>
          <a:p>
            <a:r>
              <a:rPr lang="en-US" dirty="0" smtClean="0"/>
              <a:t>One way of thinking about this is that a trauma </a:t>
            </a:r>
            <a:r>
              <a:rPr lang="en-US" b="1" i="1" dirty="0" smtClean="0"/>
              <a:t>is something that happened to you.</a:t>
            </a:r>
            <a:endParaRPr lang="en-US" b="1" i="1" dirty="0"/>
          </a:p>
        </p:txBody>
      </p:sp>
      <p:sp>
        <p:nvSpPr>
          <p:cNvPr id="4" name="Slide Number Placeholder 3"/>
          <p:cNvSpPr>
            <a:spLocks noGrp="1"/>
          </p:cNvSpPr>
          <p:nvPr>
            <p:ph type="sldNum" sz="quarter" idx="10"/>
          </p:nvPr>
        </p:nvSpPr>
        <p:spPr/>
        <p:txBody>
          <a:bodyPr/>
          <a:lstStyle/>
          <a:p>
            <a:fld id="{100A7A22-EE44-1846-83D6-8BEB10AB6A1F}" type="slidenum">
              <a:rPr lang="en-US" smtClean="0"/>
              <a:t>8</a:t>
            </a:fld>
            <a:endParaRPr lang="en-US" dirty="0"/>
          </a:p>
        </p:txBody>
      </p:sp>
    </p:spTree>
    <p:extLst>
      <p:ext uri="{BB962C8B-B14F-4D97-AF65-F5344CB8AC3E}">
        <p14:creationId xmlns:p14="http://schemas.microsoft.com/office/powerpoint/2010/main" val="256794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Americans once thought trauma was a rare occurrence, we now know differently.  The ACES study I mentioned earlier demonstrated that 2/3rds of all adults experienced at least one adverse experience in childhood — and other research suggests somewhere between 55 and 90% of us have experienced at least one traumatic event in our lives.</a:t>
            </a:r>
          </a:p>
          <a:p>
            <a:endParaRPr lang="en-US" dirty="0"/>
          </a:p>
          <a:p>
            <a:r>
              <a:rPr lang="en-US" dirty="0" smtClean="0"/>
              <a:t>This isn’t surprising if you think about the whole range of events that can prove traumatic — here’s just a partial list.</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9</a:t>
            </a:fld>
            <a:endParaRPr lang="en-US" dirty="0"/>
          </a:p>
        </p:txBody>
      </p:sp>
    </p:spTree>
    <p:extLst>
      <p:ext uri="{BB962C8B-B14F-4D97-AF65-F5344CB8AC3E}">
        <p14:creationId xmlns:p14="http://schemas.microsoft.com/office/powerpoint/2010/main" val="69179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AFFE16-D958-0744-A744-5CF6CA942DCC}" type="datetime1">
              <a:rPr lang="en-US" smtClean="0"/>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A177FF-E115-E946-88A9-D3527FA28E25}" type="datetime1">
              <a:rPr lang="en-US" smtClean="0"/>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1A6F9E-433F-0B41-91A5-EFA241DE1DFD}" type="datetime1">
              <a:rPr lang="en-US" smtClean="0"/>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F7AEFB-1661-A84E-9930-8E154CBAA642}" type="datetime1">
              <a:rPr lang="en-US" smtClean="0"/>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E4832C-E1AA-C647-A983-629E9B6C5331}" type="datetime1">
              <a:rPr lang="en-US" smtClean="0"/>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E0D26E-184E-FE4D-A617-59DFFDAA1F4D}" type="datetime1">
              <a:rPr lang="en-US" smtClean="0"/>
              <a:t>3/8/2019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C60405-AC37-2E4F-8A13-DD902D608B3F}" type="datetime1">
              <a:rPr lang="en-US" smtClean="0"/>
              <a:t>3/8/2019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EE203F-F7FD-5441-9128-81B9F0982242}" type="datetime1">
              <a:rPr lang="en-US" smtClean="0"/>
              <a:t>3/8/2019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F7472-FA2F-F14C-A192-EBC6D6507BAE}" type="datetime1">
              <a:rPr lang="en-US" smtClean="0"/>
              <a:t>3/8/2019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535672-10F2-9140-AC6A-C72853160EDA}" type="datetime1">
              <a:rPr lang="en-US" smtClean="0"/>
              <a:t>3/8/2019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60493F-FE86-184F-9BB2-1EF23A49F672}" type="datetime1">
              <a:rPr lang="en-US" smtClean="0"/>
              <a:t>3/8/2019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FB077-6E6C-B14A-9B88-F530A9D87CBE}" type="datetime1">
              <a:rPr lang="en-US" smtClean="0"/>
              <a:t>3/8/2019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0E590-04FC-0746-B5EC-CEBA4E5C2419}" type="slidenum">
              <a:rPr lang="en-US" smtClean="0"/>
              <a:t>‹#›</a:t>
            </a:fld>
            <a:endParaRPr lang="en-US" dirty="0"/>
          </a:p>
        </p:txBody>
      </p:sp>
    </p:spTree>
    <p:extLst>
      <p:ext uri="{BB962C8B-B14F-4D97-AF65-F5344CB8AC3E}">
        <p14:creationId xmlns:p14="http://schemas.microsoft.com/office/powerpoint/2010/main" val="6261353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2.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5.png"/><Relationship Id="rId4" Type="http://schemas.openxmlformats.org/officeDocument/2006/relationships/image" Target="../media/image44.emf"/></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21.emf"/></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4.png"/><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4.png"/><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4.png"/><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4.png"/><Relationship Id="rId4" Type="http://schemas.openxmlformats.org/officeDocument/2006/relationships/image" Target="../media/image3.emf"/></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3.emf"/></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08114" y="2126974"/>
            <a:ext cx="8835886" cy="1037742"/>
          </a:xfrm>
        </p:spPr>
        <p:txBody>
          <a:bodyPr lIns="0" rIns="0">
            <a:noAutofit/>
          </a:bodyPr>
          <a:lstStyle/>
          <a:p>
            <a:pPr algn="l"/>
            <a:r>
              <a:rPr lang="en-US" sz="3600" b="1" dirty="0" smtClean="0">
                <a:latin typeface="Calibri" charset="0"/>
                <a:ea typeface="Calibri" charset="0"/>
                <a:cs typeface="Calibri" charset="0"/>
              </a:rPr>
              <a:t>FOUNDATIONS OF TRAUMA-INFORMED CARE</a:t>
            </a:r>
            <a:endParaRPr lang="en-US" sz="3600" b="1" dirty="0">
              <a:latin typeface="Calibri" charset="0"/>
              <a:ea typeface="Calibri" charset="0"/>
              <a:cs typeface="Calibri" charset="0"/>
            </a:endParaRPr>
          </a:p>
        </p:txBody>
      </p:sp>
      <p:sp>
        <p:nvSpPr>
          <p:cNvPr id="9" name="Subtitle 8"/>
          <p:cNvSpPr>
            <a:spLocks noGrp="1"/>
          </p:cNvSpPr>
          <p:nvPr>
            <p:ph type="subTitle" idx="1"/>
          </p:nvPr>
        </p:nvSpPr>
        <p:spPr>
          <a:xfrm>
            <a:off x="2133600" y="3403255"/>
            <a:ext cx="5867400" cy="969962"/>
          </a:xfrm>
        </p:spPr>
        <p:txBody>
          <a:bodyPr lIns="0" rIns="0">
            <a:noAutofit/>
          </a:bodyPr>
          <a:lstStyle/>
          <a:p>
            <a:r>
              <a:rPr lang="en-US" dirty="0" smtClean="0"/>
              <a:t>Training for Senior Staff and Board Leaders</a:t>
            </a:r>
            <a:endParaRPr lang="en-US" dirty="0"/>
          </a:p>
        </p:txBody>
      </p:sp>
    </p:spTree>
    <p:extLst>
      <p:ext uri="{BB962C8B-B14F-4D97-AF65-F5344CB8AC3E}">
        <p14:creationId xmlns:p14="http://schemas.microsoft.com/office/powerpoint/2010/main" val="753150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628650" y="1526149"/>
            <a:ext cx="788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318052" y="365126"/>
            <a:ext cx="8647044" cy="1161023"/>
          </a:xfrm>
        </p:spPr>
        <p:txBody>
          <a:bodyPr lIns="0" rIns="0">
            <a:normAutofit fontScale="90000"/>
          </a:bodyPr>
          <a:lstStyle/>
          <a:p>
            <a:pPr algn="ctr"/>
            <a:r>
              <a:rPr lang="en-US" sz="2800" b="1" dirty="0" smtClean="0">
                <a:solidFill>
                  <a:schemeClr val="bg1"/>
                </a:solidFill>
                <a:latin typeface="+mn-lt"/>
              </a:rPr>
              <a:t>When confronted </a:t>
            </a:r>
            <a:r>
              <a:rPr lang="en-US" sz="2800" b="1" dirty="0">
                <a:solidFill>
                  <a:schemeClr val="bg1"/>
                </a:solidFill>
                <a:latin typeface="+mn-lt"/>
              </a:rPr>
              <a:t>by external stimuli that are perceived as threats in the environment, humans react with a </a:t>
            </a:r>
            <a:r>
              <a:rPr lang="en-US" sz="2800" b="1" i="1" dirty="0">
                <a:solidFill>
                  <a:schemeClr val="bg1"/>
                </a:solidFill>
                <a:latin typeface="+mn-lt"/>
              </a:rPr>
              <a:t>stress response.</a:t>
            </a:r>
            <a:br>
              <a:rPr lang="en-US" sz="2800" b="1" i="1" dirty="0">
                <a:solidFill>
                  <a:schemeClr val="bg1"/>
                </a:solidFill>
                <a:latin typeface="+mn-lt"/>
              </a:rPr>
            </a:br>
            <a:endParaRPr lang="en-US" sz="2600" dirty="0">
              <a:solidFill>
                <a:schemeClr val="bg1"/>
              </a:solidFill>
              <a:latin typeface="+mn-lt"/>
            </a:endParaRPr>
          </a:p>
        </p:txBody>
      </p:sp>
      <p:sp>
        <p:nvSpPr>
          <p:cNvPr id="8" name="TextBox 7"/>
          <p:cNvSpPr txBox="1"/>
          <p:nvPr/>
        </p:nvSpPr>
        <p:spPr>
          <a:xfrm>
            <a:off x="628650" y="1746221"/>
            <a:ext cx="5317067" cy="505972"/>
          </a:xfrm>
          <a:prstGeom prst="rect">
            <a:avLst/>
          </a:prstGeom>
          <a:noFill/>
        </p:spPr>
        <p:txBody>
          <a:bodyPr wrap="square" lIns="0" rIns="0" rtlCol="0" anchor="b">
            <a:noAutofit/>
          </a:bodyPr>
          <a:lstStyle/>
          <a:p>
            <a:r>
              <a:rPr lang="en-US" sz="2000" b="1" dirty="0">
                <a:solidFill>
                  <a:schemeClr val="bg1"/>
                </a:solidFill>
              </a:rPr>
              <a:t>What’s happening inside the brain</a:t>
            </a:r>
          </a:p>
        </p:txBody>
      </p:sp>
      <p:pic>
        <p:nvPicPr>
          <p:cNvPr id="9" name="Content Placeholder 8"/>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78928" y="3837370"/>
            <a:ext cx="3847619" cy="2980952"/>
          </a:xfrm>
          <a:prstGeom prst="rect">
            <a:avLst/>
          </a:prstGeom>
          <a:solidFill>
            <a:srgbClr val="6E9A35"/>
          </a:solidFill>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79645" y="1895723"/>
            <a:ext cx="3554276" cy="3066554"/>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79645" y="5111779"/>
            <a:ext cx="3090940" cy="1012024"/>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86200" y="3419855"/>
            <a:ext cx="950959" cy="871804"/>
          </a:xfrm>
          <a:prstGeom prst="rect">
            <a:avLst/>
          </a:prstGeom>
          <a:solidFill>
            <a:schemeClr val="bg1"/>
          </a:solidFill>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43639" y="2993098"/>
            <a:ext cx="1652159" cy="853514"/>
          </a:xfrm>
          <a:prstGeom prst="rect">
            <a:avLst/>
          </a:prstGeom>
        </p:spPr>
      </p:pic>
      <p:pic>
        <p:nvPicPr>
          <p:cNvPr id="18" name="Picture 17"/>
          <p:cNvPicPr>
            <a:picLocks noChangeAspect="1"/>
          </p:cNvPicPr>
          <p:nvPr/>
        </p:nvPicPr>
        <p:blipFill>
          <a:blip r:embed="rId9"/>
          <a:stretch>
            <a:fillRect/>
          </a:stretch>
        </p:blipFill>
        <p:spPr>
          <a:xfrm rot="16200000">
            <a:off x="3025259" y="1716135"/>
            <a:ext cx="615749" cy="2273171"/>
          </a:xfrm>
          <a:prstGeom prst="rect">
            <a:avLst/>
          </a:prstGeom>
        </p:spPr>
      </p:pic>
    </p:spTree>
    <p:extLst>
      <p:ext uri="{BB962C8B-B14F-4D97-AF65-F5344CB8AC3E}">
        <p14:creationId xmlns:p14="http://schemas.microsoft.com/office/powerpoint/2010/main" val="190685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
                                        <p:tgtEl>
                                          <p:spTgt spid="8"/>
                                        </p:tgtEl>
                                      </p:cBhvr>
                                    </p:animEffect>
                                    <p:anim calcmode="lin" valueType="num">
                                      <p:cBhvr>
                                        <p:cTn id="8" dur="400" fill="hold"/>
                                        <p:tgtEl>
                                          <p:spTgt spid="8"/>
                                        </p:tgtEl>
                                        <p:attrNameLst>
                                          <p:attrName>ppt_x</p:attrName>
                                        </p:attrNameLst>
                                      </p:cBhvr>
                                      <p:tavLst>
                                        <p:tav tm="0">
                                          <p:val>
                                            <p:strVal val="#ppt_x"/>
                                          </p:val>
                                        </p:tav>
                                        <p:tav tm="100000">
                                          <p:val>
                                            <p:strVal val="#ppt_x"/>
                                          </p:val>
                                        </p:tav>
                                      </p:tavLst>
                                    </p:anim>
                                    <p:anim calcmode="lin" valueType="num">
                                      <p:cBhvr>
                                        <p:cTn id="9" dur="400" fill="hold"/>
                                        <p:tgtEl>
                                          <p:spTgt spid="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
                                        <p:tgtEl>
                                          <p:spTgt spid="18"/>
                                        </p:tgtEl>
                                      </p:cBhvr>
                                    </p:animEffect>
                                    <p:anim calcmode="lin" valueType="num">
                                      <p:cBhvr>
                                        <p:cTn id="17" dur="400" fill="hold"/>
                                        <p:tgtEl>
                                          <p:spTgt spid="18"/>
                                        </p:tgtEl>
                                        <p:attrNameLst>
                                          <p:attrName>ppt_x</p:attrName>
                                        </p:attrNameLst>
                                      </p:cBhvr>
                                      <p:tavLst>
                                        <p:tav tm="0">
                                          <p:val>
                                            <p:strVal val="#ppt_x"/>
                                          </p:val>
                                        </p:tav>
                                        <p:tav tm="100000">
                                          <p:val>
                                            <p:strVal val="#ppt_x"/>
                                          </p:val>
                                        </p:tav>
                                      </p:tavLst>
                                    </p:anim>
                                    <p:anim calcmode="lin" valueType="num">
                                      <p:cBhvr>
                                        <p:cTn id="18" dur="400" fill="hold"/>
                                        <p:tgtEl>
                                          <p:spTgt spid="18"/>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
                                        <p:tgtEl>
                                          <p:spTgt spid="6"/>
                                        </p:tgtEl>
                                      </p:cBhvr>
                                    </p:animEffect>
                                    <p:anim calcmode="lin" valueType="num">
                                      <p:cBhvr>
                                        <p:cTn id="24" dur="400" fill="hold"/>
                                        <p:tgtEl>
                                          <p:spTgt spid="6"/>
                                        </p:tgtEl>
                                        <p:attrNameLst>
                                          <p:attrName>ppt_x</p:attrName>
                                        </p:attrNameLst>
                                      </p:cBhvr>
                                      <p:tavLst>
                                        <p:tav tm="0">
                                          <p:val>
                                            <p:strVal val="#ppt_x"/>
                                          </p:val>
                                        </p:tav>
                                        <p:tav tm="100000">
                                          <p:val>
                                            <p:strVal val="#ppt_x"/>
                                          </p:val>
                                        </p:tav>
                                      </p:tavLst>
                                    </p:anim>
                                    <p:anim calcmode="lin" valueType="num">
                                      <p:cBhvr>
                                        <p:cTn id="25" dur="400" fill="hold"/>
                                        <p:tgtEl>
                                          <p:spTgt spid="6"/>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
                                        <p:tgtEl>
                                          <p:spTgt spid="14"/>
                                        </p:tgtEl>
                                      </p:cBhvr>
                                    </p:animEffect>
                                    <p:anim calcmode="lin" valueType="num">
                                      <p:cBhvr>
                                        <p:cTn id="33" dur="400" fill="hold"/>
                                        <p:tgtEl>
                                          <p:spTgt spid="14"/>
                                        </p:tgtEl>
                                        <p:attrNameLst>
                                          <p:attrName>ppt_x</p:attrName>
                                        </p:attrNameLst>
                                      </p:cBhvr>
                                      <p:tavLst>
                                        <p:tav tm="0">
                                          <p:val>
                                            <p:strVal val="#ppt_x"/>
                                          </p:val>
                                        </p:tav>
                                        <p:tav tm="100000">
                                          <p:val>
                                            <p:strVal val="#ppt_x"/>
                                          </p:val>
                                        </p:tav>
                                      </p:tavLst>
                                    </p:anim>
                                    <p:anim calcmode="lin" valueType="num">
                                      <p:cBhvr>
                                        <p:cTn id="34" dur="400" fill="hold"/>
                                        <p:tgtEl>
                                          <p:spTgt spid="14"/>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
                                        <p:tgtEl>
                                          <p:spTgt spid="15"/>
                                        </p:tgtEl>
                                      </p:cBhvr>
                                    </p:animEffect>
                                    <p:anim calcmode="lin" valueType="num">
                                      <p:cBhvr>
                                        <p:cTn id="42" dur="400" fill="hold"/>
                                        <p:tgtEl>
                                          <p:spTgt spid="15"/>
                                        </p:tgtEl>
                                        <p:attrNameLst>
                                          <p:attrName>ppt_x</p:attrName>
                                        </p:attrNameLst>
                                      </p:cBhvr>
                                      <p:tavLst>
                                        <p:tav tm="0">
                                          <p:val>
                                            <p:strVal val="#ppt_x"/>
                                          </p:val>
                                        </p:tav>
                                        <p:tav tm="100000">
                                          <p:val>
                                            <p:strVal val="#ppt_x"/>
                                          </p:val>
                                        </p:tav>
                                      </p:tavLst>
                                    </p:anim>
                                    <p:anim calcmode="lin" valueType="num">
                                      <p:cBhvr>
                                        <p:cTn id="43" dur="400" fill="hold"/>
                                        <p:tgtEl>
                                          <p:spTgt spid="15"/>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
                                        <p:tgtEl>
                                          <p:spTgt spid="13"/>
                                        </p:tgtEl>
                                      </p:cBhvr>
                                    </p:animEffect>
                                    <p:anim calcmode="lin" valueType="num">
                                      <p:cBhvr>
                                        <p:cTn id="51" dur="400" fill="hold"/>
                                        <p:tgtEl>
                                          <p:spTgt spid="13"/>
                                        </p:tgtEl>
                                        <p:attrNameLst>
                                          <p:attrName>ppt_x</p:attrName>
                                        </p:attrNameLst>
                                      </p:cBhvr>
                                      <p:tavLst>
                                        <p:tav tm="0">
                                          <p:val>
                                            <p:strVal val="#ppt_x"/>
                                          </p:val>
                                        </p:tav>
                                        <p:tav tm="100000">
                                          <p:val>
                                            <p:strVal val="#ppt_x"/>
                                          </p:val>
                                        </p:tav>
                                      </p:tavLst>
                                    </p:anim>
                                    <p:anim calcmode="lin" valueType="num">
                                      <p:cBhvr>
                                        <p:cTn id="52" dur="400" fill="hold"/>
                                        <p:tgtEl>
                                          <p:spTgt spid="13"/>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
                                        <p:tgtEl>
                                          <p:spTgt spid="9"/>
                                        </p:tgtEl>
                                      </p:cBhvr>
                                    </p:animEffect>
                                    <p:anim calcmode="lin" valueType="num">
                                      <p:cBhvr>
                                        <p:cTn id="60" dur="400" fill="hold"/>
                                        <p:tgtEl>
                                          <p:spTgt spid="9"/>
                                        </p:tgtEl>
                                        <p:attrNameLst>
                                          <p:attrName>ppt_x</p:attrName>
                                        </p:attrNameLst>
                                      </p:cBhvr>
                                      <p:tavLst>
                                        <p:tav tm="0">
                                          <p:val>
                                            <p:strVal val="#ppt_x"/>
                                          </p:val>
                                        </p:tav>
                                        <p:tav tm="100000">
                                          <p:val>
                                            <p:strVal val="#ppt_x"/>
                                          </p:val>
                                        </p:tav>
                                      </p:tavLst>
                                    </p:anim>
                                    <p:anim calcmode="lin" valueType="num">
                                      <p:cBhvr>
                                        <p:cTn id="61" dur="400" fill="hold"/>
                                        <p:tgtEl>
                                          <p:spTgt spid="9"/>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9" name="Straight Connector 18"/>
          <p:cNvCxnSpPr/>
          <p:nvPr/>
        </p:nvCxnSpPr>
        <p:spPr>
          <a:xfrm>
            <a:off x="0" y="1526149"/>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66662" y="834050"/>
            <a:ext cx="7320037" cy="646331"/>
          </a:xfrm>
          <a:prstGeom prst="rect">
            <a:avLst/>
          </a:prstGeom>
        </p:spPr>
        <p:txBody>
          <a:bodyPr wrap="square">
            <a:spAutoFit/>
          </a:bodyPr>
          <a:lstStyle/>
          <a:p>
            <a:pPr marL="82296" indent="0">
              <a:buNone/>
            </a:pPr>
            <a:r>
              <a:rPr lang="en-US" sz="3600" b="1" cap="small" dirty="0"/>
              <a:t>Stress vs. </a:t>
            </a:r>
            <a:r>
              <a:rPr lang="en-US" sz="3600" b="1" cap="small" dirty="0" smtClean="0">
                <a:solidFill>
                  <a:srgbClr val="FF0000"/>
                </a:solidFill>
              </a:rPr>
              <a:t>Traumatic or Toxic</a:t>
            </a:r>
            <a:r>
              <a:rPr lang="en-US" sz="3600" b="1" cap="small" dirty="0" smtClean="0"/>
              <a:t> </a:t>
            </a:r>
            <a:r>
              <a:rPr lang="en-US" sz="3600" b="1" cap="small" dirty="0"/>
              <a:t>stress</a:t>
            </a:r>
          </a:p>
        </p:txBody>
      </p:sp>
      <p:grpSp>
        <p:nvGrpSpPr>
          <p:cNvPr id="10" name="Group 9"/>
          <p:cNvGrpSpPr/>
          <p:nvPr/>
        </p:nvGrpSpPr>
        <p:grpSpPr>
          <a:xfrm>
            <a:off x="1212717" y="2247025"/>
            <a:ext cx="6498332" cy="3407974"/>
            <a:chOff x="1917700" y="3898900"/>
            <a:chExt cx="5149850" cy="2789439"/>
          </a:xfrm>
        </p:grpSpPr>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2000" y="3898900"/>
              <a:ext cx="5035550" cy="2530820"/>
            </a:xfrm>
            <a:prstGeom prst="rect">
              <a:avLst/>
            </a:prstGeom>
          </p:spPr>
        </p:pic>
        <p:sp>
          <p:nvSpPr>
            <p:cNvPr id="12" name="TextBox 11"/>
            <p:cNvSpPr txBox="1"/>
            <p:nvPr/>
          </p:nvSpPr>
          <p:spPr>
            <a:xfrm>
              <a:off x="1917700" y="5765009"/>
              <a:ext cx="5035550" cy="923330"/>
            </a:xfrm>
            <a:prstGeom prst="rect">
              <a:avLst/>
            </a:prstGeom>
            <a:solidFill>
              <a:schemeClr val="bg1"/>
            </a:solidFill>
          </p:spPr>
          <p:txBody>
            <a:bodyPr wrap="square" rtlCol="0">
              <a:spAutoFit/>
            </a:bodyPr>
            <a:lstStyle/>
            <a:p>
              <a:endParaRPr lang="en-US" dirty="0" smtClean="0"/>
            </a:p>
            <a:p>
              <a:r>
                <a:rPr lang="en-US" dirty="0" smtClean="0">
                  <a:solidFill>
                    <a:schemeClr val="bg1"/>
                  </a:solidFill>
                </a:rPr>
                <a:t>            </a:t>
              </a:r>
            </a:p>
            <a:p>
              <a:endParaRPr lang="en-US" dirty="0"/>
            </a:p>
          </p:txBody>
        </p:sp>
      </p:grpSp>
    </p:spTree>
    <p:extLst>
      <p:ext uri="{BB962C8B-B14F-4D97-AF65-F5344CB8AC3E}">
        <p14:creationId xmlns:p14="http://schemas.microsoft.com/office/powerpoint/2010/main" val="76189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161023"/>
          </a:xfrm>
        </p:spPr>
        <p:txBody>
          <a:bodyPr lIns="0" rIns="0">
            <a:noAutofit/>
          </a:bodyPr>
          <a:lstStyle/>
          <a:p>
            <a:pPr algn="ctr"/>
            <a:r>
              <a:rPr lang="en-US" sz="2800" b="1" dirty="0" smtClean="0">
                <a:solidFill>
                  <a:srgbClr val="6E9A35"/>
                </a:solidFill>
                <a:latin typeface="+mn-lt"/>
              </a:rPr>
              <a:t>                How is Trauma </a:t>
            </a:r>
            <a:r>
              <a:rPr lang="en-US" sz="2800" b="1" dirty="0">
                <a:solidFill>
                  <a:srgbClr val="6E9A35"/>
                </a:solidFill>
                <a:latin typeface="+mn-lt"/>
              </a:rPr>
              <a:t>different from </a:t>
            </a:r>
            <a:br>
              <a:rPr lang="en-US" sz="2800" b="1" dirty="0">
                <a:solidFill>
                  <a:srgbClr val="6E9A35"/>
                </a:solidFill>
                <a:latin typeface="+mn-lt"/>
              </a:rPr>
            </a:br>
            <a:r>
              <a:rPr lang="en-US" sz="2800" b="1" i="1" dirty="0" smtClean="0">
                <a:solidFill>
                  <a:srgbClr val="6E9A35"/>
                </a:solidFill>
                <a:latin typeface="+mn-lt"/>
              </a:rPr>
              <a:t>Traumatic </a:t>
            </a:r>
            <a:r>
              <a:rPr lang="en-US" sz="2800" b="1" i="1" dirty="0">
                <a:solidFill>
                  <a:srgbClr val="6E9A35"/>
                </a:solidFill>
                <a:latin typeface="+mn-lt"/>
              </a:rPr>
              <a:t>Stress</a:t>
            </a:r>
            <a:r>
              <a:rPr lang="en-US" sz="2800" b="1" dirty="0">
                <a:solidFill>
                  <a:srgbClr val="6E9A35"/>
                </a:solidFill>
                <a:latin typeface="+mn-lt"/>
              </a:rPr>
              <a:t>?</a:t>
            </a:r>
            <a:br>
              <a:rPr lang="en-US" sz="2800" b="1" dirty="0">
                <a:solidFill>
                  <a:srgbClr val="6E9A35"/>
                </a:solidFill>
                <a:latin typeface="+mn-lt"/>
              </a:rPr>
            </a:br>
            <a:endParaRPr lang="en-US" sz="2800" b="1" dirty="0">
              <a:solidFill>
                <a:srgbClr val="6E9A35"/>
              </a:solidFill>
              <a:latin typeface="+mn-lt"/>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49" y="1825625"/>
            <a:ext cx="7789793" cy="3432175"/>
          </a:xfrm>
        </p:spPr>
        <p:txBody>
          <a:bodyPr lIns="0" rIns="0">
            <a:noAutofit/>
          </a:bodyPr>
          <a:lstStyle/>
          <a:p>
            <a:pPr marL="0" indent="0">
              <a:lnSpc>
                <a:spcPct val="150000"/>
              </a:lnSpc>
              <a:buNone/>
            </a:pPr>
            <a:r>
              <a:rPr lang="en-US" sz="2000" dirty="0" smtClean="0"/>
              <a:t>Traumatic </a:t>
            </a:r>
            <a:r>
              <a:rPr lang="en-US" sz="2000" dirty="0"/>
              <a:t>stress refers to “the emotional, cognitive, behavioral and psychological experiences of individuals who are exposed to, or who witness, events that </a:t>
            </a:r>
            <a:r>
              <a:rPr lang="en-US" sz="2000" b="1" i="1" dirty="0"/>
              <a:t>overwhelm their coping and problem solving abilities</a:t>
            </a:r>
            <a:r>
              <a:rPr lang="en-US" sz="2000" dirty="0"/>
              <a:t>.”</a:t>
            </a:r>
          </a:p>
          <a:p>
            <a:pPr marL="0" indent="0">
              <a:buNone/>
            </a:pPr>
            <a:endParaRPr lang="en-US" sz="2000" dirty="0" smtClean="0"/>
          </a:p>
          <a:p>
            <a:pPr marL="0" indent="0">
              <a:buNone/>
            </a:pPr>
            <a:r>
              <a:rPr lang="en-US" sz="2000" dirty="0" smtClean="0"/>
              <a:t>In </a:t>
            </a:r>
            <a:r>
              <a:rPr lang="en-US" sz="2000" dirty="0"/>
              <a:t>other words, a trauma, which produces traumatic stress, </a:t>
            </a:r>
            <a:r>
              <a:rPr lang="en-US" sz="2000" b="1" i="1" dirty="0"/>
              <a:t>occurs when our coping mechanisms are overwhelmed by outside events</a:t>
            </a:r>
            <a:r>
              <a:rPr lang="en-US" sz="2000" dirty="0"/>
              <a:t>.</a:t>
            </a:r>
          </a:p>
          <a:p>
            <a:pPr marL="0" indent="0">
              <a:buNone/>
            </a:pPr>
            <a:endParaRPr lang="en-US" sz="2000" dirty="0"/>
          </a:p>
          <a:p>
            <a:pPr>
              <a:lnSpc>
                <a:spcPct val="150000"/>
              </a:lnSpc>
              <a:spcBef>
                <a:spcPts val="0"/>
              </a:spcBef>
              <a:buBlip>
                <a:blip r:embed="rId4"/>
              </a:buBlip>
            </a:pPr>
            <a:endParaRPr lang="en-US" sz="18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8682"/>
            <a:ext cx="2216426" cy="1333823"/>
          </a:xfrm>
          <a:prstGeom prst="rect">
            <a:avLst/>
          </a:prstGeom>
        </p:spPr>
      </p:pic>
    </p:spTree>
    <p:extLst>
      <p:ext uri="{BB962C8B-B14F-4D97-AF65-F5344CB8AC3E}">
        <p14:creationId xmlns:p14="http://schemas.microsoft.com/office/powerpoint/2010/main" val="201917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89" y="430217"/>
            <a:ext cx="7886700" cy="1161023"/>
          </a:xfrm>
          <a:ln>
            <a:noFill/>
          </a:ln>
        </p:spPr>
        <p:txBody>
          <a:bodyPr lIns="0" rIns="0">
            <a:noAutofit/>
          </a:bodyPr>
          <a:lstStyle/>
          <a:p>
            <a:r>
              <a:rPr lang="en-US" sz="2800" b="1" dirty="0" smtClean="0">
                <a:solidFill>
                  <a:srgbClr val="0E659E"/>
                </a:solidFill>
                <a:latin typeface="Calibri" charset="0"/>
                <a:ea typeface="Calibri" charset="0"/>
                <a:cs typeface="Calibri" charset="0"/>
              </a:rPr>
              <a:t>IMPACT OF TRAUMATIC STRESS ON THE BRAIN</a:t>
            </a:r>
            <a:br>
              <a:rPr lang="en-US" sz="2800" b="1" dirty="0" smtClean="0">
                <a:solidFill>
                  <a:srgbClr val="0E659E"/>
                </a:solidFill>
                <a:latin typeface="Calibri" charset="0"/>
                <a:ea typeface="Calibri" charset="0"/>
                <a:cs typeface="Calibri" charset="0"/>
              </a:rPr>
            </a:br>
            <a:r>
              <a:rPr lang="en-US" sz="2800" b="1" dirty="0" smtClean="0">
                <a:solidFill>
                  <a:srgbClr val="0E659E"/>
                </a:solidFill>
                <a:latin typeface="Calibri" charset="0"/>
                <a:ea typeface="Calibri" charset="0"/>
                <a:cs typeface="Calibri" charset="0"/>
              </a:rPr>
              <a:t> AND BODY</a:t>
            </a:r>
            <a:endParaRPr lang="en-US" sz="2800" b="1" dirty="0">
              <a:solidFill>
                <a:srgbClr val="0E659E"/>
              </a:solidFill>
              <a:latin typeface="Calibri" charset="0"/>
              <a:ea typeface="Calibri" charset="0"/>
              <a:cs typeface="Calibri" charset="0"/>
            </a:endParaRPr>
          </a:p>
        </p:txBody>
      </p:sp>
      <p:cxnSp>
        <p:nvCxnSpPr>
          <p:cNvPr id="19" name="Straight Connector 18"/>
          <p:cNvCxnSpPr/>
          <p:nvPr/>
        </p:nvCxnSpPr>
        <p:spPr>
          <a:xfrm>
            <a:off x="0" y="1526149"/>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3736" y="1656330"/>
            <a:ext cx="6096528" cy="4419983"/>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77032" y="3627782"/>
            <a:ext cx="1786283" cy="493819"/>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11602" y="0"/>
            <a:ext cx="2042337" cy="1536325"/>
          </a:xfrm>
          <a:prstGeom prst="rect">
            <a:avLst/>
          </a:prstGeom>
        </p:spPr>
      </p:pic>
    </p:spTree>
    <p:extLst>
      <p:ext uri="{BB962C8B-B14F-4D97-AF65-F5344CB8AC3E}">
        <p14:creationId xmlns:p14="http://schemas.microsoft.com/office/powerpoint/2010/main" val="4209241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565" y="393317"/>
            <a:ext cx="7886700" cy="1161023"/>
          </a:xfrm>
        </p:spPr>
        <p:txBody>
          <a:bodyPr lIns="0" rIns="0">
            <a:noAutofit/>
          </a:bodyPr>
          <a:lstStyle/>
          <a:p>
            <a:r>
              <a:rPr lang="en-US" sz="2800" b="1" dirty="0" smtClean="0">
                <a:solidFill>
                  <a:srgbClr val="6E9A35"/>
                </a:solidFill>
                <a:latin typeface="Calibri" charset="0"/>
                <a:ea typeface="Calibri" charset="0"/>
                <a:cs typeface="Calibri" charset="0"/>
              </a:rPr>
              <a:t>IMPACT OF TRAUMATIC STRESS ON THE BRAIN </a:t>
            </a:r>
            <a:br>
              <a:rPr lang="en-US" sz="2800" b="1" dirty="0" smtClean="0">
                <a:solidFill>
                  <a:srgbClr val="6E9A35"/>
                </a:solidFill>
                <a:latin typeface="Calibri" charset="0"/>
                <a:ea typeface="Calibri" charset="0"/>
                <a:cs typeface="Calibri" charset="0"/>
              </a:rPr>
            </a:br>
            <a:r>
              <a:rPr lang="en-US" sz="2800" b="1" dirty="0" smtClean="0">
                <a:solidFill>
                  <a:srgbClr val="6E9A35"/>
                </a:solidFill>
                <a:latin typeface="Calibri" charset="0"/>
                <a:ea typeface="Calibri" charset="0"/>
                <a:cs typeface="Calibri" charset="0"/>
              </a:rPr>
              <a:t>AND BODY</a:t>
            </a:r>
            <a:endParaRPr lang="en-US" sz="2800" b="1" dirty="0">
              <a:solidFill>
                <a:srgbClr val="6E9A35"/>
              </a:solidFill>
              <a:latin typeface="Calibri" charset="0"/>
              <a:ea typeface="Calibri" charset="0"/>
              <a:cs typeface="Calibri" charset="0"/>
            </a:endParaRPr>
          </a:p>
        </p:txBody>
      </p:sp>
      <p:cxnSp>
        <p:nvCxnSpPr>
          <p:cNvPr id="19" name="Straight Connector 18"/>
          <p:cNvCxnSpPr/>
          <p:nvPr/>
        </p:nvCxnSpPr>
        <p:spPr>
          <a:xfrm>
            <a:off x="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8505" y="1687305"/>
            <a:ext cx="6309907" cy="4602879"/>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8067" y="3741836"/>
            <a:ext cx="1786283" cy="493819"/>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01663" y="0"/>
            <a:ext cx="2042337" cy="1536325"/>
          </a:xfrm>
          <a:prstGeom prst="rect">
            <a:avLst/>
          </a:prstGeom>
        </p:spPr>
      </p:pic>
    </p:spTree>
    <p:extLst>
      <p:ext uri="{BB962C8B-B14F-4D97-AF65-F5344CB8AC3E}">
        <p14:creationId xmlns:p14="http://schemas.microsoft.com/office/powerpoint/2010/main" val="558642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53" y="370588"/>
            <a:ext cx="7886700" cy="1161023"/>
          </a:xfrm>
          <a:ln>
            <a:noFill/>
          </a:ln>
        </p:spPr>
        <p:txBody>
          <a:bodyPr lIns="0" rIns="0">
            <a:noAutofit/>
          </a:bodyPr>
          <a:lstStyle/>
          <a:p>
            <a:r>
              <a:rPr lang="en-US" sz="2800" b="1" dirty="0" smtClean="0">
                <a:solidFill>
                  <a:srgbClr val="191259"/>
                </a:solidFill>
                <a:latin typeface="Calibri" charset="0"/>
                <a:ea typeface="Calibri" charset="0"/>
                <a:cs typeface="Calibri" charset="0"/>
              </a:rPr>
              <a:t>IMPACT OF TRAUMA ON THE BRAIN AND BODY</a:t>
            </a:r>
            <a:endParaRPr lang="en-US" sz="2800" b="1" dirty="0">
              <a:solidFill>
                <a:srgbClr val="191259"/>
              </a:solidFill>
              <a:latin typeface="Calibri" charset="0"/>
              <a:ea typeface="Calibri" charset="0"/>
              <a:cs typeface="Calibri" charset="0"/>
            </a:endParaRPr>
          </a:p>
        </p:txBody>
      </p:sp>
      <p:cxnSp>
        <p:nvCxnSpPr>
          <p:cNvPr id="19" name="Straight Connector 18"/>
          <p:cNvCxnSpPr/>
          <p:nvPr/>
        </p:nvCxnSpPr>
        <p:spPr>
          <a:xfrm>
            <a:off x="0" y="1576830"/>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1477" y="1622050"/>
            <a:ext cx="6535027" cy="4469958"/>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7397" y="3805646"/>
            <a:ext cx="1786283" cy="493819"/>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01663" y="40505"/>
            <a:ext cx="2042337" cy="1536325"/>
          </a:xfrm>
          <a:prstGeom prst="rect">
            <a:avLst/>
          </a:prstGeom>
        </p:spPr>
      </p:pic>
    </p:spTree>
    <p:extLst>
      <p:ext uri="{BB962C8B-B14F-4D97-AF65-F5344CB8AC3E}">
        <p14:creationId xmlns:p14="http://schemas.microsoft.com/office/powerpoint/2010/main" val="1536592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906" y="380308"/>
            <a:ext cx="7332199" cy="1161023"/>
          </a:xfrm>
          <a:ln>
            <a:noFill/>
          </a:ln>
        </p:spPr>
        <p:txBody>
          <a:bodyPr lIns="0" rIns="0">
            <a:noAutofit/>
          </a:bodyPr>
          <a:lstStyle/>
          <a:p>
            <a:r>
              <a:rPr lang="en-US" sz="2800" b="1" dirty="0" smtClean="0">
                <a:solidFill>
                  <a:srgbClr val="0E659E"/>
                </a:solidFill>
                <a:latin typeface="Calibri" charset="0"/>
                <a:ea typeface="Calibri" charset="0"/>
                <a:cs typeface="Calibri" charset="0"/>
              </a:rPr>
              <a:t>IMPACT OF TRAUMATIC STRESS ON THE BRAIN AND BODY</a:t>
            </a:r>
            <a:endParaRPr lang="en-US" sz="2800" b="1" dirty="0">
              <a:solidFill>
                <a:srgbClr val="0E659E"/>
              </a:solidFill>
              <a:latin typeface="Calibri" charset="0"/>
              <a:ea typeface="Calibri" charset="0"/>
              <a:cs typeface="Calibri" charset="0"/>
            </a:endParaRPr>
          </a:p>
        </p:txBody>
      </p:sp>
      <p:cxnSp>
        <p:nvCxnSpPr>
          <p:cNvPr id="19" name="Straight Connector 18"/>
          <p:cNvCxnSpPr/>
          <p:nvPr/>
        </p:nvCxnSpPr>
        <p:spPr>
          <a:xfrm>
            <a:off x="22758" y="1526149"/>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6123" y="1725775"/>
            <a:ext cx="6931753" cy="4340728"/>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8006" y="3649229"/>
            <a:ext cx="1786283" cy="493819"/>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02001" y="0"/>
            <a:ext cx="2039685" cy="1535200"/>
          </a:xfrm>
          <a:prstGeom prst="rect">
            <a:avLst/>
          </a:prstGeom>
        </p:spPr>
      </p:pic>
    </p:spTree>
    <p:extLst>
      <p:ext uri="{BB962C8B-B14F-4D97-AF65-F5344CB8AC3E}">
        <p14:creationId xmlns:p14="http://schemas.microsoft.com/office/powerpoint/2010/main" val="1411048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2800" b="1" dirty="0" smtClean="0">
                <a:solidFill>
                  <a:srgbClr val="6E9A35"/>
                </a:solidFill>
                <a:latin typeface="Calibri" charset="0"/>
                <a:ea typeface="Calibri" charset="0"/>
                <a:cs typeface="Calibri" charset="0"/>
              </a:rPr>
              <a:t>TRAUMA AND OLDER ADULTS: CONSIDERATIONS</a:t>
            </a:r>
            <a:endParaRPr lang="en-US" sz="2800" b="1" dirty="0">
              <a:solidFill>
                <a:srgbClr val="6E9A35"/>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0" y="1825625"/>
            <a:ext cx="7245350" cy="3611079"/>
          </a:xfrm>
        </p:spPr>
        <p:txBody>
          <a:bodyPr lIns="0" rIns="0">
            <a:noAutofit/>
          </a:bodyPr>
          <a:lstStyle/>
          <a:p>
            <a:pPr>
              <a:lnSpc>
                <a:spcPct val="150000"/>
              </a:lnSpc>
              <a:buBlip>
                <a:blip r:embed="rId4"/>
              </a:buBlip>
            </a:pPr>
            <a:r>
              <a:rPr lang="en-US" sz="2000" dirty="0"/>
              <a:t>Past adverse </a:t>
            </a:r>
            <a:r>
              <a:rPr lang="en-US" sz="2000" dirty="0" smtClean="0"/>
              <a:t>experiences</a:t>
            </a:r>
          </a:p>
          <a:p>
            <a:pPr>
              <a:lnSpc>
                <a:spcPct val="150000"/>
              </a:lnSpc>
              <a:buBlip>
                <a:blip r:embed="rId4"/>
              </a:buBlip>
            </a:pPr>
            <a:r>
              <a:rPr lang="en-US" sz="2000" dirty="0" smtClean="0"/>
              <a:t>Current </a:t>
            </a:r>
            <a:r>
              <a:rPr lang="en-US" sz="2000" dirty="0"/>
              <a:t>or recent traumas, including elder abuse or </a:t>
            </a:r>
            <a:r>
              <a:rPr lang="en-US" sz="2000" dirty="0" smtClean="0"/>
              <a:t>neglect</a:t>
            </a:r>
          </a:p>
          <a:p>
            <a:pPr>
              <a:lnSpc>
                <a:spcPct val="150000"/>
              </a:lnSpc>
              <a:buBlip>
                <a:blip r:embed="rId4"/>
              </a:buBlip>
            </a:pPr>
            <a:r>
              <a:rPr lang="en-US" sz="2000" dirty="0" smtClean="0"/>
              <a:t>Traumas </a:t>
            </a:r>
            <a:r>
              <a:rPr lang="en-US" sz="2000" dirty="0"/>
              <a:t>relating to the aging </a:t>
            </a:r>
            <a:r>
              <a:rPr lang="en-US" sz="2000" dirty="0" smtClean="0"/>
              <a:t>process</a:t>
            </a:r>
          </a:p>
          <a:p>
            <a:pPr lvl="1">
              <a:lnSpc>
                <a:spcPct val="150000"/>
              </a:lnSpc>
              <a:buBlip>
                <a:blip r:embed="rId4"/>
              </a:buBlip>
            </a:pPr>
            <a:r>
              <a:rPr lang="en-US" sz="1800" dirty="0" smtClean="0"/>
              <a:t>Loss </a:t>
            </a:r>
            <a:r>
              <a:rPr lang="en-US" sz="1800" dirty="0"/>
              <a:t>of loved </a:t>
            </a:r>
            <a:r>
              <a:rPr lang="en-US" sz="1800" dirty="0" smtClean="0"/>
              <a:t>ones</a:t>
            </a:r>
          </a:p>
          <a:p>
            <a:pPr lvl="1">
              <a:lnSpc>
                <a:spcPct val="150000"/>
              </a:lnSpc>
              <a:buBlip>
                <a:blip r:embed="rId4"/>
              </a:buBlip>
            </a:pPr>
            <a:r>
              <a:rPr lang="en-US" sz="1800" dirty="0" smtClean="0"/>
              <a:t>Loss </a:t>
            </a:r>
            <a:r>
              <a:rPr lang="en-US" sz="1800" dirty="0"/>
              <a:t>of own </a:t>
            </a:r>
            <a:r>
              <a:rPr lang="en-US" sz="1800" dirty="0" smtClean="0"/>
              <a:t>capacities</a:t>
            </a:r>
          </a:p>
          <a:p>
            <a:pPr lvl="1">
              <a:lnSpc>
                <a:spcPct val="150000"/>
              </a:lnSpc>
              <a:buBlip>
                <a:blip r:embed="rId4"/>
              </a:buBlip>
            </a:pPr>
            <a:r>
              <a:rPr lang="en-US" sz="1800" dirty="0" smtClean="0"/>
              <a:t>Loss </a:t>
            </a:r>
            <a:r>
              <a:rPr lang="en-US" sz="1800" dirty="0"/>
              <a:t>of roles and identity and of </a:t>
            </a:r>
            <a:r>
              <a:rPr lang="en-US" sz="1800" dirty="0" smtClean="0"/>
              <a:t>home</a:t>
            </a:r>
          </a:p>
          <a:p>
            <a:pPr lvl="1">
              <a:lnSpc>
                <a:spcPct val="150000"/>
              </a:lnSpc>
              <a:buBlip>
                <a:blip r:embed="rId4"/>
              </a:buBlip>
            </a:pPr>
            <a:r>
              <a:rPr lang="en-US" sz="1800" dirty="0" smtClean="0"/>
              <a:t>Increased dependence</a:t>
            </a:r>
          </a:p>
        </p:txBody>
      </p:sp>
    </p:spTree>
    <p:extLst>
      <p:ext uri="{BB962C8B-B14F-4D97-AF65-F5344CB8AC3E}">
        <p14:creationId xmlns:p14="http://schemas.microsoft.com/office/powerpoint/2010/main" val="126603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3200" b="1" i="1" dirty="0" smtClean="0">
                <a:solidFill>
                  <a:srgbClr val="3D3662"/>
                </a:solidFill>
                <a:latin typeface="Calibri" charset="0"/>
                <a:ea typeface="Calibri" charset="0"/>
                <a:cs typeface="Calibri" charset="0"/>
              </a:rPr>
              <a:t>PUZZLING BEHAVIORS IN OLDER ADULTS</a:t>
            </a:r>
            <a:endParaRPr lang="en-US" sz="3200" b="1" i="1" dirty="0">
              <a:solidFill>
                <a:srgbClr val="3D3662"/>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pic>
        <p:nvPicPr>
          <p:cNvPr id="5" name="Content Placeholder 4"/>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5968862" y="1650360"/>
            <a:ext cx="3026051" cy="1872072"/>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74490" y="3140765"/>
            <a:ext cx="2764898" cy="1661686"/>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825549"/>
            <a:ext cx="2938648" cy="1953804"/>
          </a:xfrm>
          <a:prstGeom prst="rect">
            <a:avLst/>
          </a:prstGeom>
        </p:spPr>
      </p:pic>
    </p:spTree>
    <p:extLst>
      <p:ext uri="{BB962C8B-B14F-4D97-AF65-F5344CB8AC3E}">
        <p14:creationId xmlns:p14="http://schemas.microsoft.com/office/powerpoint/2010/main" val="1009616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Content Placeholder 16"/>
          <p:cNvSpPr>
            <a:spLocks noGrp="1"/>
          </p:cNvSpPr>
          <p:nvPr>
            <p:ph idx="1"/>
          </p:nvPr>
        </p:nvSpPr>
        <p:spPr>
          <a:xfrm>
            <a:off x="3826934" y="1388532"/>
            <a:ext cx="3996266" cy="4387249"/>
          </a:xfrm>
        </p:spPr>
        <p:txBody>
          <a:bodyPr lIns="0" rIns="0" anchor="t">
            <a:noAutofit/>
          </a:bodyPr>
          <a:lstStyle/>
          <a:p>
            <a:pPr>
              <a:lnSpc>
                <a:spcPct val="150000"/>
              </a:lnSpc>
              <a:spcBef>
                <a:spcPts val="0"/>
              </a:spcBef>
              <a:buBlip>
                <a:blip r:embed="rId4"/>
              </a:buBlip>
            </a:pPr>
            <a:r>
              <a:rPr lang="en-US" sz="2000" dirty="0" smtClean="0"/>
              <a:t>Dementia</a:t>
            </a:r>
          </a:p>
          <a:p>
            <a:pPr>
              <a:lnSpc>
                <a:spcPct val="150000"/>
              </a:lnSpc>
              <a:spcBef>
                <a:spcPts val="0"/>
              </a:spcBef>
              <a:buBlip>
                <a:blip r:embed="rId4"/>
              </a:buBlip>
            </a:pPr>
            <a:r>
              <a:rPr lang="en-US" sz="2000" dirty="0" smtClean="0"/>
              <a:t>Psychosis</a:t>
            </a:r>
          </a:p>
          <a:p>
            <a:pPr>
              <a:lnSpc>
                <a:spcPct val="150000"/>
              </a:lnSpc>
              <a:spcBef>
                <a:spcPts val="0"/>
              </a:spcBef>
              <a:buBlip>
                <a:blip r:embed="rId4"/>
              </a:buBlip>
            </a:pPr>
            <a:r>
              <a:rPr lang="en-US" sz="2000" dirty="0" smtClean="0"/>
              <a:t>Personality disorders</a:t>
            </a:r>
          </a:p>
          <a:p>
            <a:pPr>
              <a:lnSpc>
                <a:spcPct val="150000"/>
              </a:lnSpc>
              <a:spcBef>
                <a:spcPts val="0"/>
              </a:spcBef>
              <a:buBlip>
                <a:blip r:embed="rId4"/>
              </a:buBlip>
            </a:pPr>
            <a:r>
              <a:rPr lang="en-US" sz="2000" dirty="0" smtClean="0"/>
              <a:t>Mood </a:t>
            </a:r>
            <a:r>
              <a:rPr lang="en-US" sz="2000" dirty="0"/>
              <a:t>disorders – bipolar, </a:t>
            </a:r>
            <a:r>
              <a:rPr lang="en-US" sz="2000" dirty="0" smtClean="0"/>
              <a:t>depression</a:t>
            </a:r>
          </a:p>
          <a:p>
            <a:pPr>
              <a:lnSpc>
                <a:spcPct val="150000"/>
              </a:lnSpc>
              <a:spcBef>
                <a:spcPts val="0"/>
              </a:spcBef>
              <a:buBlip>
                <a:blip r:embed="rId4"/>
              </a:buBlip>
            </a:pPr>
            <a:r>
              <a:rPr lang="en-US" sz="2000" dirty="0" smtClean="0"/>
              <a:t>Oppositional </a:t>
            </a:r>
            <a:r>
              <a:rPr lang="en-US" sz="2000" dirty="0"/>
              <a:t>– willful </a:t>
            </a:r>
            <a:r>
              <a:rPr lang="en-US" sz="2000" dirty="0" smtClean="0"/>
              <a:t>misconduct</a:t>
            </a:r>
          </a:p>
          <a:p>
            <a:pPr>
              <a:lnSpc>
                <a:spcPct val="150000"/>
              </a:lnSpc>
              <a:spcBef>
                <a:spcPts val="0"/>
              </a:spcBef>
              <a:buBlip>
                <a:blip r:embed="rId4"/>
              </a:buBlip>
            </a:pPr>
            <a:r>
              <a:rPr lang="en-US" sz="2000" dirty="0" smtClean="0"/>
              <a:t>Hoarding </a:t>
            </a:r>
            <a:r>
              <a:rPr lang="en-US" sz="2000" dirty="0"/>
              <a:t>is actually correlated to childhood physical or sexual </a:t>
            </a:r>
            <a:r>
              <a:rPr lang="en-US" sz="2000" dirty="0" smtClean="0"/>
              <a:t>abuse</a:t>
            </a:r>
            <a:endParaRPr lang="en-US" sz="2000" dirty="0"/>
          </a:p>
        </p:txBody>
      </p:sp>
      <p:cxnSp>
        <p:nvCxnSpPr>
          <p:cNvPr id="4" name="Straight Connector 3"/>
          <p:cNvCxnSpPr/>
          <p:nvPr/>
        </p:nvCxnSpPr>
        <p:spPr>
          <a:xfrm>
            <a:off x="3338076" y="990758"/>
            <a:ext cx="0" cy="4785023"/>
          </a:xfrm>
          <a:prstGeom prst="line">
            <a:avLst/>
          </a:prstGeom>
          <a:ln w="38100">
            <a:solidFill>
              <a:srgbClr val="0E659E"/>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3437467" y="0"/>
            <a:ext cx="5824330" cy="1388532"/>
          </a:xfrm>
        </p:spPr>
        <p:txBody>
          <a:bodyPr lIns="0" rIns="0">
            <a:noAutofit/>
          </a:bodyPr>
          <a:lstStyle/>
          <a:p>
            <a:r>
              <a:rPr lang="en-US" sz="2600" b="1" dirty="0" smtClean="0">
                <a:solidFill>
                  <a:srgbClr val="0E659E"/>
                </a:solidFill>
                <a:latin typeface="Calibri" charset="0"/>
                <a:ea typeface="Calibri" charset="0"/>
                <a:cs typeface="Calibri" charset="0"/>
              </a:rPr>
              <a:t>IF TRAUMA HISTORY ISN’T CONSIDERED… COMMON MISDIAGNOSISES</a:t>
            </a:r>
            <a:endParaRPr lang="en-US" sz="2600" b="1" dirty="0">
              <a:solidFill>
                <a:srgbClr val="0E659E"/>
              </a:solidFill>
              <a:latin typeface="Calibri" charset="0"/>
              <a:ea typeface="Calibri" charset="0"/>
              <a:cs typeface="Calibri" charset="0"/>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23" y="1743605"/>
            <a:ext cx="3104219" cy="1639664"/>
          </a:xfrm>
          <a:prstGeom prst="rect">
            <a:avLst/>
          </a:prstGeom>
        </p:spPr>
      </p:pic>
    </p:spTree>
    <p:extLst>
      <p:ext uri="{BB962C8B-B14F-4D97-AF65-F5344CB8AC3E}">
        <p14:creationId xmlns:p14="http://schemas.microsoft.com/office/powerpoint/2010/main" val="2336347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2800" b="1" dirty="0" smtClean="0">
                <a:solidFill>
                  <a:srgbClr val="6E9A35"/>
                </a:solidFill>
                <a:latin typeface="Calibri" charset="0"/>
                <a:ea typeface="Calibri" charset="0"/>
                <a:cs typeface="Calibri" charset="0"/>
              </a:rPr>
              <a:t>CMS Requirements of Participation</a:t>
            </a:r>
            <a:endParaRPr lang="en-US" sz="2800" b="1" dirty="0">
              <a:solidFill>
                <a:srgbClr val="6E9A35"/>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7809" y="1719470"/>
            <a:ext cx="8289235" cy="4472607"/>
          </a:xfrm>
        </p:spPr>
        <p:txBody>
          <a:bodyPr lIns="0" rIns="0">
            <a:noAutofit/>
          </a:bodyPr>
          <a:lstStyle/>
          <a:p>
            <a:pPr marL="0" indent="0">
              <a:buNone/>
            </a:pPr>
            <a:r>
              <a:rPr lang="en-US" sz="2000" dirty="0"/>
              <a:t>In September </a:t>
            </a:r>
            <a:r>
              <a:rPr lang="en-US" sz="2000" dirty="0" smtClean="0"/>
              <a:t>2016 CMS </a:t>
            </a:r>
            <a:r>
              <a:rPr lang="en-US" sz="2000" dirty="0"/>
              <a:t>issued changes to the Requirements of Participation, to be implemented through a three stage </a:t>
            </a:r>
            <a:r>
              <a:rPr lang="en-US" sz="2000" dirty="0" smtClean="0"/>
              <a:t>process</a:t>
            </a:r>
            <a:endParaRPr lang="en-US" sz="2000" dirty="0"/>
          </a:p>
          <a:p>
            <a:pPr marL="0" indent="0">
              <a:buNone/>
            </a:pPr>
            <a:r>
              <a:rPr lang="en-US" sz="2000" dirty="0"/>
              <a:t>Included policies designed to strengthen the provision of person-centered care to residents —a model in wide use across services for older </a:t>
            </a:r>
            <a:r>
              <a:rPr lang="en-US" sz="2000" dirty="0" smtClean="0"/>
              <a:t>Americans</a:t>
            </a:r>
            <a:endParaRPr lang="en-US" sz="2000" dirty="0"/>
          </a:p>
          <a:p>
            <a:pPr>
              <a:lnSpc>
                <a:spcPct val="150000"/>
              </a:lnSpc>
              <a:buBlip>
                <a:blip r:embed="rId4"/>
              </a:buBlip>
            </a:pPr>
            <a:r>
              <a:rPr lang="en-US" sz="2000" dirty="0"/>
              <a:t>Involves a holistic approach to meeting the needs of each individual resident</a:t>
            </a:r>
          </a:p>
          <a:p>
            <a:pPr>
              <a:lnSpc>
                <a:spcPct val="150000"/>
              </a:lnSpc>
              <a:buBlip>
                <a:blip r:embed="rId4"/>
              </a:buBlip>
            </a:pPr>
            <a:r>
              <a:rPr lang="en-US" sz="2000" dirty="0"/>
              <a:t>Considers psychosocial and spiritual aspects of well being in addition to physical health</a:t>
            </a:r>
          </a:p>
          <a:p>
            <a:pPr>
              <a:lnSpc>
                <a:spcPct val="150000"/>
              </a:lnSpc>
              <a:buBlip>
                <a:blip r:embed="rId4"/>
              </a:buBlip>
            </a:pPr>
            <a:r>
              <a:rPr lang="en-US" sz="2000" dirty="0"/>
              <a:t>Recognizes residents’ rights to care that is shaped to meet their preferences and goals to the </a:t>
            </a:r>
            <a:r>
              <a:rPr lang="en-US" sz="2000" dirty="0" smtClean="0"/>
              <a:t>greatest </a:t>
            </a:r>
            <a:r>
              <a:rPr lang="en-US" sz="2000" dirty="0"/>
              <a:t>extent possible</a:t>
            </a:r>
          </a:p>
          <a:p>
            <a:pPr>
              <a:lnSpc>
                <a:spcPct val="150000"/>
              </a:lnSpc>
              <a:buBlip>
                <a:blip r:embed="rId4"/>
              </a:buBlip>
            </a:pPr>
            <a:endParaRPr lang="en-US" sz="2000" dirty="0"/>
          </a:p>
          <a:p>
            <a:pPr marL="0" indent="0">
              <a:lnSpc>
                <a:spcPct val="150000"/>
              </a:lnSpc>
              <a:buNone/>
            </a:pPr>
            <a:endParaRPr lang="en-US" sz="1800" dirty="0" smtClean="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07695" y="-2373"/>
            <a:ext cx="2075937" cy="1457373"/>
          </a:xfrm>
          <a:prstGeom prst="rect">
            <a:avLst/>
          </a:prstGeom>
        </p:spPr>
      </p:pic>
    </p:spTree>
    <p:extLst>
      <p:ext uri="{BB962C8B-B14F-4D97-AF65-F5344CB8AC3E}">
        <p14:creationId xmlns:p14="http://schemas.microsoft.com/office/powerpoint/2010/main" val="2920910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3200" b="1" i="1" dirty="0" smtClean="0">
                <a:solidFill>
                  <a:srgbClr val="3D3662"/>
                </a:solidFill>
                <a:latin typeface="Calibri" charset="0"/>
                <a:ea typeface="Calibri" charset="0"/>
                <a:cs typeface="Calibri" charset="0"/>
              </a:rPr>
              <a:t>What is trauma-informed care?</a:t>
            </a:r>
            <a:endParaRPr lang="en-US" sz="3200" b="1" i="1" dirty="0">
              <a:solidFill>
                <a:srgbClr val="3D3662"/>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1825625"/>
            <a:ext cx="8097905" cy="3711575"/>
          </a:xfrm>
        </p:spPr>
        <p:txBody>
          <a:bodyPr lIns="0" rIns="0">
            <a:noAutofit/>
          </a:bodyPr>
          <a:lstStyle/>
          <a:p>
            <a:pPr marL="0" indent="0">
              <a:lnSpc>
                <a:spcPct val="150000"/>
              </a:lnSpc>
              <a:buNone/>
            </a:pPr>
            <a:r>
              <a:rPr lang="en-US" sz="2000" b="1" dirty="0">
                <a:ea typeface="ＭＳ 明朝"/>
                <a:cs typeface="Calibri"/>
              </a:rPr>
              <a:t>Trauma-Informed</a:t>
            </a:r>
            <a:r>
              <a:rPr lang="en-US" sz="2000" dirty="0">
                <a:ea typeface="ＭＳ 明朝"/>
                <a:cs typeface="Calibri"/>
              </a:rPr>
              <a:t> — a program, organization or system that is </a:t>
            </a:r>
            <a:r>
              <a:rPr lang="en-US" sz="2000" i="1" dirty="0">
                <a:ea typeface="ＭＳ 明朝"/>
                <a:cs typeface="Calibri"/>
              </a:rPr>
              <a:t>trauma-informed</a:t>
            </a:r>
            <a:r>
              <a:rPr lang="en-US" sz="2000" dirty="0">
                <a:ea typeface="ＭＳ 明朝"/>
                <a:cs typeface="Calibri"/>
              </a:rPr>
              <a:t> </a:t>
            </a:r>
            <a:r>
              <a:rPr lang="en-US" sz="2000" u="sng" dirty="0">
                <a:ea typeface="ＭＳ 明朝"/>
                <a:cs typeface="Calibri"/>
              </a:rPr>
              <a:t>r</a:t>
            </a:r>
            <a:r>
              <a:rPr lang="en-US" sz="2000" dirty="0">
                <a:ea typeface="ＭＳ 明朝"/>
                <a:cs typeface="Calibri"/>
              </a:rPr>
              <a:t>ealizes the widespread impact of trauma and understands potential paths to recovery, </a:t>
            </a:r>
            <a:r>
              <a:rPr lang="en-US" sz="2000" u="sng" dirty="0">
                <a:ea typeface="ＭＳ 明朝"/>
                <a:cs typeface="Calibri"/>
              </a:rPr>
              <a:t>r</a:t>
            </a:r>
            <a:r>
              <a:rPr lang="en-US" sz="2000" dirty="0">
                <a:ea typeface="ＭＳ 明朝"/>
                <a:cs typeface="Calibri"/>
              </a:rPr>
              <a:t>ecognizes the signs and symptoms of trauma in clients, families, staff and others involved with the system; and </a:t>
            </a:r>
            <a:r>
              <a:rPr lang="en-US" sz="2000" u="sng" dirty="0">
                <a:ea typeface="ＭＳ 明朝"/>
                <a:cs typeface="Calibri"/>
              </a:rPr>
              <a:t>r</a:t>
            </a:r>
            <a:r>
              <a:rPr lang="en-US" sz="2000" dirty="0">
                <a:ea typeface="ＭＳ 明朝"/>
                <a:cs typeface="Calibri"/>
              </a:rPr>
              <a:t>esponds by fully integrating knowledge about trauma into policies, procedures and practices to actively </a:t>
            </a:r>
            <a:r>
              <a:rPr lang="en-US" sz="2000" u="sng" dirty="0">
                <a:ea typeface="ＭＳ 明朝"/>
                <a:cs typeface="Calibri"/>
              </a:rPr>
              <a:t>r</a:t>
            </a:r>
            <a:r>
              <a:rPr lang="en-US" sz="2000" dirty="0">
                <a:ea typeface="ＭＳ 明朝"/>
                <a:cs typeface="Calibri"/>
              </a:rPr>
              <a:t>esist </a:t>
            </a:r>
            <a:r>
              <a:rPr lang="en-US" sz="2000" dirty="0" smtClean="0">
                <a:ea typeface="ＭＳ 明朝"/>
                <a:cs typeface="Calibri"/>
              </a:rPr>
              <a:t>re-traumatization.</a:t>
            </a:r>
            <a:endParaRPr lang="en-US" sz="2000" dirty="0"/>
          </a:p>
        </p:txBody>
      </p:sp>
    </p:spTree>
    <p:extLst>
      <p:ext uri="{BB962C8B-B14F-4D97-AF65-F5344CB8AC3E}">
        <p14:creationId xmlns:p14="http://schemas.microsoft.com/office/powerpoint/2010/main" val="1747854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628650" y="1526149"/>
            <a:ext cx="788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628650" y="365126"/>
            <a:ext cx="7886700" cy="1161023"/>
          </a:xfrm>
        </p:spPr>
        <p:txBody>
          <a:bodyPr lIns="0" rIns="0">
            <a:noAutofit/>
          </a:bodyPr>
          <a:lstStyle/>
          <a:p>
            <a:pPr algn="ctr"/>
            <a:r>
              <a:rPr lang="en-US" sz="2600" b="1" dirty="0" smtClean="0">
                <a:solidFill>
                  <a:schemeClr val="bg1"/>
                </a:solidFill>
                <a:latin typeface="Calibri" charset="0"/>
                <a:cs typeface="Calibri" charset="0"/>
              </a:rPr>
              <a:t>THE 4 “R’s” of a Trauma Informed Approach</a:t>
            </a:r>
            <a:endParaRPr lang="en-US" sz="2600" dirty="0">
              <a:solidFill>
                <a:schemeClr val="bg1"/>
              </a:solidFill>
            </a:endParaRPr>
          </a:p>
        </p:txBody>
      </p:sp>
      <p:sp>
        <p:nvSpPr>
          <p:cNvPr id="11" name="Content Placeholder 10"/>
          <p:cNvSpPr>
            <a:spLocks noGrp="1"/>
          </p:cNvSpPr>
          <p:nvPr>
            <p:ph idx="1"/>
          </p:nvPr>
        </p:nvSpPr>
        <p:spPr>
          <a:xfrm>
            <a:off x="628650" y="1888436"/>
            <a:ext cx="8147602" cy="4532242"/>
          </a:xfrm>
        </p:spPr>
        <p:txBody>
          <a:bodyPr lIns="0" rIns="0" numCol="2" spcCol="457200">
            <a:noAutofit/>
          </a:bodyPr>
          <a:lstStyle/>
          <a:p>
            <a:pPr marL="0" indent="0">
              <a:buNone/>
            </a:pPr>
            <a:r>
              <a:rPr lang="en-US" sz="2000" b="1" u="sng" dirty="0">
                <a:solidFill>
                  <a:schemeClr val="bg1"/>
                </a:solidFill>
              </a:rPr>
              <a:t>R</a:t>
            </a:r>
            <a:r>
              <a:rPr lang="en-US" sz="2000" b="1" dirty="0">
                <a:solidFill>
                  <a:schemeClr val="bg1"/>
                </a:solidFill>
              </a:rPr>
              <a:t>ealization</a:t>
            </a:r>
            <a:r>
              <a:rPr lang="en-US" sz="1800" dirty="0">
                <a:solidFill>
                  <a:schemeClr val="bg1"/>
                </a:solidFill>
              </a:rPr>
              <a:t> — all those involved in your organization at all levels realize that</a:t>
            </a:r>
            <a:r>
              <a:rPr lang="en-US" sz="1800" dirty="0" smtClean="0">
                <a:solidFill>
                  <a:schemeClr val="bg1"/>
                </a:solidFill>
              </a:rPr>
              <a:t>:</a:t>
            </a:r>
            <a:endParaRPr lang="en-US" sz="1800" dirty="0">
              <a:solidFill>
                <a:schemeClr val="bg1"/>
              </a:solidFill>
            </a:endParaRPr>
          </a:p>
          <a:p>
            <a:pPr lvl="0">
              <a:lnSpc>
                <a:spcPct val="150000"/>
              </a:lnSpc>
              <a:spcBef>
                <a:spcPts val="0"/>
              </a:spcBef>
              <a:buBlip>
                <a:blip r:embed="rId4"/>
              </a:buBlip>
            </a:pPr>
            <a:r>
              <a:rPr lang="en-US" sz="1400" dirty="0" smtClean="0">
                <a:solidFill>
                  <a:schemeClr val="bg1"/>
                </a:solidFill>
              </a:rPr>
              <a:t>Trauma </a:t>
            </a:r>
            <a:r>
              <a:rPr lang="en-US" sz="1400" dirty="0">
                <a:solidFill>
                  <a:schemeClr val="bg1"/>
                </a:solidFill>
              </a:rPr>
              <a:t>can affect individuals, families, organizations and communities</a:t>
            </a:r>
          </a:p>
          <a:p>
            <a:pPr lvl="0">
              <a:lnSpc>
                <a:spcPct val="150000"/>
              </a:lnSpc>
              <a:spcBef>
                <a:spcPts val="0"/>
              </a:spcBef>
              <a:buBlip>
                <a:blip r:embed="rId4"/>
              </a:buBlip>
            </a:pPr>
            <a:r>
              <a:rPr lang="en-US" sz="1400" dirty="0">
                <a:solidFill>
                  <a:schemeClr val="bg1"/>
                </a:solidFill>
              </a:rPr>
              <a:t>People’s behaviors can be understood as coping strategies designed to survive adversity and overwhelming circumstances (past or present</a:t>
            </a:r>
            <a:r>
              <a:rPr lang="en-US" sz="1400" dirty="0" smtClean="0">
                <a:solidFill>
                  <a:schemeClr val="bg1"/>
                </a:solidFill>
              </a:rPr>
              <a:t>)</a:t>
            </a:r>
          </a:p>
          <a:p>
            <a:pPr lvl="0">
              <a:lnSpc>
                <a:spcPct val="150000"/>
              </a:lnSpc>
              <a:spcBef>
                <a:spcPts val="0"/>
              </a:spcBef>
              <a:buBlip>
                <a:blip r:embed="rId4"/>
              </a:buBlip>
            </a:pPr>
            <a:endParaRPr lang="en-US" sz="1400" dirty="0">
              <a:solidFill>
                <a:schemeClr val="bg1"/>
              </a:solidFill>
            </a:endParaRPr>
          </a:p>
          <a:p>
            <a:pPr marL="0" indent="0">
              <a:buNone/>
            </a:pPr>
            <a:r>
              <a:rPr lang="en-US" sz="2000" b="1" u="sng" dirty="0">
                <a:solidFill>
                  <a:schemeClr val="bg1"/>
                </a:solidFill>
              </a:rPr>
              <a:t>R</a:t>
            </a:r>
            <a:r>
              <a:rPr lang="en-US" sz="2000" b="1" dirty="0">
                <a:solidFill>
                  <a:schemeClr val="bg1"/>
                </a:solidFill>
              </a:rPr>
              <a:t>ecognition</a:t>
            </a:r>
            <a:r>
              <a:rPr lang="en-US" sz="1800" dirty="0">
                <a:solidFill>
                  <a:schemeClr val="bg1"/>
                </a:solidFill>
              </a:rPr>
              <a:t> — all those involved in your organization are able to recognize </a:t>
            </a:r>
            <a:r>
              <a:rPr lang="en-US" sz="1800" b="1" i="1" dirty="0">
                <a:solidFill>
                  <a:schemeClr val="bg1"/>
                </a:solidFill>
              </a:rPr>
              <a:t>the signs of trauma </a:t>
            </a:r>
            <a:r>
              <a:rPr lang="en-US" sz="1800" dirty="0">
                <a:solidFill>
                  <a:schemeClr val="bg1"/>
                </a:solidFill>
              </a:rPr>
              <a:t>and have access to trauma </a:t>
            </a:r>
            <a:r>
              <a:rPr lang="en-US" sz="1800" b="1" i="1" dirty="0">
                <a:solidFill>
                  <a:schemeClr val="bg1"/>
                </a:solidFill>
              </a:rPr>
              <a:t>screening and assessment tools</a:t>
            </a:r>
          </a:p>
          <a:p>
            <a:pPr marL="0" indent="0">
              <a:buNone/>
            </a:pPr>
            <a:endParaRPr lang="en-US" sz="1800" dirty="0" smtClean="0">
              <a:solidFill>
                <a:schemeClr val="bg1"/>
              </a:solidFill>
            </a:endParaRPr>
          </a:p>
          <a:p>
            <a:pPr marL="0" indent="0">
              <a:buNone/>
            </a:pPr>
            <a:endParaRPr lang="en-US" sz="1800" dirty="0">
              <a:solidFill>
                <a:schemeClr val="bg1"/>
              </a:solidFill>
            </a:endParaRPr>
          </a:p>
          <a:p>
            <a:r>
              <a:rPr lang="en-US" sz="2000" b="1" u="sng" dirty="0" smtClean="0">
                <a:solidFill>
                  <a:schemeClr val="bg1"/>
                </a:solidFill>
              </a:rPr>
              <a:t>R</a:t>
            </a:r>
            <a:r>
              <a:rPr lang="en-US" sz="2000" b="1" dirty="0" smtClean="0">
                <a:solidFill>
                  <a:schemeClr val="bg1"/>
                </a:solidFill>
              </a:rPr>
              <a:t>esponding</a:t>
            </a:r>
            <a:r>
              <a:rPr lang="en-US" sz="1800" dirty="0" smtClean="0">
                <a:solidFill>
                  <a:schemeClr val="bg1"/>
                </a:solidFill>
              </a:rPr>
              <a:t> </a:t>
            </a:r>
            <a:r>
              <a:rPr lang="en-US" sz="1800" dirty="0">
                <a:solidFill>
                  <a:schemeClr val="bg1"/>
                </a:solidFill>
              </a:rPr>
              <a:t>— your organization responds by </a:t>
            </a:r>
            <a:r>
              <a:rPr lang="en-US" sz="1800" b="1" i="1" dirty="0">
                <a:solidFill>
                  <a:schemeClr val="bg1"/>
                </a:solidFill>
              </a:rPr>
              <a:t>applying a trauma-informed approach to all aspects of your work.</a:t>
            </a:r>
            <a:r>
              <a:rPr lang="en-US" sz="1800" dirty="0">
                <a:solidFill>
                  <a:schemeClr val="bg1"/>
                </a:solidFill>
              </a:rPr>
              <a:t> Specifically, everyone on staff in every role has changed their behaviors, language and policies to take into consideration the experiences of trauma among residents, their families and </a:t>
            </a:r>
            <a:r>
              <a:rPr lang="en-US" sz="1800" dirty="0" smtClean="0">
                <a:solidFill>
                  <a:schemeClr val="bg1"/>
                </a:solidFill>
              </a:rPr>
              <a:t>staff</a:t>
            </a:r>
            <a:endParaRPr lang="en-US" sz="1800" dirty="0">
              <a:solidFill>
                <a:schemeClr val="bg1"/>
              </a:solidFill>
            </a:endParaRPr>
          </a:p>
          <a:p>
            <a:r>
              <a:rPr lang="en-US" sz="2000" b="1" u="sng" dirty="0">
                <a:solidFill>
                  <a:schemeClr val="bg1"/>
                </a:solidFill>
              </a:rPr>
              <a:t>R</a:t>
            </a:r>
            <a:r>
              <a:rPr lang="en-US" sz="2000" b="1" dirty="0">
                <a:solidFill>
                  <a:schemeClr val="bg1"/>
                </a:solidFill>
              </a:rPr>
              <a:t>esisting retraumatization </a:t>
            </a:r>
            <a:r>
              <a:rPr lang="en-US" sz="1800" dirty="0">
                <a:solidFill>
                  <a:schemeClr val="bg1"/>
                </a:solidFill>
              </a:rPr>
              <a:t>of residents and staff members </a:t>
            </a:r>
            <a:r>
              <a:rPr lang="en-US" sz="1800" b="1" i="1" dirty="0">
                <a:solidFill>
                  <a:schemeClr val="bg1"/>
                </a:solidFill>
              </a:rPr>
              <a:t>by ensuring that practices do not create a toxic environment</a:t>
            </a:r>
            <a:r>
              <a:rPr lang="en-US" sz="1800" dirty="0">
                <a:solidFill>
                  <a:schemeClr val="bg1"/>
                </a:solidFill>
              </a:rPr>
              <a:t> — for example understanding the impact of using restraints or seclusion on a resident with a trauma </a:t>
            </a:r>
            <a:r>
              <a:rPr lang="en-US" sz="1800" dirty="0" smtClean="0">
                <a:solidFill>
                  <a:schemeClr val="bg1"/>
                </a:solidFill>
              </a:rPr>
              <a:t>history</a:t>
            </a:r>
            <a:endParaRPr lang="en-US" sz="1800" dirty="0">
              <a:solidFill>
                <a:schemeClr val="bg1"/>
              </a:solidFill>
            </a:endParaRPr>
          </a:p>
        </p:txBody>
      </p:sp>
      <p:pic>
        <p:nvPicPr>
          <p:cNvPr id="2" name="Picture 1"/>
          <p:cNvPicPr>
            <a:picLocks noChangeAspect="1"/>
          </p:cNvPicPr>
          <p:nvPr/>
        </p:nvPicPr>
        <p:blipFill>
          <a:blip r:embed="rId5" cstate="email">
            <a:biLevel thresh="75000"/>
            <a:extLst>
              <a:ext uri="{BEBA8EAE-BF5A-486C-A8C5-ECC9F3942E4B}">
                <a14:imgProps xmlns:a14="http://schemas.microsoft.com/office/drawing/2010/main">
                  <a14:imgLayer r:embed="rId6">
                    <a14:imgEffect>
                      <a14:artisticMarker size="88"/>
                    </a14:imgEffect>
                  </a14:imgLayer>
                </a14:imgProps>
              </a:ext>
              <a:ext uri="{28A0092B-C50C-407E-A947-70E740481C1C}">
                <a14:useLocalDpi xmlns:a14="http://schemas.microsoft.com/office/drawing/2010/main"/>
              </a:ext>
            </a:extLst>
          </a:blip>
          <a:stretch>
            <a:fillRect/>
          </a:stretch>
        </p:blipFill>
        <p:spPr>
          <a:xfrm>
            <a:off x="186014" y="365125"/>
            <a:ext cx="1079086" cy="1079086"/>
          </a:xfrm>
          <a:prstGeom prst="rect">
            <a:avLst/>
          </a:prstGeom>
        </p:spPr>
      </p:pic>
    </p:spTree>
    <p:extLst>
      <p:ext uri="{BB962C8B-B14F-4D97-AF65-F5344CB8AC3E}">
        <p14:creationId xmlns:p14="http://schemas.microsoft.com/office/powerpoint/2010/main" val="497336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628650" y="1526149"/>
            <a:ext cx="788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628650" y="365126"/>
            <a:ext cx="8515350" cy="1161023"/>
          </a:xfrm>
        </p:spPr>
        <p:txBody>
          <a:bodyPr lIns="0" rIns="0">
            <a:noAutofit/>
          </a:bodyPr>
          <a:lstStyle/>
          <a:p>
            <a:pPr algn="ctr"/>
            <a:r>
              <a:rPr lang="en-US" sz="2800" b="1" dirty="0" smtClean="0">
                <a:solidFill>
                  <a:schemeClr val="bg1"/>
                </a:solidFill>
              </a:rPr>
              <a:t>   Six </a:t>
            </a:r>
            <a:r>
              <a:rPr lang="en-US" sz="2800" b="1" dirty="0">
                <a:solidFill>
                  <a:schemeClr val="bg1"/>
                </a:solidFill>
              </a:rPr>
              <a:t>Key Steps on the Trauma-Informed Care Journey </a:t>
            </a:r>
            <a:endParaRPr lang="en-US" sz="2800" dirty="0">
              <a:solidFill>
                <a:schemeClr val="bg1"/>
              </a:solidFill>
            </a:endParaRPr>
          </a:p>
        </p:txBody>
      </p:sp>
      <p:sp>
        <p:nvSpPr>
          <p:cNvPr id="11" name="Content Placeholder 10"/>
          <p:cNvSpPr>
            <a:spLocks noGrp="1"/>
          </p:cNvSpPr>
          <p:nvPr>
            <p:ph idx="1"/>
          </p:nvPr>
        </p:nvSpPr>
        <p:spPr>
          <a:xfrm>
            <a:off x="119271" y="1888435"/>
            <a:ext cx="8696738" cy="4055165"/>
          </a:xfrm>
        </p:spPr>
        <p:txBody>
          <a:bodyPr lIns="0" rIns="0" numCol="1" spcCol="457200">
            <a:noAutofit/>
          </a:bodyPr>
          <a:lstStyle/>
          <a:p>
            <a:pPr>
              <a:lnSpc>
                <a:spcPct val="150000"/>
              </a:lnSpc>
            </a:pPr>
            <a:r>
              <a:rPr lang="en-US" dirty="0">
                <a:solidFill>
                  <a:schemeClr val="bg1"/>
                </a:solidFill>
              </a:rPr>
              <a:t>Step 1:  Ensure senior leadership commitment</a:t>
            </a:r>
          </a:p>
          <a:p>
            <a:pPr>
              <a:lnSpc>
                <a:spcPct val="150000"/>
              </a:lnSpc>
            </a:pPr>
            <a:r>
              <a:rPr lang="en-US" dirty="0">
                <a:solidFill>
                  <a:schemeClr val="bg1"/>
                </a:solidFill>
              </a:rPr>
              <a:t>Step 2:  Appoint and empower a task force</a:t>
            </a:r>
          </a:p>
          <a:p>
            <a:pPr>
              <a:lnSpc>
                <a:spcPct val="150000"/>
              </a:lnSpc>
            </a:pPr>
            <a:r>
              <a:rPr lang="en-US" dirty="0">
                <a:solidFill>
                  <a:schemeClr val="bg1"/>
                </a:solidFill>
              </a:rPr>
              <a:t>Step 3:  Launch at a kickoff event and initial training </a:t>
            </a:r>
            <a:endParaRPr lang="en-US" dirty="0" smtClean="0">
              <a:solidFill>
                <a:schemeClr val="bg1"/>
              </a:solidFill>
            </a:endParaRPr>
          </a:p>
          <a:p>
            <a:pPr>
              <a:lnSpc>
                <a:spcPct val="150000"/>
              </a:lnSpc>
            </a:pPr>
            <a:endParaRPr lang="en-US" sz="2000" dirty="0">
              <a:solidFill>
                <a:schemeClr val="bg1"/>
              </a:solidFil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998046"/>
            <a:ext cx="3275263" cy="1843852"/>
          </a:xfrm>
          <a:prstGeom prst="rect">
            <a:avLst/>
          </a:prstGeom>
        </p:spPr>
      </p:pic>
      <p:pic>
        <p:nvPicPr>
          <p:cNvPr id="3" name="Picture 2"/>
          <p:cNvPicPr>
            <a:picLocks noChangeAspect="1"/>
          </p:cNvPicPr>
          <p:nvPr/>
        </p:nvPicPr>
        <p:blipFill>
          <a:blip r:embed="rId5"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582" y="227587"/>
            <a:ext cx="1292464" cy="1298561"/>
          </a:xfrm>
          <a:prstGeom prst="rect">
            <a:avLst/>
          </a:prstGeom>
        </p:spPr>
      </p:pic>
    </p:spTree>
    <p:extLst>
      <p:ext uri="{BB962C8B-B14F-4D97-AF65-F5344CB8AC3E}">
        <p14:creationId xmlns:p14="http://schemas.microsoft.com/office/powerpoint/2010/main" val="1817978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628650" y="1526149"/>
            <a:ext cx="788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628650" y="365126"/>
            <a:ext cx="8515350" cy="1161023"/>
          </a:xfrm>
        </p:spPr>
        <p:txBody>
          <a:bodyPr lIns="0" rIns="0">
            <a:noAutofit/>
          </a:bodyPr>
          <a:lstStyle/>
          <a:p>
            <a:pPr algn="ctr"/>
            <a:r>
              <a:rPr lang="en-US" sz="2800" b="1" dirty="0" smtClean="0">
                <a:solidFill>
                  <a:schemeClr val="bg1"/>
                </a:solidFill>
              </a:rPr>
              <a:t>   Six </a:t>
            </a:r>
            <a:r>
              <a:rPr lang="en-US" sz="2800" b="1" dirty="0">
                <a:solidFill>
                  <a:schemeClr val="bg1"/>
                </a:solidFill>
              </a:rPr>
              <a:t>Key Steps on the Trauma-Informed Care Journey </a:t>
            </a:r>
            <a:endParaRPr lang="en-US" sz="2800" dirty="0">
              <a:solidFill>
                <a:schemeClr val="bg1"/>
              </a:solidFill>
            </a:endParaRPr>
          </a:p>
        </p:txBody>
      </p:sp>
      <p:sp>
        <p:nvSpPr>
          <p:cNvPr id="11" name="Content Placeholder 10"/>
          <p:cNvSpPr>
            <a:spLocks noGrp="1"/>
          </p:cNvSpPr>
          <p:nvPr>
            <p:ph idx="1"/>
          </p:nvPr>
        </p:nvSpPr>
        <p:spPr>
          <a:xfrm>
            <a:off x="119271" y="1888435"/>
            <a:ext cx="8696738" cy="4055165"/>
          </a:xfrm>
        </p:spPr>
        <p:txBody>
          <a:bodyPr lIns="0" rIns="0" numCol="1" spcCol="457200">
            <a:noAutofit/>
          </a:bodyPr>
          <a:lstStyle/>
          <a:p>
            <a:pPr>
              <a:lnSpc>
                <a:spcPct val="150000"/>
              </a:lnSpc>
            </a:pPr>
            <a:r>
              <a:rPr lang="en-US" dirty="0">
                <a:solidFill>
                  <a:schemeClr val="bg1"/>
                </a:solidFill>
              </a:rPr>
              <a:t>Step 4:  Conduct an organizational assessment  </a:t>
            </a:r>
          </a:p>
          <a:p>
            <a:pPr>
              <a:lnSpc>
                <a:spcPct val="150000"/>
              </a:lnSpc>
            </a:pPr>
            <a:r>
              <a:rPr lang="en-US" dirty="0">
                <a:solidFill>
                  <a:schemeClr val="bg1"/>
                </a:solidFill>
              </a:rPr>
              <a:t>Step 5:  Involve residents, families and community partners</a:t>
            </a:r>
          </a:p>
          <a:p>
            <a:pPr>
              <a:lnSpc>
                <a:spcPct val="150000"/>
              </a:lnSpc>
            </a:pPr>
            <a:r>
              <a:rPr lang="en-US" dirty="0">
                <a:solidFill>
                  <a:schemeClr val="bg1"/>
                </a:solidFill>
              </a:rPr>
              <a:t>Step 6:  Provide ongoing training and supervision </a:t>
            </a:r>
          </a:p>
          <a:p>
            <a:pPr>
              <a:lnSpc>
                <a:spcPct val="150000"/>
              </a:lnSpc>
            </a:pPr>
            <a:endParaRPr lang="en-US" sz="2000" dirty="0">
              <a:solidFill>
                <a:schemeClr val="bg1"/>
              </a:solidFill>
            </a:endParaRPr>
          </a:p>
        </p:txBody>
      </p:sp>
      <p:pic>
        <p:nvPicPr>
          <p:cNvPr id="3" name="Picture 2"/>
          <p:cNvPicPr>
            <a:picLocks noChangeAspect="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582" y="227587"/>
            <a:ext cx="1292464" cy="129856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998046"/>
            <a:ext cx="3275263" cy="1843852"/>
          </a:xfrm>
          <a:prstGeom prst="rect">
            <a:avLst/>
          </a:prstGeom>
        </p:spPr>
      </p:pic>
    </p:spTree>
    <p:extLst>
      <p:ext uri="{BB962C8B-B14F-4D97-AF65-F5344CB8AC3E}">
        <p14:creationId xmlns:p14="http://schemas.microsoft.com/office/powerpoint/2010/main" val="2219617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09610" y="1934350"/>
            <a:ext cx="4094922" cy="790887"/>
          </a:xfrm>
        </p:spPr>
        <p:txBody>
          <a:bodyPr lIns="0" rIns="0">
            <a:noAutofit/>
          </a:bodyPr>
          <a:lstStyle/>
          <a:p>
            <a:pPr algn="ctr"/>
            <a:r>
              <a:rPr lang="en-US" sz="2000" b="1" dirty="0" smtClean="0">
                <a:latin typeface="Calibri" charset="0"/>
                <a:ea typeface="Calibri" charset="0"/>
                <a:cs typeface="Calibri" charset="0"/>
              </a:rPr>
              <a:t>But we’re a nursing home community, not a counseling center!</a:t>
            </a:r>
            <a:endParaRPr lang="en-US" sz="2000" b="1" dirty="0">
              <a:latin typeface="Calibri" charset="0"/>
              <a:ea typeface="Calibri" charset="0"/>
              <a:cs typeface="Calibri" charset="0"/>
            </a:endParaRPr>
          </a:p>
        </p:txBody>
      </p:sp>
      <p:sp>
        <p:nvSpPr>
          <p:cNvPr id="3" name="Text Placeholder 2"/>
          <p:cNvSpPr>
            <a:spLocks noGrp="1"/>
          </p:cNvSpPr>
          <p:nvPr>
            <p:ph type="body" idx="1"/>
          </p:nvPr>
        </p:nvSpPr>
        <p:spPr>
          <a:xfrm>
            <a:off x="4157071" y="3596237"/>
            <a:ext cx="4783414" cy="1719076"/>
          </a:xfrm>
        </p:spPr>
        <p:txBody>
          <a:bodyPr lIns="0" rIns="0">
            <a:noAutofit/>
          </a:bodyPr>
          <a:lstStyle/>
          <a:p>
            <a:pPr algn="ctr"/>
            <a:r>
              <a:rPr lang="en-US" sz="3200" b="1" dirty="0" smtClean="0"/>
              <a:t>Trauma-Specific Treatment</a:t>
            </a:r>
          </a:p>
          <a:p>
            <a:pPr algn="ctr"/>
            <a:r>
              <a:rPr lang="en-US" sz="3200" b="1" dirty="0" smtClean="0"/>
              <a:t>Vs.</a:t>
            </a:r>
          </a:p>
          <a:p>
            <a:pPr algn="ctr"/>
            <a:r>
              <a:rPr lang="en-US" sz="3200" b="1" dirty="0" smtClean="0"/>
              <a:t>Trauma-Informed Care</a:t>
            </a:r>
            <a:endParaRPr lang="en-US" sz="3200" b="1"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69316">
            <a:off x="1609236" y="1309554"/>
            <a:ext cx="4797049" cy="2907593"/>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596237"/>
            <a:ext cx="1944793" cy="1944793"/>
          </a:xfrm>
          <a:prstGeom prst="rect">
            <a:avLst/>
          </a:prstGeom>
        </p:spPr>
      </p:pic>
    </p:spTree>
    <p:extLst>
      <p:ext uri="{BB962C8B-B14F-4D97-AF65-F5344CB8AC3E}">
        <p14:creationId xmlns:p14="http://schemas.microsoft.com/office/powerpoint/2010/main" val="990106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148" y="514865"/>
            <a:ext cx="8117784" cy="717588"/>
          </a:xfrm>
        </p:spPr>
        <p:txBody>
          <a:bodyPr lIns="0" rIns="0">
            <a:noAutofit/>
          </a:bodyPr>
          <a:lstStyle/>
          <a:p>
            <a:r>
              <a:rPr lang="en-US" sz="2400" b="1" dirty="0" smtClean="0">
                <a:solidFill>
                  <a:srgbClr val="0070C0"/>
                </a:solidFill>
                <a:latin typeface="Calibri" panose="020F0502020204030204" pitchFamily="34" charset="0"/>
                <a:ea typeface="Calibri" charset="0"/>
                <a:cs typeface="Calibri" panose="020F0502020204030204" pitchFamily="34" charset="0"/>
              </a:rPr>
              <a:t>Trauma-Specific Services</a:t>
            </a:r>
            <a:endParaRPr lang="en-US" sz="2400" b="1" dirty="0">
              <a:solidFill>
                <a:srgbClr val="0070C0"/>
              </a:solidFill>
              <a:latin typeface="Calibri" panose="020F0502020204030204" pitchFamily="34" charset="0"/>
              <a:ea typeface="Calibri" charset="0"/>
              <a:cs typeface="Calibri" panose="020F0502020204030204" pitchFamily="34" charset="0"/>
            </a:endParaRPr>
          </a:p>
        </p:txBody>
      </p:sp>
      <p:sp>
        <p:nvSpPr>
          <p:cNvPr id="17" name="Content Placeholder 16"/>
          <p:cNvSpPr>
            <a:spLocks noGrp="1"/>
          </p:cNvSpPr>
          <p:nvPr>
            <p:ph idx="1"/>
          </p:nvPr>
        </p:nvSpPr>
        <p:spPr>
          <a:xfrm>
            <a:off x="139148" y="1162879"/>
            <a:ext cx="8776252" cy="4939747"/>
          </a:xfrm>
        </p:spPr>
        <p:txBody>
          <a:bodyPr lIns="0" rIns="0">
            <a:noAutofit/>
          </a:bodyPr>
          <a:lstStyle/>
          <a:p>
            <a:pPr marL="0" indent="0">
              <a:buNone/>
            </a:pPr>
            <a:r>
              <a:rPr lang="en-US" sz="2000" dirty="0" smtClean="0"/>
              <a:t>Refers </a:t>
            </a:r>
            <a:r>
              <a:rPr lang="en-US" sz="2000" dirty="0"/>
              <a:t>to evidence-based and promising </a:t>
            </a:r>
            <a:r>
              <a:rPr lang="en-US" sz="2000" b="1" dirty="0"/>
              <a:t>prevention, intervention, or treatment services </a:t>
            </a:r>
            <a:r>
              <a:rPr lang="en-US" sz="2000" dirty="0"/>
              <a:t>that </a:t>
            </a:r>
            <a:r>
              <a:rPr lang="en-US" sz="2000" b="1" dirty="0"/>
              <a:t>address traumatic stress as well as any co-occurring disorders</a:t>
            </a:r>
            <a:r>
              <a:rPr lang="en-US" sz="2000" dirty="0"/>
              <a:t> (including substance use and mental disorders) that developed during or after trauma</a:t>
            </a:r>
            <a:r>
              <a:rPr lang="en-US" sz="2000" dirty="0" smtClean="0"/>
              <a:t>.</a:t>
            </a:r>
          </a:p>
          <a:p>
            <a:pPr marL="0" indent="0">
              <a:buNone/>
            </a:pPr>
            <a:r>
              <a:rPr lang="en-US" sz="2400" b="1" dirty="0" smtClean="0">
                <a:solidFill>
                  <a:srgbClr val="0070C0"/>
                </a:solidFill>
                <a:latin typeface="Calibri" panose="020F0502020204030204" pitchFamily="34" charset="0"/>
                <a:cs typeface="Calibri" panose="020F0502020204030204" pitchFamily="34" charset="0"/>
              </a:rPr>
              <a:t>Trauma-Informed </a:t>
            </a:r>
            <a:r>
              <a:rPr lang="en-US" sz="2400" b="1" dirty="0">
                <a:solidFill>
                  <a:srgbClr val="0070C0"/>
                </a:solidFill>
                <a:latin typeface="Calibri" panose="020F0502020204030204" pitchFamily="34" charset="0"/>
                <a:cs typeface="Calibri" panose="020F0502020204030204" pitchFamily="34" charset="0"/>
              </a:rPr>
              <a:t>C</a:t>
            </a:r>
            <a:r>
              <a:rPr lang="en-US" sz="2400" b="1" dirty="0" smtClean="0">
                <a:solidFill>
                  <a:srgbClr val="0070C0"/>
                </a:solidFill>
                <a:latin typeface="Calibri" panose="020F0502020204030204" pitchFamily="34" charset="0"/>
                <a:cs typeface="Calibri" panose="020F0502020204030204" pitchFamily="34" charset="0"/>
              </a:rPr>
              <a:t>are </a:t>
            </a:r>
            <a:endParaRPr lang="en-US" sz="2400" b="1" dirty="0">
              <a:solidFill>
                <a:srgbClr val="0070C0"/>
              </a:solidFill>
              <a:latin typeface="Calibri" panose="020F0502020204030204" pitchFamily="34" charset="0"/>
              <a:cs typeface="Calibri" panose="020F0502020204030204" pitchFamily="34" charset="0"/>
            </a:endParaRPr>
          </a:p>
          <a:p>
            <a:pPr marL="0" indent="0">
              <a:buNone/>
            </a:pPr>
            <a:r>
              <a:rPr lang="en-US" sz="2000" dirty="0"/>
              <a:t>Trauma-informed care is a </a:t>
            </a:r>
            <a:r>
              <a:rPr lang="en-US" sz="2000" b="1" i="1" dirty="0"/>
              <a:t>strengths-based service delivery approach </a:t>
            </a:r>
            <a:r>
              <a:rPr lang="en-US" sz="2000" dirty="0"/>
              <a:t>“that is </a:t>
            </a:r>
            <a:r>
              <a:rPr lang="en-US" sz="2000" b="1" i="1" dirty="0"/>
              <a:t>grounded in an understanding of and responsiveness to the impact of trauma</a:t>
            </a:r>
            <a:r>
              <a:rPr lang="en-US" sz="2000" dirty="0"/>
              <a:t>, that </a:t>
            </a:r>
            <a:r>
              <a:rPr lang="en-US" sz="2000" b="1" i="1" dirty="0"/>
              <a:t>emphasizes</a:t>
            </a:r>
            <a:r>
              <a:rPr lang="en-US" sz="2000" dirty="0"/>
              <a:t> physical, psychological, and emotional </a:t>
            </a:r>
            <a:r>
              <a:rPr lang="en-US" sz="2000" b="1" i="1" dirty="0"/>
              <a:t>safety for both providers and survivors</a:t>
            </a:r>
            <a:r>
              <a:rPr lang="en-US" sz="2000" dirty="0"/>
              <a:t>, and that creates opportunities for survivors to rebuild a sense of control and empowerment” </a:t>
            </a:r>
            <a:endParaRPr lang="en-US" sz="1800" dirty="0" smtClean="0"/>
          </a:p>
          <a:p>
            <a:pPr marL="0" indent="0">
              <a:buNone/>
            </a:pPr>
            <a:r>
              <a:rPr lang="en-US" sz="2000" dirty="0" smtClean="0"/>
              <a:t>Also </a:t>
            </a:r>
            <a:r>
              <a:rPr lang="en-US" sz="2000" dirty="0"/>
              <a:t>involves vigilance in anticipating and </a:t>
            </a:r>
            <a:r>
              <a:rPr lang="en-US" sz="2000" b="1" i="1" dirty="0"/>
              <a:t>avoiding</a:t>
            </a:r>
            <a:r>
              <a:rPr lang="en-US" sz="2000" dirty="0"/>
              <a:t> institutional </a:t>
            </a:r>
            <a:r>
              <a:rPr lang="en-US" sz="2000" b="1" i="1" dirty="0"/>
              <a:t>processes</a:t>
            </a:r>
            <a:r>
              <a:rPr lang="en-US" sz="2000" dirty="0"/>
              <a:t> and individual </a:t>
            </a:r>
            <a:r>
              <a:rPr lang="en-US" sz="2000" b="1" i="1" dirty="0"/>
              <a:t>practices</a:t>
            </a:r>
            <a:r>
              <a:rPr lang="en-US" sz="2000" dirty="0"/>
              <a:t> that are </a:t>
            </a:r>
            <a:r>
              <a:rPr lang="en-US" sz="2000" b="1" i="1" dirty="0"/>
              <a:t>likely to retraumatize </a:t>
            </a:r>
            <a:r>
              <a:rPr lang="en-US" sz="2000" dirty="0"/>
              <a:t>individuals who already have histories of trauma, and it upholds the importance of consumer participation in the development, delivery, and evaluation of services</a:t>
            </a:r>
            <a:r>
              <a:rPr lang="en-US" sz="2000" dirty="0" smtClean="0"/>
              <a:t>.</a:t>
            </a:r>
            <a:endParaRPr lang="en-US" sz="1800" dirty="0"/>
          </a:p>
          <a:p>
            <a:pPr marL="0" indent="0" algn="r">
              <a:buNone/>
            </a:pPr>
            <a:r>
              <a:rPr lang="en-US" sz="1800" dirty="0"/>
              <a:t>(SAMSHA, 2014</a:t>
            </a:r>
            <a:r>
              <a:rPr lang="en-US" sz="1800" dirty="0" smtClean="0"/>
              <a:t>)</a:t>
            </a:r>
            <a:endParaRPr lang="en-US" sz="1800" dirty="0"/>
          </a:p>
        </p:txBody>
      </p:sp>
    </p:spTree>
    <p:extLst>
      <p:ext uri="{BB962C8B-B14F-4D97-AF65-F5344CB8AC3E}">
        <p14:creationId xmlns:p14="http://schemas.microsoft.com/office/powerpoint/2010/main" val="694449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628650" y="1526149"/>
            <a:ext cx="788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628650" y="365126"/>
            <a:ext cx="7886700" cy="1161023"/>
          </a:xfrm>
        </p:spPr>
        <p:txBody>
          <a:bodyPr lIns="0" rIns="0">
            <a:noAutofit/>
          </a:bodyPr>
          <a:lstStyle/>
          <a:p>
            <a:pPr algn="ctr"/>
            <a:r>
              <a:rPr lang="en-US" sz="2800" b="1" dirty="0">
                <a:solidFill>
                  <a:schemeClr val="bg1"/>
                </a:solidFill>
                <a:latin typeface="Calibri" charset="0"/>
                <a:cs typeface="Calibri" charset="0"/>
              </a:rPr>
              <a:t>T</a:t>
            </a:r>
            <a:r>
              <a:rPr lang="en-US" sz="2800" b="1" cap="small" dirty="0" smtClean="0">
                <a:solidFill>
                  <a:schemeClr val="bg1"/>
                </a:solidFill>
                <a:latin typeface="+mn-lt"/>
              </a:rPr>
              <a:t>rauma-Informed Care at the  </a:t>
            </a:r>
            <a:r>
              <a:rPr lang="en-US" sz="2800" b="1" i="1" cap="small" dirty="0" smtClean="0">
                <a:solidFill>
                  <a:schemeClr val="bg1"/>
                </a:solidFill>
                <a:latin typeface="+mn-lt"/>
              </a:rPr>
              <a:t>Individual</a:t>
            </a:r>
            <a:r>
              <a:rPr lang="en-US" sz="2800" b="1" cap="small" dirty="0" smtClean="0">
                <a:solidFill>
                  <a:schemeClr val="bg1"/>
                </a:solidFill>
                <a:latin typeface="+mn-lt"/>
              </a:rPr>
              <a:t> and </a:t>
            </a:r>
            <a:r>
              <a:rPr lang="en-US" sz="2800" b="1" i="1" cap="small" dirty="0" smtClean="0">
                <a:solidFill>
                  <a:schemeClr val="bg1"/>
                </a:solidFill>
                <a:latin typeface="+mn-lt"/>
              </a:rPr>
              <a:t>Organizational</a:t>
            </a:r>
            <a:r>
              <a:rPr lang="en-US" sz="2800" b="1" cap="small" dirty="0" smtClean="0">
                <a:solidFill>
                  <a:schemeClr val="bg1"/>
                </a:solidFill>
                <a:latin typeface="+mn-lt"/>
              </a:rPr>
              <a:t> Levels</a:t>
            </a:r>
            <a:r>
              <a:rPr lang="en-US" sz="2800" cap="small" dirty="0" smtClean="0">
                <a:solidFill>
                  <a:schemeClr val="bg1"/>
                </a:solidFill>
                <a:latin typeface="+mn-lt"/>
              </a:rPr>
              <a:t> </a:t>
            </a:r>
            <a:endParaRPr lang="en-US" sz="2800" cap="small" dirty="0">
              <a:solidFill>
                <a:schemeClr val="bg1"/>
              </a:solidFill>
              <a:latin typeface="+mn-lt"/>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4152" y="1635480"/>
            <a:ext cx="3779848" cy="2456901"/>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590091"/>
            <a:ext cx="4871126" cy="2267909"/>
          </a:xfrm>
          <a:prstGeom prst="rect">
            <a:avLst/>
          </a:prstGeom>
        </p:spPr>
      </p:pic>
      <p:sp>
        <p:nvSpPr>
          <p:cNvPr id="4" name="Rectangle 3"/>
          <p:cNvSpPr/>
          <p:nvPr/>
        </p:nvSpPr>
        <p:spPr>
          <a:xfrm>
            <a:off x="168965" y="1759226"/>
            <a:ext cx="5109665" cy="2277547"/>
          </a:xfrm>
          <a:prstGeom prst="rect">
            <a:avLst/>
          </a:prstGeom>
        </p:spPr>
        <p:txBody>
          <a:bodyPr wrap="square">
            <a:spAutoFit/>
          </a:bodyPr>
          <a:lstStyle/>
          <a:p>
            <a:pPr>
              <a:lnSpc>
                <a:spcPct val="150000"/>
              </a:lnSpc>
              <a:spcBef>
                <a:spcPts val="0"/>
              </a:spcBef>
              <a:buBlip>
                <a:blip r:embed="rId6"/>
              </a:buBlip>
            </a:pPr>
            <a:r>
              <a:rPr lang="en-US" sz="2400" dirty="0" smtClean="0">
                <a:solidFill>
                  <a:schemeClr val="bg1"/>
                </a:solidFill>
              </a:rPr>
              <a:t> What </a:t>
            </a:r>
            <a:r>
              <a:rPr lang="en-US" sz="2400" dirty="0">
                <a:solidFill>
                  <a:schemeClr val="bg1"/>
                </a:solidFill>
              </a:rPr>
              <a:t>is the end goal?</a:t>
            </a:r>
          </a:p>
          <a:p>
            <a:pPr>
              <a:lnSpc>
                <a:spcPct val="150000"/>
              </a:lnSpc>
              <a:spcBef>
                <a:spcPts val="0"/>
              </a:spcBef>
              <a:buBlip>
                <a:blip r:embed="rId6"/>
              </a:buBlip>
            </a:pPr>
            <a:r>
              <a:rPr lang="en-US" sz="2400" dirty="0" smtClean="0">
                <a:solidFill>
                  <a:schemeClr val="bg1"/>
                </a:solidFill>
              </a:rPr>
              <a:t> The </a:t>
            </a:r>
            <a:r>
              <a:rPr lang="en-US" sz="2400" b="1" i="1" dirty="0">
                <a:solidFill>
                  <a:schemeClr val="bg1"/>
                </a:solidFill>
              </a:rPr>
              <a:t>whole</a:t>
            </a:r>
            <a:r>
              <a:rPr lang="en-US" sz="2400" dirty="0">
                <a:solidFill>
                  <a:schemeClr val="bg1"/>
                </a:solidFill>
              </a:rPr>
              <a:t> organization — why?</a:t>
            </a:r>
          </a:p>
          <a:p>
            <a:pPr>
              <a:lnSpc>
                <a:spcPct val="150000"/>
              </a:lnSpc>
              <a:spcBef>
                <a:spcPts val="0"/>
              </a:spcBef>
              <a:buBlip>
                <a:blip r:embed="rId6"/>
              </a:buBlip>
            </a:pPr>
            <a:r>
              <a:rPr lang="en-US" sz="2400" dirty="0" smtClean="0">
                <a:solidFill>
                  <a:schemeClr val="bg1"/>
                </a:solidFill>
              </a:rPr>
              <a:t> Other </a:t>
            </a:r>
            <a:r>
              <a:rPr lang="en-US" sz="2400" dirty="0">
                <a:solidFill>
                  <a:schemeClr val="bg1"/>
                </a:solidFill>
              </a:rPr>
              <a:t>than residents</a:t>
            </a:r>
            <a:r>
              <a:rPr lang="en-US" sz="2400" b="1" dirty="0">
                <a:solidFill>
                  <a:schemeClr val="bg1"/>
                </a:solidFill>
              </a:rPr>
              <a:t>, </a:t>
            </a:r>
            <a:r>
              <a:rPr lang="en-US" sz="2400" b="1" i="1" dirty="0">
                <a:solidFill>
                  <a:schemeClr val="bg1"/>
                </a:solidFill>
              </a:rPr>
              <a:t>who else </a:t>
            </a:r>
            <a:r>
              <a:rPr lang="en-US" sz="2400" dirty="0">
                <a:solidFill>
                  <a:schemeClr val="bg1"/>
                </a:solidFill>
              </a:rPr>
              <a:t>is included?</a:t>
            </a:r>
          </a:p>
        </p:txBody>
      </p:sp>
    </p:spTree>
    <p:extLst>
      <p:ext uri="{BB962C8B-B14F-4D97-AF65-F5344CB8AC3E}">
        <p14:creationId xmlns:p14="http://schemas.microsoft.com/office/powerpoint/2010/main" val="1817978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98551"/>
            <a:ext cx="7886700" cy="1161023"/>
          </a:xfrm>
        </p:spPr>
        <p:txBody>
          <a:bodyPr lIns="0" rIns="0">
            <a:noAutofit/>
          </a:bodyPr>
          <a:lstStyle/>
          <a:p>
            <a:pPr algn="ctr"/>
            <a:r>
              <a:rPr lang="en-US" sz="3200" b="1" dirty="0" smtClean="0">
                <a:solidFill>
                  <a:srgbClr val="3D3662"/>
                </a:solidFill>
                <a:latin typeface="+mn-lt"/>
              </a:rPr>
              <a:t>Trauma-Informed </a:t>
            </a:r>
            <a:r>
              <a:rPr lang="en-US" sz="3200" b="1" dirty="0">
                <a:solidFill>
                  <a:srgbClr val="3D3662"/>
                </a:solidFill>
                <a:latin typeface="+mn-lt"/>
              </a:rPr>
              <a:t>Care</a:t>
            </a:r>
            <a:br>
              <a:rPr lang="en-US" sz="3200" b="1" dirty="0">
                <a:solidFill>
                  <a:srgbClr val="3D3662"/>
                </a:solidFill>
                <a:latin typeface="+mn-lt"/>
              </a:rPr>
            </a:br>
            <a:r>
              <a:rPr lang="en-US" sz="3200" b="1" dirty="0">
                <a:solidFill>
                  <a:srgbClr val="3D3662"/>
                </a:solidFill>
                <a:latin typeface="+mn-lt"/>
              </a:rPr>
              <a:t>at </a:t>
            </a:r>
            <a:r>
              <a:rPr lang="en-US" sz="3200" b="1" dirty="0" smtClean="0">
                <a:solidFill>
                  <a:srgbClr val="3D3662"/>
                </a:solidFill>
                <a:latin typeface="+mn-lt"/>
              </a:rPr>
              <a:t>the </a:t>
            </a:r>
            <a:r>
              <a:rPr lang="en-US" sz="3200" b="1" i="1" dirty="0" smtClean="0">
                <a:solidFill>
                  <a:srgbClr val="3D3662"/>
                </a:solidFill>
                <a:latin typeface="+mn-lt"/>
              </a:rPr>
              <a:t>Individual</a:t>
            </a:r>
            <a:r>
              <a:rPr lang="en-US" sz="3200" b="1" dirty="0" smtClean="0">
                <a:solidFill>
                  <a:srgbClr val="3D3662"/>
                </a:solidFill>
                <a:latin typeface="+mn-lt"/>
              </a:rPr>
              <a:t> </a:t>
            </a:r>
            <a:r>
              <a:rPr lang="en-US" sz="3200" b="1" dirty="0">
                <a:solidFill>
                  <a:srgbClr val="3D3662"/>
                </a:solidFill>
                <a:latin typeface="+mn-lt"/>
              </a:rPr>
              <a:t>Level:</a:t>
            </a:r>
            <a:br>
              <a:rPr lang="en-US" sz="3200" b="1" dirty="0">
                <a:solidFill>
                  <a:srgbClr val="3D3662"/>
                </a:solidFill>
                <a:latin typeface="+mn-lt"/>
              </a:rPr>
            </a:br>
            <a:r>
              <a:rPr lang="en-US" sz="3200" b="1" dirty="0">
                <a:solidFill>
                  <a:srgbClr val="3D3662"/>
                </a:solidFill>
                <a:latin typeface="+mn-lt"/>
              </a:rPr>
              <a:t> </a:t>
            </a:r>
            <a:br>
              <a:rPr lang="en-US" sz="3200" b="1" dirty="0">
                <a:solidFill>
                  <a:srgbClr val="3D3662"/>
                </a:solidFill>
                <a:latin typeface="+mn-lt"/>
              </a:rPr>
            </a:br>
            <a:r>
              <a:rPr lang="en-US" sz="3200" b="1" i="1" dirty="0">
                <a:solidFill>
                  <a:srgbClr val="191259"/>
                </a:solidFill>
                <a:latin typeface="+mn-lt"/>
              </a:rPr>
              <a:t>Three Core Principles </a:t>
            </a:r>
            <a:endParaRPr lang="en-US" sz="3200" b="1" i="1" dirty="0">
              <a:solidFill>
                <a:srgbClr val="191259"/>
              </a:solidFill>
              <a:latin typeface="+mn-lt"/>
              <a:ea typeface="Calibri" charset="0"/>
              <a:cs typeface="Calibri" charset="0"/>
            </a:endParaRPr>
          </a:p>
        </p:txBody>
      </p:sp>
      <p:cxnSp>
        <p:nvCxnSpPr>
          <p:cNvPr id="19" name="Straight Connector 18"/>
          <p:cNvCxnSpPr/>
          <p:nvPr/>
        </p:nvCxnSpPr>
        <p:spPr>
          <a:xfrm flipV="1">
            <a:off x="1500262" y="1038150"/>
            <a:ext cx="7643738" cy="2534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047461"/>
            <a:ext cx="7998513" cy="3718339"/>
          </a:xfrm>
        </p:spPr>
        <p:txBody>
          <a:bodyPr lIns="0" rIns="0">
            <a:noAutofit/>
          </a:bodyPr>
          <a:lstStyle/>
          <a:p>
            <a:pPr>
              <a:lnSpc>
                <a:spcPct val="150000"/>
              </a:lnSpc>
              <a:buBlip>
                <a:blip r:embed="rId4"/>
              </a:buBlip>
            </a:pPr>
            <a:r>
              <a:rPr lang="en-US" sz="3600" b="1" dirty="0" smtClean="0"/>
              <a:t> </a:t>
            </a:r>
            <a:r>
              <a:rPr lang="en-US" sz="3600" b="1" dirty="0" smtClean="0">
                <a:solidFill>
                  <a:srgbClr val="3D3662"/>
                </a:solidFill>
              </a:rPr>
              <a:t>Principle </a:t>
            </a:r>
            <a:r>
              <a:rPr lang="en-US" sz="3600" b="1" dirty="0">
                <a:solidFill>
                  <a:srgbClr val="3D3662"/>
                </a:solidFill>
              </a:rPr>
              <a:t>1: </a:t>
            </a:r>
            <a:r>
              <a:rPr lang="en-US" sz="3600" dirty="0"/>
              <a:t>The impact of adversity is not a </a:t>
            </a:r>
            <a:r>
              <a:rPr lang="en-US" sz="3600" dirty="0" smtClean="0"/>
              <a:t>choice.</a:t>
            </a:r>
            <a:endParaRPr lang="en-US" sz="36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3596930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98551"/>
            <a:ext cx="7886700" cy="1161023"/>
          </a:xfrm>
        </p:spPr>
        <p:txBody>
          <a:bodyPr lIns="0" rIns="0">
            <a:noAutofit/>
          </a:bodyPr>
          <a:lstStyle/>
          <a:p>
            <a:pPr algn="ctr"/>
            <a:r>
              <a:rPr lang="en-US" sz="3200" b="1" dirty="0" smtClean="0">
                <a:solidFill>
                  <a:srgbClr val="3D3662"/>
                </a:solidFill>
                <a:latin typeface="+mn-lt"/>
              </a:rPr>
              <a:t>Trauma-Informed </a:t>
            </a:r>
            <a:r>
              <a:rPr lang="en-US" sz="3200" b="1" dirty="0">
                <a:solidFill>
                  <a:srgbClr val="3D3662"/>
                </a:solidFill>
                <a:latin typeface="+mn-lt"/>
              </a:rPr>
              <a:t>Care</a:t>
            </a:r>
            <a:br>
              <a:rPr lang="en-US" sz="3200" b="1" dirty="0">
                <a:solidFill>
                  <a:srgbClr val="3D3662"/>
                </a:solidFill>
                <a:latin typeface="+mn-lt"/>
              </a:rPr>
            </a:br>
            <a:r>
              <a:rPr lang="en-US" sz="3200" b="1" dirty="0">
                <a:solidFill>
                  <a:srgbClr val="3D3662"/>
                </a:solidFill>
                <a:latin typeface="+mn-lt"/>
              </a:rPr>
              <a:t>at </a:t>
            </a:r>
            <a:r>
              <a:rPr lang="en-US" sz="3200" b="1" dirty="0" smtClean="0">
                <a:solidFill>
                  <a:srgbClr val="3D3662"/>
                </a:solidFill>
                <a:latin typeface="+mn-lt"/>
              </a:rPr>
              <a:t>the </a:t>
            </a:r>
            <a:r>
              <a:rPr lang="en-US" sz="3200" b="1" i="1" dirty="0" smtClean="0">
                <a:solidFill>
                  <a:srgbClr val="3D3662"/>
                </a:solidFill>
                <a:latin typeface="+mn-lt"/>
              </a:rPr>
              <a:t>Individual</a:t>
            </a:r>
            <a:r>
              <a:rPr lang="en-US" sz="3200" b="1" dirty="0" smtClean="0">
                <a:solidFill>
                  <a:srgbClr val="3D3662"/>
                </a:solidFill>
                <a:latin typeface="+mn-lt"/>
              </a:rPr>
              <a:t> </a:t>
            </a:r>
            <a:r>
              <a:rPr lang="en-US" sz="3200" b="1" dirty="0">
                <a:solidFill>
                  <a:srgbClr val="3D3662"/>
                </a:solidFill>
                <a:latin typeface="+mn-lt"/>
              </a:rPr>
              <a:t>Level:</a:t>
            </a:r>
            <a:br>
              <a:rPr lang="en-US" sz="3200" b="1" dirty="0">
                <a:solidFill>
                  <a:srgbClr val="3D3662"/>
                </a:solidFill>
                <a:latin typeface="+mn-lt"/>
              </a:rPr>
            </a:br>
            <a:r>
              <a:rPr lang="en-US" sz="3200" b="1" dirty="0">
                <a:solidFill>
                  <a:srgbClr val="3D3662"/>
                </a:solidFill>
                <a:latin typeface="+mn-lt"/>
              </a:rPr>
              <a:t> </a:t>
            </a:r>
            <a:br>
              <a:rPr lang="en-US" sz="3200" b="1" dirty="0">
                <a:solidFill>
                  <a:srgbClr val="3D3662"/>
                </a:solidFill>
                <a:latin typeface="+mn-lt"/>
              </a:rPr>
            </a:br>
            <a:r>
              <a:rPr lang="en-US" sz="3200" b="1" i="1" dirty="0">
                <a:solidFill>
                  <a:srgbClr val="191259"/>
                </a:solidFill>
                <a:latin typeface="+mn-lt"/>
              </a:rPr>
              <a:t>Three Core Principles </a:t>
            </a:r>
            <a:endParaRPr lang="en-US" sz="3200" b="1" i="1" dirty="0">
              <a:solidFill>
                <a:srgbClr val="191259"/>
              </a:solidFill>
              <a:latin typeface="+mn-lt"/>
              <a:ea typeface="Calibri" charset="0"/>
              <a:cs typeface="Calibri" charset="0"/>
            </a:endParaRPr>
          </a:p>
        </p:txBody>
      </p:sp>
      <p:cxnSp>
        <p:nvCxnSpPr>
          <p:cNvPr id="19" name="Straight Connector 18"/>
          <p:cNvCxnSpPr/>
          <p:nvPr/>
        </p:nvCxnSpPr>
        <p:spPr>
          <a:xfrm flipV="1">
            <a:off x="1500262" y="1038150"/>
            <a:ext cx="7643738" cy="2534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047461"/>
            <a:ext cx="7998513" cy="3718339"/>
          </a:xfrm>
        </p:spPr>
        <p:txBody>
          <a:bodyPr lIns="0" rIns="0">
            <a:noAutofit/>
          </a:bodyPr>
          <a:lstStyle/>
          <a:p>
            <a:pPr>
              <a:lnSpc>
                <a:spcPct val="150000"/>
              </a:lnSpc>
              <a:buBlip>
                <a:blip r:embed="rId4"/>
              </a:buBlip>
            </a:pPr>
            <a:r>
              <a:rPr lang="en-US" sz="3600" b="1" dirty="0" smtClean="0">
                <a:solidFill>
                  <a:srgbClr val="3D3662"/>
                </a:solidFill>
              </a:rPr>
              <a:t>Principle </a:t>
            </a:r>
            <a:r>
              <a:rPr lang="en-US" sz="3600" b="1" dirty="0">
                <a:solidFill>
                  <a:srgbClr val="3D3662"/>
                </a:solidFill>
              </a:rPr>
              <a:t>2:  </a:t>
            </a:r>
            <a:r>
              <a:rPr lang="en-US" sz="3600" dirty="0"/>
              <a:t>Understanding adversity helps </a:t>
            </a:r>
            <a:r>
              <a:rPr lang="en-US" sz="3600" dirty="0" smtClean="0"/>
              <a:t>us make </a:t>
            </a:r>
            <a:r>
              <a:rPr lang="en-US" sz="3600" dirty="0"/>
              <a:t>sense out of </a:t>
            </a:r>
            <a:r>
              <a:rPr lang="en-US" sz="3600" dirty="0" smtClean="0"/>
              <a:t>behavior.</a:t>
            </a:r>
            <a:endParaRPr lang="en-US" sz="36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1332648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98551"/>
            <a:ext cx="7886700" cy="1161023"/>
          </a:xfrm>
        </p:spPr>
        <p:txBody>
          <a:bodyPr lIns="0" rIns="0">
            <a:noAutofit/>
          </a:bodyPr>
          <a:lstStyle/>
          <a:p>
            <a:pPr algn="ctr"/>
            <a:r>
              <a:rPr lang="en-US" sz="3200" b="1" dirty="0" smtClean="0">
                <a:solidFill>
                  <a:srgbClr val="3D3662"/>
                </a:solidFill>
                <a:latin typeface="+mn-lt"/>
              </a:rPr>
              <a:t>Trauma-Informed </a:t>
            </a:r>
            <a:r>
              <a:rPr lang="en-US" sz="3200" b="1" dirty="0">
                <a:solidFill>
                  <a:srgbClr val="3D3662"/>
                </a:solidFill>
                <a:latin typeface="+mn-lt"/>
              </a:rPr>
              <a:t>Care</a:t>
            </a:r>
            <a:br>
              <a:rPr lang="en-US" sz="3200" b="1" dirty="0">
                <a:solidFill>
                  <a:srgbClr val="3D3662"/>
                </a:solidFill>
                <a:latin typeface="+mn-lt"/>
              </a:rPr>
            </a:br>
            <a:r>
              <a:rPr lang="en-US" sz="3200" b="1" dirty="0">
                <a:solidFill>
                  <a:srgbClr val="3D3662"/>
                </a:solidFill>
                <a:latin typeface="+mn-lt"/>
              </a:rPr>
              <a:t>at </a:t>
            </a:r>
            <a:r>
              <a:rPr lang="en-US" sz="3200" b="1" dirty="0" smtClean="0">
                <a:solidFill>
                  <a:srgbClr val="3D3662"/>
                </a:solidFill>
                <a:latin typeface="+mn-lt"/>
              </a:rPr>
              <a:t>the </a:t>
            </a:r>
            <a:r>
              <a:rPr lang="en-US" sz="3200" b="1" i="1" dirty="0" smtClean="0">
                <a:solidFill>
                  <a:srgbClr val="3D3662"/>
                </a:solidFill>
                <a:latin typeface="+mn-lt"/>
              </a:rPr>
              <a:t>Individual</a:t>
            </a:r>
            <a:r>
              <a:rPr lang="en-US" sz="3200" b="1" dirty="0" smtClean="0">
                <a:solidFill>
                  <a:srgbClr val="3D3662"/>
                </a:solidFill>
                <a:latin typeface="+mn-lt"/>
              </a:rPr>
              <a:t> </a:t>
            </a:r>
            <a:r>
              <a:rPr lang="en-US" sz="3200" b="1" dirty="0">
                <a:solidFill>
                  <a:srgbClr val="3D3662"/>
                </a:solidFill>
                <a:latin typeface="+mn-lt"/>
              </a:rPr>
              <a:t>Level:</a:t>
            </a:r>
            <a:br>
              <a:rPr lang="en-US" sz="3200" b="1" dirty="0">
                <a:solidFill>
                  <a:srgbClr val="3D3662"/>
                </a:solidFill>
                <a:latin typeface="+mn-lt"/>
              </a:rPr>
            </a:br>
            <a:r>
              <a:rPr lang="en-US" sz="3200" b="1" dirty="0">
                <a:solidFill>
                  <a:srgbClr val="3D3662"/>
                </a:solidFill>
                <a:latin typeface="+mn-lt"/>
              </a:rPr>
              <a:t> </a:t>
            </a:r>
            <a:br>
              <a:rPr lang="en-US" sz="3200" b="1" dirty="0">
                <a:solidFill>
                  <a:srgbClr val="3D3662"/>
                </a:solidFill>
                <a:latin typeface="+mn-lt"/>
              </a:rPr>
            </a:br>
            <a:r>
              <a:rPr lang="en-US" sz="3200" b="1" i="1" dirty="0">
                <a:solidFill>
                  <a:srgbClr val="191259"/>
                </a:solidFill>
                <a:latin typeface="+mn-lt"/>
              </a:rPr>
              <a:t>Three Core Principles </a:t>
            </a:r>
            <a:endParaRPr lang="en-US" sz="3200" b="1" i="1" dirty="0">
              <a:solidFill>
                <a:srgbClr val="191259"/>
              </a:solidFill>
              <a:latin typeface="+mn-lt"/>
              <a:ea typeface="Calibri" charset="0"/>
              <a:cs typeface="Calibri" charset="0"/>
            </a:endParaRPr>
          </a:p>
        </p:txBody>
      </p:sp>
      <p:cxnSp>
        <p:nvCxnSpPr>
          <p:cNvPr id="19" name="Straight Connector 18"/>
          <p:cNvCxnSpPr/>
          <p:nvPr/>
        </p:nvCxnSpPr>
        <p:spPr>
          <a:xfrm flipV="1">
            <a:off x="1500262" y="1038150"/>
            <a:ext cx="7643738" cy="2534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047461"/>
            <a:ext cx="7998513" cy="3718339"/>
          </a:xfrm>
        </p:spPr>
        <p:txBody>
          <a:bodyPr lIns="0" rIns="0">
            <a:noAutofit/>
          </a:bodyPr>
          <a:lstStyle/>
          <a:p>
            <a:pPr>
              <a:lnSpc>
                <a:spcPct val="150000"/>
              </a:lnSpc>
              <a:buBlip>
                <a:blip r:embed="rId4"/>
              </a:buBlip>
            </a:pPr>
            <a:r>
              <a:rPr lang="en-US" sz="3600" b="1" dirty="0" smtClean="0">
                <a:solidFill>
                  <a:srgbClr val="3D3662"/>
                </a:solidFill>
              </a:rPr>
              <a:t>Principle </a:t>
            </a:r>
            <a:r>
              <a:rPr lang="en-US" sz="3600" b="1" dirty="0">
                <a:solidFill>
                  <a:srgbClr val="3D3662"/>
                </a:solidFill>
              </a:rPr>
              <a:t>3:  </a:t>
            </a:r>
            <a:r>
              <a:rPr lang="en-US" sz="3600" dirty="0"/>
              <a:t>Prior adversity is </a:t>
            </a:r>
            <a:r>
              <a:rPr lang="en-US" sz="3600" dirty="0" smtClean="0"/>
              <a:t>not destiny.</a:t>
            </a:r>
            <a:endParaRPr lang="en-US" sz="36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489868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2800" b="1" dirty="0" smtClean="0">
                <a:solidFill>
                  <a:srgbClr val="6E9A35"/>
                </a:solidFill>
                <a:latin typeface="Calibri" charset="0"/>
                <a:ea typeface="Calibri" charset="0"/>
                <a:cs typeface="Calibri" charset="0"/>
              </a:rPr>
              <a:t>CMS Requirements of Participation</a:t>
            </a:r>
            <a:endParaRPr lang="en-US" sz="2800" b="1" dirty="0">
              <a:solidFill>
                <a:srgbClr val="6E9A35"/>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7809" y="1719470"/>
            <a:ext cx="8289235" cy="4472607"/>
          </a:xfrm>
        </p:spPr>
        <p:txBody>
          <a:bodyPr lIns="0" rIns="0">
            <a:noAutofit/>
          </a:bodyPr>
          <a:lstStyle/>
          <a:p>
            <a:pPr marL="0" indent="0">
              <a:buNone/>
            </a:pPr>
            <a:r>
              <a:rPr lang="en-US" sz="2000" dirty="0" smtClean="0">
                <a:cs typeface="Calibri"/>
              </a:rPr>
              <a:t>To </a:t>
            </a:r>
            <a:r>
              <a:rPr lang="en-US" sz="2000" dirty="0">
                <a:cs typeface="Calibri"/>
              </a:rPr>
              <a:t>provide this kind of care to all residents, we must be equipped to understand and work with the </a:t>
            </a:r>
            <a:r>
              <a:rPr lang="en-US" sz="2000" b="1" i="1" dirty="0">
                <a:cs typeface="Calibri"/>
              </a:rPr>
              <a:t>circumstances, needs and wishes </a:t>
            </a:r>
            <a:r>
              <a:rPr lang="en-US" sz="2000" dirty="0">
                <a:cs typeface="Calibri"/>
              </a:rPr>
              <a:t>of people from a </a:t>
            </a:r>
            <a:r>
              <a:rPr lang="en-US" sz="2000" b="1" i="1" dirty="0">
                <a:cs typeface="Calibri"/>
              </a:rPr>
              <a:t>wide variety of backgrounds and lived </a:t>
            </a:r>
            <a:r>
              <a:rPr lang="en-US" sz="2000" b="1" i="1" dirty="0" smtClean="0">
                <a:cs typeface="Calibri"/>
              </a:rPr>
              <a:t>experiences</a:t>
            </a:r>
            <a:endParaRPr lang="en-US" sz="2000" b="1" i="1" dirty="0">
              <a:cs typeface="Calibri"/>
            </a:endParaRPr>
          </a:p>
          <a:p>
            <a:pPr>
              <a:lnSpc>
                <a:spcPct val="150000"/>
              </a:lnSpc>
              <a:buBlip>
                <a:blip r:embed="rId4"/>
              </a:buBlip>
            </a:pPr>
            <a:r>
              <a:rPr lang="en-US" sz="2000" dirty="0" smtClean="0">
                <a:cs typeface="Calibri"/>
              </a:rPr>
              <a:t>New </a:t>
            </a:r>
            <a:r>
              <a:rPr lang="en-US" sz="2000" dirty="0">
                <a:cs typeface="Calibri"/>
              </a:rPr>
              <a:t>RoPs include an emphasis on providing services that are </a:t>
            </a:r>
            <a:r>
              <a:rPr lang="en-US" sz="2000" b="1" dirty="0">
                <a:cs typeface="Calibri"/>
              </a:rPr>
              <a:t>culturally competent and </a:t>
            </a:r>
            <a:r>
              <a:rPr lang="en-US" sz="2000" b="1" dirty="0" smtClean="0">
                <a:cs typeface="Calibri"/>
              </a:rPr>
              <a:t>trauma-informed</a:t>
            </a:r>
          </a:p>
          <a:p>
            <a:pPr>
              <a:lnSpc>
                <a:spcPct val="150000"/>
              </a:lnSpc>
              <a:buBlip>
                <a:blip r:embed="rId4"/>
              </a:buBlip>
            </a:pPr>
            <a:r>
              <a:rPr lang="en-US" sz="2000" dirty="0" smtClean="0">
                <a:cs typeface="Calibri"/>
              </a:rPr>
              <a:t>CMS </a:t>
            </a:r>
            <a:r>
              <a:rPr lang="en-US" sz="2000" dirty="0">
                <a:cs typeface="Calibri"/>
              </a:rPr>
              <a:t>has pointed nursing home leaders the 2014 publication  </a:t>
            </a:r>
            <a:r>
              <a:rPr lang="en-US" sz="2000" i="1" dirty="0">
                <a:cs typeface="Calibri"/>
              </a:rPr>
              <a:t>SAMSHA’s Concept of Trauma and Guidance for a Trauma-Informed </a:t>
            </a:r>
            <a:r>
              <a:rPr lang="en-US" sz="2000" i="1" dirty="0" smtClean="0">
                <a:cs typeface="Calibri"/>
              </a:rPr>
              <a:t>Approach</a:t>
            </a:r>
            <a:endParaRPr lang="en-US" sz="2000" b="1" dirty="0" smtClean="0">
              <a:cs typeface="Calibri"/>
            </a:endParaRPr>
          </a:p>
          <a:p>
            <a:pPr>
              <a:lnSpc>
                <a:spcPct val="150000"/>
              </a:lnSpc>
              <a:buBlip>
                <a:blip r:embed="rId4"/>
              </a:buBlip>
            </a:pPr>
            <a:r>
              <a:rPr lang="en-US" sz="2000" dirty="0" smtClean="0">
                <a:cs typeface="Calibri"/>
              </a:rPr>
              <a:t>Trauma-informed </a:t>
            </a:r>
            <a:r>
              <a:rPr lang="en-US" sz="2000" dirty="0">
                <a:cs typeface="Calibri"/>
              </a:rPr>
              <a:t>care is a relatively new discipline for nursing home communities</a:t>
            </a:r>
          </a:p>
          <a:p>
            <a:pPr>
              <a:lnSpc>
                <a:spcPct val="150000"/>
              </a:lnSpc>
              <a:buBlip>
                <a:blip r:embed="rId4"/>
              </a:buBlip>
            </a:pPr>
            <a:endParaRPr lang="en-US" sz="2000" b="1" dirty="0">
              <a:cs typeface="Calibri"/>
            </a:endParaRPr>
          </a:p>
          <a:p>
            <a:pPr>
              <a:lnSpc>
                <a:spcPct val="150000"/>
              </a:lnSpc>
              <a:buBlip>
                <a:blip r:embed="rId4"/>
              </a:buBlip>
            </a:pPr>
            <a:endParaRPr lang="en-US" sz="2000" dirty="0"/>
          </a:p>
          <a:p>
            <a:pPr marL="0" indent="0">
              <a:lnSpc>
                <a:spcPct val="150000"/>
              </a:lnSpc>
              <a:buNone/>
            </a:pPr>
            <a:endParaRPr lang="en-US" sz="1800" dirty="0" smtClean="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07695" y="-2373"/>
            <a:ext cx="2075937" cy="1457373"/>
          </a:xfrm>
          <a:prstGeom prst="rect">
            <a:avLst/>
          </a:prstGeom>
        </p:spPr>
      </p:pic>
    </p:spTree>
    <p:extLst>
      <p:ext uri="{BB962C8B-B14F-4D97-AF65-F5344CB8AC3E}">
        <p14:creationId xmlns:p14="http://schemas.microsoft.com/office/powerpoint/2010/main" val="243716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2" y="1325444"/>
            <a:ext cx="7886700" cy="200705"/>
          </a:xfrm>
        </p:spPr>
        <p:txBody>
          <a:bodyPr lIns="0" rIns="0">
            <a:noAutofit/>
          </a:bodyPr>
          <a:lstStyle/>
          <a:p>
            <a:pPr algn="ctr"/>
            <a:r>
              <a:rPr lang="en-US" sz="3200" b="1" dirty="0" smtClean="0">
                <a:solidFill>
                  <a:srgbClr val="6E9A35"/>
                </a:solidFill>
                <a:latin typeface="+mn-lt"/>
              </a:rPr>
              <a:t>Trauma-Informed </a:t>
            </a:r>
            <a:r>
              <a:rPr lang="en-US" sz="3200" b="1" dirty="0">
                <a:solidFill>
                  <a:srgbClr val="6E9A35"/>
                </a:solidFill>
                <a:latin typeface="+mn-lt"/>
              </a:rPr>
              <a:t>Care</a:t>
            </a:r>
            <a:br>
              <a:rPr lang="en-US" sz="3200" b="1" dirty="0">
                <a:solidFill>
                  <a:srgbClr val="6E9A35"/>
                </a:solidFill>
                <a:latin typeface="+mn-lt"/>
              </a:rPr>
            </a:br>
            <a:r>
              <a:rPr lang="en-US" sz="3200" b="1" dirty="0">
                <a:solidFill>
                  <a:srgbClr val="6E9A35"/>
                </a:solidFill>
                <a:latin typeface="+mn-lt"/>
              </a:rPr>
              <a:t>at </a:t>
            </a:r>
            <a:r>
              <a:rPr lang="en-US" sz="3200" b="1" dirty="0" smtClean="0">
                <a:solidFill>
                  <a:srgbClr val="6E9A35"/>
                </a:solidFill>
                <a:latin typeface="+mn-lt"/>
              </a:rPr>
              <a:t>the </a:t>
            </a:r>
            <a:r>
              <a:rPr lang="en-US" sz="3200" b="1" i="1" dirty="0" smtClean="0">
                <a:solidFill>
                  <a:srgbClr val="6E9A35"/>
                </a:solidFill>
                <a:latin typeface="+mn-lt"/>
              </a:rPr>
              <a:t>Individual</a:t>
            </a:r>
            <a:r>
              <a:rPr lang="en-US" sz="3200" b="1" dirty="0" smtClean="0">
                <a:solidFill>
                  <a:srgbClr val="6E9A35"/>
                </a:solidFill>
                <a:latin typeface="+mn-lt"/>
              </a:rPr>
              <a:t> </a:t>
            </a:r>
            <a:r>
              <a:rPr lang="en-US" sz="3200" b="1" dirty="0">
                <a:solidFill>
                  <a:srgbClr val="6E9A35"/>
                </a:solidFill>
                <a:latin typeface="+mn-lt"/>
              </a:rPr>
              <a:t>Level:</a:t>
            </a:r>
            <a:br>
              <a:rPr lang="en-US" sz="3200" b="1" dirty="0">
                <a:solidFill>
                  <a:srgbClr val="6E9A35"/>
                </a:solidFill>
                <a:latin typeface="+mn-lt"/>
              </a:rPr>
            </a:br>
            <a:r>
              <a:rPr lang="en-US" sz="3200" b="1" dirty="0">
                <a:solidFill>
                  <a:srgbClr val="6E9A35"/>
                </a:solidFill>
                <a:latin typeface="+mn-lt"/>
              </a:rPr>
              <a:t> </a:t>
            </a:r>
            <a:r>
              <a:rPr lang="en-US" sz="3200" b="1" dirty="0"/>
              <a:t/>
            </a:r>
            <a:br>
              <a:rPr lang="en-US" sz="3200" b="1" dirty="0"/>
            </a:br>
            <a:r>
              <a:rPr lang="en-US" sz="3200" b="1" i="1" dirty="0">
                <a:solidFill>
                  <a:srgbClr val="6E9A35"/>
                </a:solidFill>
                <a:latin typeface="Calibri body"/>
                <a:cs typeface="Calibri body"/>
              </a:rPr>
              <a:t>Three Core Practices</a:t>
            </a:r>
            <a:r>
              <a:rPr lang="en-US" sz="3200" i="1" dirty="0">
                <a:latin typeface="Calibri body"/>
                <a:cs typeface="Calibri body"/>
              </a:rPr>
              <a:t/>
            </a:r>
            <a:br>
              <a:rPr lang="en-US" sz="3200" i="1" dirty="0">
                <a:latin typeface="Calibri body"/>
                <a:cs typeface="Calibri body"/>
              </a:rPr>
            </a:br>
            <a:endParaRPr lang="en-US" sz="3200" b="1" i="1" dirty="0">
              <a:solidFill>
                <a:srgbClr val="6E9A35"/>
              </a:solidFill>
              <a:latin typeface="Calibri body"/>
              <a:ea typeface="Calibri" charset="0"/>
              <a:cs typeface="Calibri body"/>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633870"/>
            <a:ext cx="7886700" cy="2903330"/>
          </a:xfrm>
        </p:spPr>
        <p:txBody>
          <a:bodyPr lIns="0" rIns="0">
            <a:noAutofit/>
          </a:bodyPr>
          <a:lstStyle/>
          <a:p>
            <a:pPr>
              <a:lnSpc>
                <a:spcPct val="150000"/>
              </a:lnSpc>
              <a:buClr>
                <a:srgbClr val="6E9A35"/>
              </a:buClr>
              <a:buBlip>
                <a:blip r:embed="rId4"/>
              </a:buBlip>
            </a:pPr>
            <a:r>
              <a:rPr lang="en-US" sz="3600" dirty="0" smtClean="0"/>
              <a:t> Asking </a:t>
            </a:r>
            <a:r>
              <a:rPr lang="en-US" sz="3600" dirty="0"/>
              <a:t>about and screening for </a:t>
            </a:r>
            <a:r>
              <a:rPr lang="en-US" sz="3600" dirty="0" smtClean="0"/>
              <a:t>trauma</a:t>
            </a:r>
          </a:p>
          <a:p>
            <a:pPr lvl="1">
              <a:lnSpc>
                <a:spcPct val="100000"/>
              </a:lnSpc>
              <a:buClr>
                <a:srgbClr val="6E9A35"/>
              </a:buClr>
              <a:buFont typeface="Wingdings" charset="2"/>
              <a:buChar char="§"/>
            </a:pPr>
            <a:r>
              <a:rPr lang="en-US" sz="2800" dirty="0" smtClean="0"/>
              <a:t>General guidance</a:t>
            </a:r>
          </a:p>
          <a:p>
            <a:pPr lvl="1">
              <a:lnSpc>
                <a:spcPct val="100000"/>
              </a:lnSpc>
              <a:buClr>
                <a:srgbClr val="6E9A35"/>
              </a:buClr>
              <a:buFont typeface="Wingdings" charset="2"/>
              <a:buChar char="§"/>
            </a:pPr>
            <a:r>
              <a:rPr lang="en-US" sz="2800" dirty="0" smtClean="0"/>
              <a:t>Do’s and don’ts</a:t>
            </a:r>
            <a:endParaRPr lang="en-US" sz="2800" dirty="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9483" y="4342154"/>
            <a:ext cx="2772000" cy="156169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15130973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2" y="1325444"/>
            <a:ext cx="7886700" cy="200705"/>
          </a:xfrm>
        </p:spPr>
        <p:txBody>
          <a:bodyPr lIns="0" rIns="0">
            <a:noAutofit/>
          </a:bodyPr>
          <a:lstStyle/>
          <a:p>
            <a:pPr algn="ctr"/>
            <a:r>
              <a:rPr lang="en-US" sz="3200" b="1" dirty="0" smtClean="0">
                <a:solidFill>
                  <a:srgbClr val="6E9A35"/>
                </a:solidFill>
                <a:latin typeface="+mn-lt"/>
              </a:rPr>
              <a:t>Trauma-Informed </a:t>
            </a:r>
            <a:r>
              <a:rPr lang="en-US" sz="3200" b="1" dirty="0">
                <a:solidFill>
                  <a:srgbClr val="6E9A35"/>
                </a:solidFill>
                <a:latin typeface="+mn-lt"/>
              </a:rPr>
              <a:t>Care</a:t>
            </a:r>
            <a:br>
              <a:rPr lang="en-US" sz="3200" b="1" dirty="0">
                <a:solidFill>
                  <a:srgbClr val="6E9A35"/>
                </a:solidFill>
                <a:latin typeface="+mn-lt"/>
              </a:rPr>
            </a:br>
            <a:r>
              <a:rPr lang="en-US" sz="3200" b="1" dirty="0">
                <a:solidFill>
                  <a:srgbClr val="6E9A35"/>
                </a:solidFill>
                <a:latin typeface="+mn-lt"/>
              </a:rPr>
              <a:t>at </a:t>
            </a:r>
            <a:r>
              <a:rPr lang="en-US" sz="3200" b="1" dirty="0" smtClean="0">
                <a:solidFill>
                  <a:srgbClr val="6E9A35"/>
                </a:solidFill>
                <a:latin typeface="+mn-lt"/>
              </a:rPr>
              <a:t>the </a:t>
            </a:r>
            <a:r>
              <a:rPr lang="en-US" sz="3200" b="1" i="1" dirty="0" smtClean="0">
                <a:solidFill>
                  <a:srgbClr val="6E9A35"/>
                </a:solidFill>
                <a:latin typeface="+mn-lt"/>
              </a:rPr>
              <a:t>Individual</a:t>
            </a:r>
            <a:r>
              <a:rPr lang="en-US" sz="3200" b="1" dirty="0" smtClean="0">
                <a:solidFill>
                  <a:srgbClr val="6E9A35"/>
                </a:solidFill>
                <a:latin typeface="+mn-lt"/>
              </a:rPr>
              <a:t> </a:t>
            </a:r>
            <a:r>
              <a:rPr lang="en-US" sz="3200" b="1" dirty="0">
                <a:solidFill>
                  <a:srgbClr val="6E9A35"/>
                </a:solidFill>
                <a:latin typeface="+mn-lt"/>
              </a:rPr>
              <a:t>Level:</a:t>
            </a:r>
            <a:br>
              <a:rPr lang="en-US" sz="3200" b="1" dirty="0">
                <a:solidFill>
                  <a:srgbClr val="6E9A35"/>
                </a:solidFill>
                <a:latin typeface="+mn-lt"/>
              </a:rPr>
            </a:br>
            <a:r>
              <a:rPr lang="en-US" sz="3200" b="1" dirty="0">
                <a:solidFill>
                  <a:srgbClr val="6E9A35"/>
                </a:solidFill>
                <a:latin typeface="+mn-lt"/>
              </a:rPr>
              <a:t> </a:t>
            </a:r>
            <a:r>
              <a:rPr lang="en-US" sz="3200" b="1" dirty="0"/>
              <a:t/>
            </a:r>
            <a:br>
              <a:rPr lang="en-US" sz="3200" b="1" dirty="0"/>
            </a:br>
            <a:r>
              <a:rPr lang="en-US" sz="3200" b="1" i="1" dirty="0">
                <a:solidFill>
                  <a:srgbClr val="6E9A35"/>
                </a:solidFill>
                <a:latin typeface="Calibri body"/>
                <a:cs typeface="Calibri body"/>
              </a:rPr>
              <a:t>Three Core Practices</a:t>
            </a:r>
            <a:r>
              <a:rPr lang="en-US" sz="3200" i="1" dirty="0">
                <a:latin typeface="Calibri body"/>
                <a:cs typeface="Calibri body"/>
              </a:rPr>
              <a:t/>
            </a:r>
            <a:br>
              <a:rPr lang="en-US" sz="3200" i="1" dirty="0">
                <a:latin typeface="Calibri body"/>
                <a:cs typeface="Calibri body"/>
              </a:rPr>
            </a:br>
            <a:endParaRPr lang="en-US" sz="3200" b="1" i="1" dirty="0">
              <a:solidFill>
                <a:srgbClr val="6E9A35"/>
              </a:solidFill>
              <a:latin typeface="Calibri body"/>
              <a:ea typeface="Calibri" charset="0"/>
              <a:cs typeface="Calibri body"/>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0" y="2232818"/>
            <a:ext cx="7886700" cy="2903330"/>
          </a:xfrm>
        </p:spPr>
        <p:txBody>
          <a:bodyPr lIns="0" rIns="0">
            <a:noAutofit/>
          </a:bodyPr>
          <a:lstStyle/>
          <a:p>
            <a:pPr>
              <a:lnSpc>
                <a:spcPct val="150000"/>
              </a:lnSpc>
              <a:buClr>
                <a:srgbClr val="6E9A35"/>
              </a:buClr>
              <a:buBlip>
                <a:blip r:embed="rId4"/>
              </a:buBlip>
            </a:pPr>
            <a:r>
              <a:rPr lang="en-US" sz="3600" dirty="0" smtClean="0"/>
              <a:t> Asking </a:t>
            </a:r>
            <a:r>
              <a:rPr lang="en-US" sz="3600" dirty="0"/>
              <a:t>about and screening for </a:t>
            </a:r>
            <a:r>
              <a:rPr lang="en-US" sz="3600" dirty="0" smtClean="0"/>
              <a:t>trauma</a:t>
            </a:r>
          </a:p>
          <a:p>
            <a:pPr lvl="1">
              <a:lnSpc>
                <a:spcPct val="100000"/>
              </a:lnSpc>
              <a:buClr>
                <a:srgbClr val="6E9A35"/>
              </a:buClr>
              <a:buFont typeface="Wingdings" charset="2"/>
              <a:buChar char="§"/>
            </a:pPr>
            <a:r>
              <a:rPr lang="en-US" sz="2800" dirty="0" smtClean="0"/>
              <a:t>Some language you can use</a:t>
            </a:r>
          </a:p>
          <a:p>
            <a:pPr lvl="1">
              <a:lnSpc>
                <a:spcPct val="100000"/>
              </a:lnSpc>
              <a:buClr>
                <a:srgbClr val="6E9A35"/>
              </a:buClr>
              <a:buFont typeface="Wingdings" charset="2"/>
              <a:buChar char="§"/>
            </a:pPr>
            <a:r>
              <a:rPr lang="en-US" sz="2800" dirty="0"/>
              <a:t> </a:t>
            </a:r>
            <a:r>
              <a:rPr lang="en-US" sz="2800" dirty="0" smtClean="0"/>
              <a:t>Mind shift from “</a:t>
            </a:r>
            <a:r>
              <a:rPr lang="en-US" sz="2800" i="1" dirty="0" smtClean="0"/>
              <a:t>what’s wrong with you?</a:t>
            </a:r>
            <a:r>
              <a:rPr lang="en-US" sz="2800" dirty="0" smtClean="0"/>
              <a:t>” to </a:t>
            </a:r>
          </a:p>
          <a:p>
            <a:pPr marL="457200" lvl="1" indent="0">
              <a:lnSpc>
                <a:spcPct val="100000"/>
              </a:lnSpc>
              <a:buClr>
                <a:srgbClr val="6E9A35"/>
              </a:buClr>
              <a:buNone/>
            </a:pPr>
            <a:r>
              <a:rPr lang="en-US" sz="2800" dirty="0" smtClean="0"/>
              <a:t>“</a:t>
            </a:r>
            <a:r>
              <a:rPr lang="en-US" sz="2800" i="1" dirty="0" smtClean="0"/>
              <a:t>what happened to you?</a:t>
            </a:r>
            <a:r>
              <a:rPr lang="en-US" sz="2800" dirty="0" smtClean="0"/>
              <a:t>”</a:t>
            </a:r>
            <a:endParaRPr lang="en-US" sz="2800" dirty="0"/>
          </a:p>
          <a:p>
            <a:pPr lvl="1">
              <a:lnSpc>
                <a:spcPct val="150000"/>
              </a:lnSpc>
              <a:buClr>
                <a:srgbClr val="6E9A35"/>
              </a:buClr>
            </a:pPr>
            <a:endParaRPr lang="en-US" sz="3200" dirty="0" smtClean="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9483" y="4342154"/>
            <a:ext cx="2772000" cy="156169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27477524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2" y="1325444"/>
            <a:ext cx="7886700" cy="200705"/>
          </a:xfrm>
        </p:spPr>
        <p:txBody>
          <a:bodyPr lIns="0" rIns="0">
            <a:noAutofit/>
          </a:bodyPr>
          <a:lstStyle/>
          <a:p>
            <a:pPr algn="ctr"/>
            <a:r>
              <a:rPr lang="en-US" sz="3200" b="1" dirty="0" smtClean="0">
                <a:solidFill>
                  <a:srgbClr val="6E9A35"/>
                </a:solidFill>
                <a:latin typeface="+mn-lt"/>
              </a:rPr>
              <a:t>Trauma-Informed </a:t>
            </a:r>
            <a:r>
              <a:rPr lang="en-US" sz="3200" b="1" dirty="0">
                <a:solidFill>
                  <a:srgbClr val="6E9A35"/>
                </a:solidFill>
                <a:latin typeface="+mn-lt"/>
              </a:rPr>
              <a:t>Care</a:t>
            </a:r>
            <a:br>
              <a:rPr lang="en-US" sz="3200" b="1" dirty="0">
                <a:solidFill>
                  <a:srgbClr val="6E9A35"/>
                </a:solidFill>
                <a:latin typeface="+mn-lt"/>
              </a:rPr>
            </a:br>
            <a:r>
              <a:rPr lang="en-US" sz="3200" b="1" dirty="0">
                <a:solidFill>
                  <a:srgbClr val="6E9A35"/>
                </a:solidFill>
                <a:latin typeface="+mn-lt"/>
              </a:rPr>
              <a:t>at </a:t>
            </a:r>
            <a:r>
              <a:rPr lang="en-US" sz="3200" b="1" dirty="0" smtClean="0">
                <a:solidFill>
                  <a:srgbClr val="6E9A35"/>
                </a:solidFill>
                <a:latin typeface="+mn-lt"/>
              </a:rPr>
              <a:t>the </a:t>
            </a:r>
            <a:r>
              <a:rPr lang="en-US" sz="3200" b="1" i="1" dirty="0" smtClean="0">
                <a:solidFill>
                  <a:srgbClr val="6E9A35"/>
                </a:solidFill>
                <a:latin typeface="+mn-lt"/>
              </a:rPr>
              <a:t>Individual</a:t>
            </a:r>
            <a:r>
              <a:rPr lang="en-US" sz="3200" b="1" dirty="0" smtClean="0">
                <a:solidFill>
                  <a:srgbClr val="6E9A35"/>
                </a:solidFill>
                <a:latin typeface="+mn-lt"/>
              </a:rPr>
              <a:t> </a:t>
            </a:r>
            <a:r>
              <a:rPr lang="en-US" sz="3200" b="1" dirty="0">
                <a:solidFill>
                  <a:srgbClr val="6E9A35"/>
                </a:solidFill>
                <a:latin typeface="+mn-lt"/>
              </a:rPr>
              <a:t>Level:</a:t>
            </a:r>
            <a:br>
              <a:rPr lang="en-US" sz="3200" b="1" dirty="0">
                <a:solidFill>
                  <a:srgbClr val="6E9A35"/>
                </a:solidFill>
                <a:latin typeface="+mn-lt"/>
              </a:rPr>
            </a:br>
            <a:r>
              <a:rPr lang="en-US" sz="3200" b="1" dirty="0">
                <a:solidFill>
                  <a:srgbClr val="6E9A35"/>
                </a:solidFill>
                <a:latin typeface="+mn-lt"/>
              </a:rPr>
              <a:t> </a:t>
            </a:r>
            <a:r>
              <a:rPr lang="en-US" sz="3200" b="1" dirty="0"/>
              <a:t/>
            </a:r>
            <a:br>
              <a:rPr lang="en-US" sz="3200" b="1" dirty="0"/>
            </a:br>
            <a:r>
              <a:rPr lang="en-US" sz="3200" b="1" i="1" dirty="0">
                <a:solidFill>
                  <a:srgbClr val="6E9A35"/>
                </a:solidFill>
                <a:latin typeface="Calibri body"/>
                <a:cs typeface="Calibri body"/>
              </a:rPr>
              <a:t>Three Core Practices</a:t>
            </a:r>
            <a:r>
              <a:rPr lang="en-US" sz="3200" i="1" dirty="0">
                <a:latin typeface="Calibri body"/>
                <a:cs typeface="Calibri body"/>
              </a:rPr>
              <a:t/>
            </a:r>
            <a:br>
              <a:rPr lang="en-US" sz="3200" i="1" dirty="0">
                <a:latin typeface="Calibri body"/>
                <a:cs typeface="Calibri body"/>
              </a:rPr>
            </a:br>
            <a:endParaRPr lang="en-US" sz="3200" b="1" i="1" dirty="0">
              <a:solidFill>
                <a:srgbClr val="6E9A35"/>
              </a:solidFill>
              <a:latin typeface="Calibri body"/>
              <a:ea typeface="Calibri" charset="0"/>
              <a:cs typeface="Calibri body"/>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633870"/>
            <a:ext cx="7886700" cy="2903330"/>
          </a:xfrm>
        </p:spPr>
        <p:txBody>
          <a:bodyPr lIns="0" rIns="0">
            <a:noAutofit/>
          </a:bodyPr>
          <a:lstStyle/>
          <a:p>
            <a:pPr>
              <a:lnSpc>
                <a:spcPct val="150000"/>
              </a:lnSpc>
              <a:buClr>
                <a:srgbClr val="6E9A35"/>
              </a:buClr>
              <a:buBlip>
                <a:blip r:embed="rId4"/>
              </a:buBlip>
            </a:pPr>
            <a:r>
              <a:rPr lang="en-US" sz="3600" dirty="0" smtClean="0"/>
              <a:t>Identifying triggers</a:t>
            </a:r>
            <a:endParaRPr lang="en-US" sz="3600" dirty="0"/>
          </a:p>
          <a:p>
            <a:pPr marL="0" indent="0">
              <a:lnSpc>
                <a:spcPct val="150000"/>
              </a:lnSpc>
              <a:buClr>
                <a:srgbClr val="6E9A35"/>
              </a:buClr>
              <a:buNone/>
            </a:pPr>
            <a:endParaRPr lang="en-US" sz="3200" dirty="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9483" y="4342154"/>
            <a:ext cx="2772000" cy="156169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2039722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2" y="1325444"/>
            <a:ext cx="7886700" cy="200705"/>
          </a:xfrm>
        </p:spPr>
        <p:txBody>
          <a:bodyPr lIns="0" rIns="0">
            <a:noAutofit/>
          </a:bodyPr>
          <a:lstStyle/>
          <a:p>
            <a:pPr algn="ctr"/>
            <a:r>
              <a:rPr lang="en-US" sz="3200" b="1" dirty="0" smtClean="0">
                <a:solidFill>
                  <a:srgbClr val="6E9A35"/>
                </a:solidFill>
                <a:latin typeface="+mn-lt"/>
              </a:rPr>
              <a:t>Trauma-Informed </a:t>
            </a:r>
            <a:r>
              <a:rPr lang="en-US" sz="3200" b="1" dirty="0">
                <a:solidFill>
                  <a:srgbClr val="6E9A35"/>
                </a:solidFill>
                <a:latin typeface="+mn-lt"/>
              </a:rPr>
              <a:t>Care</a:t>
            </a:r>
            <a:br>
              <a:rPr lang="en-US" sz="3200" b="1" dirty="0">
                <a:solidFill>
                  <a:srgbClr val="6E9A35"/>
                </a:solidFill>
                <a:latin typeface="+mn-lt"/>
              </a:rPr>
            </a:br>
            <a:r>
              <a:rPr lang="en-US" sz="3200" b="1" dirty="0">
                <a:solidFill>
                  <a:srgbClr val="6E9A35"/>
                </a:solidFill>
                <a:latin typeface="+mn-lt"/>
              </a:rPr>
              <a:t>at </a:t>
            </a:r>
            <a:r>
              <a:rPr lang="en-US" sz="3200" b="1" dirty="0" smtClean="0">
                <a:solidFill>
                  <a:srgbClr val="6E9A35"/>
                </a:solidFill>
                <a:latin typeface="+mn-lt"/>
              </a:rPr>
              <a:t>the </a:t>
            </a:r>
            <a:r>
              <a:rPr lang="en-US" sz="3200" b="1" i="1" dirty="0" smtClean="0">
                <a:solidFill>
                  <a:srgbClr val="6E9A35"/>
                </a:solidFill>
                <a:latin typeface="+mn-lt"/>
              </a:rPr>
              <a:t>Individual</a:t>
            </a:r>
            <a:r>
              <a:rPr lang="en-US" sz="3200" b="1" dirty="0" smtClean="0">
                <a:solidFill>
                  <a:srgbClr val="6E9A35"/>
                </a:solidFill>
                <a:latin typeface="+mn-lt"/>
              </a:rPr>
              <a:t> </a:t>
            </a:r>
            <a:r>
              <a:rPr lang="en-US" sz="3200" b="1" dirty="0">
                <a:solidFill>
                  <a:srgbClr val="6E9A35"/>
                </a:solidFill>
                <a:latin typeface="+mn-lt"/>
              </a:rPr>
              <a:t>Level:</a:t>
            </a:r>
            <a:br>
              <a:rPr lang="en-US" sz="3200" b="1" dirty="0">
                <a:solidFill>
                  <a:srgbClr val="6E9A35"/>
                </a:solidFill>
                <a:latin typeface="+mn-lt"/>
              </a:rPr>
            </a:br>
            <a:r>
              <a:rPr lang="en-US" sz="3200" b="1" dirty="0">
                <a:solidFill>
                  <a:srgbClr val="6E9A35"/>
                </a:solidFill>
                <a:latin typeface="+mn-lt"/>
              </a:rPr>
              <a:t> </a:t>
            </a:r>
            <a:r>
              <a:rPr lang="en-US" sz="3200" b="1" dirty="0"/>
              <a:t/>
            </a:r>
            <a:br>
              <a:rPr lang="en-US" sz="3200" b="1" dirty="0"/>
            </a:br>
            <a:r>
              <a:rPr lang="en-US" sz="3200" b="1" i="1" dirty="0">
                <a:solidFill>
                  <a:srgbClr val="6E9A35"/>
                </a:solidFill>
                <a:latin typeface="Calibri body"/>
                <a:cs typeface="Calibri body"/>
              </a:rPr>
              <a:t>Three Core Practices</a:t>
            </a:r>
            <a:r>
              <a:rPr lang="en-US" sz="3200" i="1" dirty="0">
                <a:latin typeface="Calibri body"/>
                <a:cs typeface="Calibri body"/>
              </a:rPr>
              <a:t/>
            </a:r>
            <a:br>
              <a:rPr lang="en-US" sz="3200" i="1" dirty="0">
                <a:latin typeface="Calibri body"/>
                <a:cs typeface="Calibri body"/>
              </a:rPr>
            </a:br>
            <a:endParaRPr lang="en-US" sz="3200" b="1" i="1" dirty="0">
              <a:solidFill>
                <a:srgbClr val="6E9A35"/>
              </a:solidFill>
              <a:latin typeface="Calibri body"/>
              <a:ea typeface="Calibri" charset="0"/>
              <a:cs typeface="Calibri body"/>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633870"/>
            <a:ext cx="7886700" cy="2903330"/>
          </a:xfrm>
        </p:spPr>
        <p:txBody>
          <a:bodyPr lIns="0" rIns="0">
            <a:noAutofit/>
          </a:bodyPr>
          <a:lstStyle/>
          <a:p>
            <a:pPr>
              <a:lnSpc>
                <a:spcPct val="150000"/>
              </a:lnSpc>
              <a:buClr>
                <a:srgbClr val="6E9A35"/>
              </a:buClr>
              <a:buBlip>
                <a:blip r:embed="rId4"/>
              </a:buBlip>
            </a:pPr>
            <a:r>
              <a:rPr lang="en-US" sz="3600" dirty="0" smtClean="0"/>
              <a:t>Deescalation</a:t>
            </a:r>
            <a:endParaRPr lang="en-US" sz="3600" dirty="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9483" y="4342154"/>
            <a:ext cx="2772000" cy="156169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1256089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931" y="261092"/>
            <a:ext cx="7325140" cy="1265057"/>
          </a:xfrm>
        </p:spPr>
        <p:txBody>
          <a:bodyPr lIns="0" rIns="0">
            <a:noAutofit/>
          </a:bodyPr>
          <a:lstStyle/>
          <a:p>
            <a:r>
              <a:rPr lang="en-US" sz="3000" b="1" dirty="0" smtClean="0">
                <a:solidFill>
                  <a:srgbClr val="6E9A35"/>
                </a:solidFill>
                <a:latin typeface="Calibri" charset="0"/>
                <a:ea typeface="Calibri" charset="0"/>
                <a:cs typeface="Calibri" charset="0"/>
              </a:rPr>
              <a:t>The Six </a:t>
            </a:r>
            <a:r>
              <a:rPr lang="en-US" sz="3000" b="1" dirty="0">
                <a:solidFill>
                  <a:srgbClr val="6E9A35"/>
                </a:solidFill>
                <a:latin typeface="Calibri" charset="0"/>
                <a:ea typeface="Calibri" charset="0"/>
                <a:cs typeface="Calibri" charset="0"/>
              </a:rPr>
              <a:t>Key Principles of a </a:t>
            </a:r>
            <a:r>
              <a:rPr lang="en-US" sz="3000" b="1" dirty="0" smtClean="0">
                <a:solidFill>
                  <a:srgbClr val="6E9A35"/>
                </a:solidFill>
                <a:latin typeface="Calibri" charset="0"/>
                <a:ea typeface="Calibri" charset="0"/>
                <a:cs typeface="Calibri" charset="0"/>
              </a:rPr>
              <a:t>Trauma-Informed Approach</a:t>
            </a:r>
            <a:r>
              <a:rPr lang="en-US" sz="2800" b="1" dirty="0">
                <a:solidFill>
                  <a:srgbClr val="6E9A35"/>
                </a:solidFill>
                <a:latin typeface="Calibri" charset="0"/>
                <a:ea typeface="Calibri" charset="0"/>
                <a:cs typeface="Calibri" charset="0"/>
              </a:rPr>
              <a:t/>
            </a:r>
            <a:br>
              <a:rPr lang="en-US" sz="2800" b="1" dirty="0">
                <a:solidFill>
                  <a:srgbClr val="6E9A35"/>
                </a:solidFill>
                <a:latin typeface="Calibri" charset="0"/>
                <a:ea typeface="Calibri" charset="0"/>
                <a:cs typeface="Calibri" charset="0"/>
              </a:rPr>
            </a:br>
            <a:r>
              <a:rPr lang="en-US" sz="3000" b="1" dirty="0" smtClean="0">
                <a:solidFill>
                  <a:srgbClr val="6E9A35"/>
                </a:solidFill>
                <a:latin typeface="Calibri" charset="0"/>
                <a:ea typeface="Calibri" charset="0"/>
                <a:cs typeface="Calibri" charset="0"/>
              </a:rPr>
              <a:t> at the </a:t>
            </a:r>
            <a:r>
              <a:rPr lang="en-US" sz="3000" b="1" i="1" dirty="0" smtClean="0">
                <a:solidFill>
                  <a:srgbClr val="6E9A35"/>
                </a:solidFill>
                <a:latin typeface="Calibri" charset="0"/>
                <a:ea typeface="Calibri" charset="0"/>
                <a:cs typeface="Calibri" charset="0"/>
              </a:rPr>
              <a:t>Organizational </a:t>
            </a:r>
            <a:r>
              <a:rPr lang="en-US" sz="3000" b="1" dirty="0" smtClean="0">
                <a:solidFill>
                  <a:srgbClr val="6E9A35"/>
                </a:solidFill>
                <a:latin typeface="Calibri" charset="0"/>
                <a:ea typeface="Calibri" charset="0"/>
                <a:cs typeface="Calibri" charset="0"/>
              </a:rPr>
              <a:t>Level</a:t>
            </a:r>
            <a:endParaRPr lang="en-US" sz="3000" b="1" dirty="0">
              <a:solidFill>
                <a:srgbClr val="6E9A35"/>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480931" y="1825625"/>
            <a:ext cx="5980872" cy="4078218"/>
          </a:xfrm>
        </p:spPr>
        <p:txBody>
          <a:bodyPr lIns="0" rIns="0">
            <a:noAutofit/>
          </a:bodyPr>
          <a:lstStyle/>
          <a:p>
            <a:pPr>
              <a:lnSpc>
                <a:spcPct val="150000"/>
              </a:lnSpc>
              <a:buBlip>
                <a:blip r:embed="rId4"/>
              </a:buBlip>
            </a:pPr>
            <a:r>
              <a:rPr lang="en-US" sz="2400" dirty="0"/>
              <a:t>Safety </a:t>
            </a:r>
          </a:p>
          <a:p>
            <a:pPr>
              <a:lnSpc>
                <a:spcPct val="150000"/>
              </a:lnSpc>
              <a:buBlip>
                <a:blip r:embed="rId4"/>
              </a:buBlip>
            </a:pPr>
            <a:r>
              <a:rPr lang="en-US" sz="2400" dirty="0"/>
              <a:t>Trustworthiness and Transparency </a:t>
            </a:r>
          </a:p>
          <a:p>
            <a:pPr>
              <a:lnSpc>
                <a:spcPct val="150000"/>
              </a:lnSpc>
              <a:buBlip>
                <a:blip r:embed="rId4"/>
              </a:buBlip>
            </a:pPr>
            <a:r>
              <a:rPr lang="en-US" sz="2400" dirty="0"/>
              <a:t>Peer Support </a:t>
            </a:r>
          </a:p>
          <a:p>
            <a:pPr>
              <a:lnSpc>
                <a:spcPct val="150000"/>
              </a:lnSpc>
              <a:buBlip>
                <a:blip r:embed="rId4"/>
              </a:buBlip>
            </a:pPr>
            <a:r>
              <a:rPr lang="en-US" sz="2400" dirty="0"/>
              <a:t>Collaboration and Mutuality </a:t>
            </a:r>
          </a:p>
          <a:p>
            <a:pPr>
              <a:lnSpc>
                <a:spcPct val="150000"/>
              </a:lnSpc>
              <a:buBlip>
                <a:blip r:embed="rId4"/>
              </a:buBlip>
            </a:pPr>
            <a:r>
              <a:rPr lang="en-US" sz="2400" dirty="0"/>
              <a:t>Empowerment, Voice and Choice </a:t>
            </a:r>
          </a:p>
          <a:p>
            <a:pPr>
              <a:lnSpc>
                <a:spcPct val="150000"/>
              </a:lnSpc>
              <a:buBlip>
                <a:blip r:embed="rId4"/>
              </a:buBlip>
            </a:pPr>
            <a:r>
              <a:rPr lang="en-US" sz="2400" dirty="0"/>
              <a:t>Cultural, Historical and Gender Issues </a:t>
            </a: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23554"/>
            <a:ext cx="1292464" cy="1298561"/>
          </a:xfrm>
          <a:prstGeom prst="rect">
            <a:avLst/>
          </a:prstGeom>
        </p:spPr>
      </p:pic>
    </p:spTree>
    <p:extLst>
      <p:ext uri="{BB962C8B-B14F-4D97-AF65-F5344CB8AC3E}">
        <p14:creationId xmlns:p14="http://schemas.microsoft.com/office/powerpoint/2010/main" val="126603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53943"/>
            <a:ext cx="8521700" cy="707886"/>
          </a:xfrm>
          <a:prstGeom prst="rect">
            <a:avLst/>
          </a:prstGeom>
        </p:spPr>
        <p:txBody>
          <a:bodyPr wrap="square">
            <a:spAutoFit/>
          </a:bodyPr>
          <a:lstStyle/>
          <a:p>
            <a:r>
              <a:rPr lang="en-US" sz="4000" b="1" cap="small" dirty="0" smtClean="0">
                <a:solidFill>
                  <a:srgbClr val="045166"/>
                </a:solidFill>
                <a:latin typeface="Calibri"/>
                <a:cs typeface="Calibri"/>
              </a:rPr>
              <a:t>Your Staff and Secondary Trauma</a:t>
            </a:r>
            <a:endParaRPr lang="en-US" sz="5400" b="1" dirty="0">
              <a:solidFill>
                <a:srgbClr val="045166"/>
              </a:solidFill>
              <a:latin typeface="Calibri"/>
              <a:cs typeface="Calibri"/>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7946" y="5016500"/>
            <a:ext cx="3296354" cy="1854199"/>
          </a:xfrm>
          <a:prstGeom prst="rect">
            <a:avLst/>
          </a:prstGeom>
        </p:spPr>
      </p:pic>
      <p:sp>
        <p:nvSpPr>
          <p:cNvPr id="3" name="TextBox 2"/>
          <p:cNvSpPr txBox="1"/>
          <p:nvPr/>
        </p:nvSpPr>
        <p:spPr>
          <a:xfrm>
            <a:off x="901700" y="2006600"/>
            <a:ext cx="7200900" cy="369332"/>
          </a:xfrm>
          <a:prstGeom prst="rect">
            <a:avLst/>
          </a:prstGeom>
          <a:noFill/>
        </p:spPr>
        <p:txBody>
          <a:bodyPr wrap="square" rtlCol="0">
            <a:spAutoFit/>
          </a:bodyPr>
          <a:lstStyle/>
          <a:p>
            <a:endParaRPr lang="en-US" dirty="0"/>
          </a:p>
        </p:txBody>
      </p:sp>
      <p:sp>
        <p:nvSpPr>
          <p:cNvPr id="5" name="Rectangle 4"/>
          <p:cNvSpPr/>
          <p:nvPr/>
        </p:nvSpPr>
        <p:spPr>
          <a:xfrm>
            <a:off x="266700" y="1406435"/>
            <a:ext cx="8521700" cy="1200329"/>
          </a:xfrm>
          <a:prstGeom prst="rect">
            <a:avLst/>
          </a:prstGeom>
          <a:ln>
            <a:solidFill>
              <a:srgbClr val="000000"/>
            </a:solidFill>
          </a:ln>
        </p:spPr>
        <p:txBody>
          <a:bodyPr wrap="square">
            <a:spAutoFit/>
          </a:bodyPr>
          <a:lstStyle/>
          <a:p>
            <a:r>
              <a:rPr lang="en-US" b="1" i="1" dirty="0" smtClean="0"/>
              <a:t>Secondary trauma </a:t>
            </a:r>
            <a:r>
              <a:rPr lang="en-US" i="1" dirty="0" smtClean="0"/>
              <a:t>refers to the impact </a:t>
            </a:r>
            <a:r>
              <a:rPr lang="en-US" i="1" dirty="0"/>
              <a:t>on those who work closely with clients who have experienced trauma, in which </a:t>
            </a:r>
            <a:r>
              <a:rPr lang="en-US" i="1" dirty="0" smtClean="0"/>
              <a:t>professionals </a:t>
            </a:r>
            <a:r>
              <a:rPr lang="en-US" i="1" dirty="0"/>
              <a:t>are themselves traumatized by hearing about those experiences and then themselves exhibit posttraumatic stress </a:t>
            </a:r>
            <a:r>
              <a:rPr lang="en-US" i="1" dirty="0" smtClean="0"/>
              <a:t>symptoms. This can occur after a single traumatic incident or over time.</a:t>
            </a:r>
            <a:endParaRPr lang="en-US" i="1" dirty="0"/>
          </a:p>
        </p:txBody>
      </p:sp>
      <p:sp>
        <p:nvSpPr>
          <p:cNvPr id="6" name="TextBox 5"/>
          <p:cNvSpPr txBox="1"/>
          <p:nvPr/>
        </p:nvSpPr>
        <p:spPr>
          <a:xfrm>
            <a:off x="228600" y="2832100"/>
            <a:ext cx="8521700" cy="3908762"/>
          </a:xfrm>
          <a:prstGeom prst="rect">
            <a:avLst/>
          </a:prstGeom>
          <a:noFill/>
        </p:spPr>
        <p:txBody>
          <a:bodyPr wrap="square" rtlCol="0">
            <a:spAutoFit/>
          </a:bodyPr>
          <a:lstStyle/>
          <a:p>
            <a:r>
              <a:rPr lang="en-US" sz="2400" b="1" dirty="0" smtClean="0"/>
              <a:t>Common terms that sometimes overlap with secondary trauma:</a:t>
            </a:r>
          </a:p>
          <a:p>
            <a:pPr marL="285750" indent="-285750">
              <a:buFont typeface="Wingdings" charset="2"/>
              <a:buChar char="Ø"/>
            </a:pPr>
            <a:r>
              <a:rPr lang="en-US" sz="2400" dirty="0" smtClean="0"/>
              <a:t>Burnout</a:t>
            </a:r>
            <a:endParaRPr lang="en-US" sz="2400" dirty="0"/>
          </a:p>
          <a:p>
            <a:pPr marL="285750" indent="-285750">
              <a:buFont typeface="Wingdings" charset="2"/>
              <a:buChar char="Ø"/>
            </a:pPr>
            <a:r>
              <a:rPr lang="en-US" sz="2400" dirty="0" smtClean="0"/>
              <a:t>Compassion Fatigue </a:t>
            </a:r>
          </a:p>
          <a:p>
            <a:pPr marL="285750" indent="-285750">
              <a:buFont typeface="Wingdings" charset="2"/>
              <a:buChar char="Ø"/>
            </a:pPr>
            <a:r>
              <a:rPr lang="en-US" sz="2400" dirty="0" smtClean="0"/>
              <a:t>Vicarious Trauma</a:t>
            </a:r>
          </a:p>
          <a:p>
            <a:pPr marL="285750" indent="-285750">
              <a:buFont typeface="Wingdings" charset="2"/>
              <a:buChar char="Ø"/>
            </a:pPr>
            <a:endParaRPr lang="en-US" sz="1600" dirty="0" smtClean="0"/>
          </a:p>
          <a:p>
            <a:r>
              <a:rPr lang="en-US" sz="2000" dirty="0" smtClean="0"/>
              <a:t>Also bear in mind that staff often have </a:t>
            </a:r>
            <a:r>
              <a:rPr lang="en-US" sz="2000" b="1" i="1" dirty="0" smtClean="0"/>
              <a:t>their own </a:t>
            </a:r>
            <a:r>
              <a:rPr lang="en-US" sz="2000" dirty="0" smtClean="0"/>
              <a:t>trauma histories, or experiences with primary trauma.  </a:t>
            </a:r>
            <a:endParaRPr lang="en-US" sz="2000" dirty="0"/>
          </a:p>
          <a:p>
            <a:endParaRPr lang="en-US" sz="2000" dirty="0" smtClean="0"/>
          </a:p>
          <a:p>
            <a:r>
              <a:rPr lang="en-US" sz="2000" dirty="0" smtClean="0"/>
              <a:t>Puzzling behaviors in staff may stem from traumatic</a:t>
            </a:r>
          </a:p>
          <a:p>
            <a:r>
              <a:rPr lang="en-US" sz="2000" dirty="0" smtClean="0"/>
              <a:t>stress from either — or both — of these kinds of</a:t>
            </a:r>
          </a:p>
          <a:p>
            <a:r>
              <a:rPr lang="en-US" sz="2000" dirty="0" smtClean="0"/>
              <a:t>trauma. </a:t>
            </a:r>
            <a:endParaRPr lang="en-US" sz="2000" dirty="0"/>
          </a:p>
          <a:p>
            <a:endParaRPr lang="en-US" sz="1600" dirty="0"/>
          </a:p>
        </p:txBody>
      </p:sp>
      <p:sp>
        <p:nvSpPr>
          <p:cNvPr id="7" name="Footer Placeholder 3"/>
          <p:cNvSpPr>
            <a:spLocks noGrp="1"/>
          </p:cNvSpPr>
          <p:nvPr>
            <p:ph type="ftr" sz="quarter" idx="11"/>
          </p:nvPr>
        </p:nvSpPr>
        <p:spPr>
          <a:xfrm>
            <a:off x="0" y="6617752"/>
            <a:ext cx="6146800" cy="448286"/>
          </a:xfrm>
        </p:spPr>
        <p:txBody>
          <a:bodyPr/>
          <a:lstStyle/>
          <a:p>
            <a:r>
              <a:rPr lang="en-US" sz="900" dirty="0" smtClean="0"/>
              <a:t>© 2018</a:t>
            </a:r>
            <a:endParaRPr lang="en-US" sz="900" dirty="0"/>
          </a:p>
        </p:txBody>
      </p:sp>
    </p:spTree>
    <p:extLst>
      <p:ext uri="{BB962C8B-B14F-4D97-AF65-F5344CB8AC3E}">
        <p14:creationId xmlns:p14="http://schemas.microsoft.com/office/powerpoint/2010/main" val="31435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Scale>
                                      <p:cBhvr>
                                        <p:cTn id="14"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0" end="0"/>
                                            </p:txEl>
                                          </p:spTgt>
                                        </p:tgtEl>
                                        <p:attrNameLst>
                                          <p:attrName>ppt_x</p:attrName>
                                          <p:attrName>ppt_y</p:attrName>
                                        </p:attrNameLst>
                                      </p:cBhvr>
                                    </p:animMotion>
                                    <p:animEffect transition="in" filter="fade">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Scale>
                                      <p:cBhvr>
                                        <p:cTn id="21"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1" end="1"/>
                                            </p:txEl>
                                          </p:spTgt>
                                        </p:tgtEl>
                                        <p:attrNameLst>
                                          <p:attrName>ppt_x</p:attrName>
                                          <p:attrName>ppt_y</p:attrName>
                                        </p:attrNameLst>
                                      </p:cBhvr>
                                    </p:animMotion>
                                    <p:animEffect transition="in" filter="fade">
                                      <p:cBhvr>
                                        <p:cTn id="23" dur="1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Scale>
                                      <p:cBhvr>
                                        <p:cTn id="28"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xEl>
                                              <p:pRg st="2" end="2"/>
                                            </p:txEl>
                                          </p:spTgt>
                                        </p:tgtEl>
                                        <p:attrNameLst>
                                          <p:attrName>ppt_x</p:attrName>
                                          <p:attrName>ppt_y</p:attrName>
                                        </p:attrNameLst>
                                      </p:cBhvr>
                                    </p:animMotion>
                                    <p:animEffect transition="in" filter="fade">
                                      <p:cBhvr>
                                        <p:cTn id="30" dur="10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Scale>
                                      <p:cBhvr>
                                        <p:cTn id="35"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
                                            <p:txEl>
                                              <p:pRg st="3" end="3"/>
                                            </p:txEl>
                                          </p:spTgt>
                                        </p:tgtEl>
                                        <p:attrNameLst>
                                          <p:attrName>ppt_x</p:attrName>
                                          <p:attrName>ppt_y</p:attrName>
                                        </p:attrNameLst>
                                      </p:cBhvr>
                                    </p:animMotion>
                                    <p:animEffect transition="in" filter="fade">
                                      <p:cBhvr>
                                        <p:cTn id="37" dur="10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Scale>
                                      <p:cBhvr>
                                        <p:cTn id="42"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
                                            <p:txEl>
                                              <p:pRg st="5" end="5"/>
                                            </p:txEl>
                                          </p:spTgt>
                                        </p:tgtEl>
                                        <p:attrNameLst>
                                          <p:attrName>ppt_x</p:attrName>
                                          <p:attrName>ppt_y</p:attrName>
                                        </p:attrNameLst>
                                      </p:cBhvr>
                                    </p:animMotion>
                                    <p:animEffect transition="in" filter="fade">
                                      <p:cBhvr>
                                        <p:cTn id="44" dur="1000"/>
                                        <p:tgtEl>
                                          <p:spTgt spid="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Scale>
                                      <p:cBhvr>
                                        <p:cTn id="49"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6">
                                            <p:txEl>
                                              <p:pRg st="7" end="7"/>
                                            </p:txEl>
                                          </p:spTgt>
                                        </p:tgtEl>
                                        <p:attrNameLst>
                                          <p:attrName>ppt_x</p:attrName>
                                          <p:attrName>ppt_y</p:attrName>
                                        </p:attrNameLst>
                                      </p:cBhvr>
                                    </p:animMotion>
                                    <p:animEffect transition="in" filter="fade">
                                      <p:cBhvr>
                                        <p:cTn id="51" dur="1000"/>
                                        <p:tgtEl>
                                          <p:spTgt spid="6">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Scale>
                                      <p:cBhvr>
                                        <p:cTn id="56" dur="1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6">
                                            <p:txEl>
                                              <p:pRg st="8" end="8"/>
                                            </p:txEl>
                                          </p:spTgt>
                                        </p:tgtEl>
                                        <p:attrNameLst>
                                          <p:attrName>ppt_x</p:attrName>
                                          <p:attrName>ppt_y</p:attrName>
                                        </p:attrNameLst>
                                      </p:cBhvr>
                                    </p:animMotion>
                                    <p:animEffect transition="in" filter="fade">
                                      <p:cBhvr>
                                        <p:cTn id="58" dur="1000"/>
                                        <p:tgtEl>
                                          <p:spTgt spid="6">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Scale>
                                      <p:cBhvr>
                                        <p:cTn id="63" dur="1000" decel="50000" fill="hold">
                                          <p:stCondLst>
                                            <p:cond delay="0"/>
                                          </p:stCondLst>
                                        </p:cTn>
                                        <p:tgtEl>
                                          <p:spTgt spid="6">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6">
                                            <p:txEl>
                                              <p:pRg st="9" end="9"/>
                                            </p:txEl>
                                          </p:spTgt>
                                        </p:tgtEl>
                                        <p:attrNameLst>
                                          <p:attrName>ppt_x</p:attrName>
                                          <p:attrName>ppt_y</p:attrName>
                                        </p:attrNameLst>
                                      </p:cBhvr>
                                    </p:animMotion>
                                    <p:animEffect transition="in" filter="fade">
                                      <p:cBhvr>
                                        <p:cTn id="65"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2426" y="1236483"/>
            <a:ext cx="3387049" cy="987149"/>
          </a:xfrm>
          <a:noFill/>
        </p:spPr>
        <p:txBody>
          <a:bodyPr lIns="0" rIns="0">
            <a:noAutofit/>
          </a:bodyPr>
          <a:lstStyle/>
          <a:p>
            <a:pPr marL="0" indent="0">
              <a:lnSpc>
                <a:spcPct val="150000"/>
              </a:lnSpc>
              <a:spcBef>
                <a:spcPts val="0"/>
              </a:spcBef>
              <a:buNone/>
            </a:pPr>
            <a:r>
              <a:rPr lang="en-US" sz="2400" dirty="0" smtClean="0"/>
              <a:t>What’s the next step?</a:t>
            </a:r>
            <a:endParaRPr lang="en-US" sz="2400"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7308" y="705444"/>
            <a:ext cx="4695103" cy="344346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8387" y="3743724"/>
            <a:ext cx="2177760" cy="2177760"/>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5347" y="3656012"/>
            <a:ext cx="2158171" cy="2158171"/>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5588" y="29125"/>
            <a:ext cx="2716700" cy="3218511"/>
          </a:xfrm>
          <a:prstGeom prst="rect">
            <a:avLst/>
          </a:prstGeom>
          <a:solidFill>
            <a:schemeClr val="accent1"/>
          </a:solidFill>
        </p:spPr>
      </p:pic>
    </p:spTree>
    <p:extLst>
      <p:ext uri="{BB962C8B-B14F-4D97-AF65-F5344CB8AC3E}">
        <p14:creationId xmlns:p14="http://schemas.microsoft.com/office/powerpoint/2010/main" val="15711928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29228" y="3270558"/>
            <a:ext cx="3250702" cy="2682981"/>
          </a:xfrm>
        </p:spPr>
        <p:txBody>
          <a:bodyPr lIns="0" rIns="0">
            <a:noAutofit/>
          </a:bodyPr>
          <a:lstStyle/>
          <a:p>
            <a:r>
              <a:rPr lang="en-US" sz="1600" dirty="0" smtClean="0">
                <a:solidFill>
                  <a:srgbClr val="FF0000"/>
                </a:solidFill>
              </a:rPr>
              <a:t>INSERT CONTACT INFO FOR</a:t>
            </a:r>
          </a:p>
          <a:p>
            <a:r>
              <a:rPr lang="en-US" sz="1600" dirty="0" smtClean="0">
                <a:solidFill>
                  <a:srgbClr val="FF0000"/>
                </a:solidFill>
              </a:rPr>
              <a:t> RFAA HERE</a:t>
            </a:r>
            <a:endParaRPr lang="en-US" sz="1600" dirty="0">
              <a:solidFill>
                <a:srgbClr val="FF0000"/>
              </a:solidFill>
            </a:endParaRPr>
          </a:p>
        </p:txBody>
      </p:sp>
    </p:spTree>
    <p:extLst>
      <p:ext uri="{BB962C8B-B14F-4D97-AF65-F5344CB8AC3E}">
        <p14:creationId xmlns:p14="http://schemas.microsoft.com/office/powerpoint/2010/main" val="21886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3600" b="1" dirty="0"/>
              <a:t>When you hear the word </a:t>
            </a:r>
            <a:r>
              <a:rPr lang="en-US" sz="3600" b="1" i="1" dirty="0"/>
              <a:t>trauma</a:t>
            </a:r>
            <a:r>
              <a:rPr lang="en-US" sz="3600" b="1" dirty="0"/>
              <a:t>, what picture or image comes into your mind?</a:t>
            </a:r>
            <a:endParaRPr lang="en-US" sz="3600" b="1" dirty="0">
              <a:latin typeface="Calibri" charset="0"/>
              <a:ea typeface="Calibri" charset="0"/>
              <a:cs typeface="Calibri" charset="0"/>
            </a:endParaRPr>
          </a:p>
        </p:txBody>
      </p:sp>
      <p:pic>
        <p:nvPicPr>
          <p:cNvPr id="3" name="Content Placeholder 2"/>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718102" y="2301582"/>
            <a:ext cx="2353260" cy="2353260"/>
          </a:xfrm>
          <a:prstGeom prst="rect">
            <a:avLst/>
          </a:prstGeom>
        </p:spPr>
      </p:pic>
      <p:cxnSp>
        <p:nvCxnSpPr>
          <p:cNvPr id="19" name="Straight Connector 18"/>
          <p:cNvCxnSpPr/>
          <p:nvPr/>
        </p:nvCxnSpPr>
        <p:spPr>
          <a:xfrm>
            <a:off x="628650" y="1526149"/>
            <a:ext cx="78867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2567" y="2301582"/>
            <a:ext cx="2091109" cy="2085013"/>
          </a:xfrm>
          <a:prstGeom prst="rect">
            <a:avLst/>
          </a:prstGeom>
        </p:spPr>
      </p:pic>
    </p:spTree>
    <p:extLst>
      <p:ext uri="{BB962C8B-B14F-4D97-AF65-F5344CB8AC3E}">
        <p14:creationId xmlns:p14="http://schemas.microsoft.com/office/powerpoint/2010/main" val="694449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919" y="864081"/>
            <a:ext cx="4197368" cy="1847071"/>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60589" y="974315"/>
            <a:ext cx="3749792" cy="2289593"/>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0446" y="2711152"/>
            <a:ext cx="3987130" cy="2658086"/>
          </a:xfrm>
          <a:prstGeom prst="rect">
            <a:avLst/>
          </a:prstGeom>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45695" y="3263908"/>
            <a:ext cx="3664686" cy="2441153"/>
          </a:xfrm>
          <a:prstGeom prst="rect">
            <a:avLst/>
          </a:prstGeom>
        </p:spPr>
      </p:pic>
    </p:spTree>
    <p:extLst>
      <p:ext uri="{BB962C8B-B14F-4D97-AF65-F5344CB8AC3E}">
        <p14:creationId xmlns:p14="http://schemas.microsoft.com/office/powerpoint/2010/main" val="55630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3713" y="548817"/>
            <a:ext cx="3877392" cy="2603218"/>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1688" y="1352556"/>
            <a:ext cx="4352921" cy="2719052"/>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8734" y="3152035"/>
            <a:ext cx="4127350" cy="2597121"/>
          </a:xfrm>
          <a:prstGeom prst="rect">
            <a:avLst/>
          </a:prstGeom>
        </p:spPr>
      </p:pic>
    </p:spTree>
    <p:extLst>
      <p:ext uri="{BB962C8B-B14F-4D97-AF65-F5344CB8AC3E}">
        <p14:creationId xmlns:p14="http://schemas.microsoft.com/office/powerpoint/2010/main" val="186289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0281" y="-297"/>
            <a:ext cx="2743438" cy="6858594"/>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27368" y="2067577"/>
            <a:ext cx="1103472" cy="615749"/>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27368" y="3598203"/>
            <a:ext cx="1103472" cy="615749"/>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27368" y="5128829"/>
            <a:ext cx="1103472" cy="615749"/>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13160" y="1753605"/>
            <a:ext cx="1097375" cy="621846"/>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13160" y="3598203"/>
            <a:ext cx="1097375" cy="621846"/>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13160" y="5122732"/>
            <a:ext cx="1097375" cy="621846"/>
          </a:xfrm>
          <a:prstGeom prst="rect">
            <a:avLst/>
          </a:prstGeom>
        </p:spPr>
      </p:pic>
    </p:spTree>
    <p:extLst>
      <p:ext uri="{BB962C8B-B14F-4D97-AF65-F5344CB8AC3E}">
        <p14:creationId xmlns:p14="http://schemas.microsoft.com/office/powerpoint/2010/main" val="297946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pPr algn="ctr"/>
            <a:r>
              <a:rPr lang="en-US" sz="3200" b="1" i="1" dirty="0" smtClean="0">
                <a:solidFill>
                  <a:srgbClr val="0E659E"/>
                </a:solidFill>
                <a:latin typeface="+mn-lt"/>
              </a:rPr>
              <a:t>                       So What </a:t>
            </a:r>
            <a:r>
              <a:rPr lang="en-US" sz="3200" b="1" i="1" dirty="0">
                <a:solidFill>
                  <a:srgbClr val="0E659E"/>
                </a:solidFill>
                <a:latin typeface="+mn-lt"/>
              </a:rPr>
              <a:t>Exactly Is Trauma?</a:t>
            </a:r>
            <a:br>
              <a:rPr lang="en-US" sz="3200" b="1" i="1" dirty="0">
                <a:solidFill>
                  <a:srgbClr val="0E659E"/>
                </a:solidFill>
                <a:latin typeface="+mn-lt"/>
              </a:rPr>
            </a:br>
            <a:endParaRPr lang="en-US" sz="3200" b="1" i="1" dirty="0">
              <a:solidFill>
                <a:srgbClr val="0E659E"/>
              </a:solidFill>
              <a:latin typeface="+mn-lt"/>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0E659E"/>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1825626"/>
            <a:ext cx="7680462" cy="2418384"/>
          </a:xfrm>
        </p:spPr>
        <p:txBody>
          <a:bodyPr lIns="0" rIns="0">
            <a:noAutofit/>
          </a:bodyPr>
          <a:lstStyle/>
          <a:p>
            <a:pPr marL="0" indent="0">
              <a:lnSpc>
                <a:spcPct val="150000"/>
              </a:lnSpc>
              <a:buNone/>
            </a:pPr>
            <a:r>
              <a:rPr lang="en-US" sz="1800" b="1" dirty="0" smtClean="0">
                <a:ea typeface="ＭＳ 明朝"/>
                <a:cs typeface="Calibri"/>
              </a:rPr>
              <a:t> </a:t>
            </a:r>
            <a:r>
              <a:rPr lang="en-US" sz="2000" b="1" dirty="0">
                <a:ea typeface="ＭＳ 明朝"/>
                <a:cs typeface="Calibri"/>
              </a:rPr>
              <a:t>Trauma </a:t>
            </a:r>
            <a:r>
              <a:rPr lang="en-US" sz="2000" dirty="0">
                <a:ea typeface="ＭＳ 明朝"/>
                <a:cs typeface="Calibri"/>
              </a:rPr>
              <a:t>— individual trauma results from an </a:t>
            </a:r>
            <a:r>
              <a:rPr lang="en-US" sz="2000" b="1" i="1" dirty="0">
                <a:ea typeface="ＭＳ 明朝"/>
                <a:cs typeface="Calibri"/>
              </a:rPr>
              <a:t>event</a:t>
            </a:r>
            <a:r>
              <a:rPr lang="en-US" sz="2000" dirty="0">
                <a:ea typeface="ＭＳ 明朝"/>
                <a:cs typeface="Calibri"/>
              </a:rPr>
              <a:t>, series of events, or set of </a:t>
            </a:r>
            <a:r>
              <a:rPr lang="en-US" sz="2000" b="1" i="1" dirty="0">
                <a:ea typeface="ＭＳ 明朝"/>
                <a:cs typeface="Calibri"/>
              </a:rPr>
              <a:t>circumstances</a:t>
            </a:r>
            <a:r>
              <a:rPr lang="en-US" sz="2000" dirty="0">
                <a:ea typeface="ＭＳ 明朝"/>
                <a:cs typeface="Calibri"/>
              </a:rPr>
              <a:t> that is </a:t>
            </a:r>
            <a:r>
              <a:rPr lang="en-US" sz="2000" b="1" i="1" dirty="0">
                <a:ea typeface="ＭＳ 明朝"/>
                <a:cs typeface="Calibri"/>
              </a:rPr>
              <a:t>experienced</a:t>
            </a:r>
            <a:r>
              <a:rPr lang="en-US" sz="2000" dirty="0">
                <a:ea typeface="ＭＳ 明朝"/>
                <a:cs typeface="Calibri"/>
              </a:rPr>
              <a:t> by an individual </a:t>
            </a:r>
            <a:r>
              <a:rPr lang="en-US" sz="2000" b="1" i="1" dirty="0">
                <a:ea typeface="ＭＳ 明朝"/>
                <a:cs typeface="Calibri"/>
              </a:rPr>
              <a:t>as</a:t>
            </a:r>
            <a:r>
              <a:rPr lang="en-US" sz="2000" dirty="0">
                <a:ea typeface="ＭＳ 明朝"/>
                <a:cs typeface="Calibri"/>
              </a:rPr>
              <a:t> physically or emotionally</a:t>
            </a:r>
            <a:r>
              <a:rPr lang="en-US" sz="2000" b="1" i="1" dirty="0">
                <a:ea typeface="ＭＳ 明朝"/>
                <a:cs typeface="Calibri"/>
              </a:rPr>
              <a:t> harmful or life</a:t>
            </a:r>
            <a:r>
              <a:rPr lang="en-US" sz="2000" b="1" i="1" spc="-105" dirty="0">
                <a:ea typeface="ＭＳ 明朝"/>
                <a:cs typeface="Calibri"/>
              </a:rPr>
              <a:t> </a:t>
            </a:r>
            <a:r>
              <a:rPr lang="en-US" sz="2000" b="1" i="1" dirty="0">
                <a:ea typeface="ＭＳ 明朝"/>
                <a:cs typeface="Calibri"/>
              </a:rPr>
              <a:t>threatening </a:t>
            </a:r>
            <a:r>
              <a:rPr lang="en-US" sz="2000" dirty="0">
                <a:ea typeface="ＭＳ 明朝"/>
                <a:cs typeface="Calibri"/>
              </a:rPr>
              <a:t>and that has </a:t>
            </a:r>
            <a:r>
              <a:rPr lang="en-US" sz="2000" b="1" i="1" dirty="0">
                <a:ea typeface="ＭＳ 明朝"/>
                <a:cs typeface="Calibri"/>
              </a:rPr>
              <a:t>lasting adverse effects on</a:t>
            </a:r>
            <a:r>
              <a:rPr lang="en-US" sz="2000" dirty="0">
                <a:ea typeface="ＭＳ 明朝"/>
                <a:cs typeface="Calibri"/>
              </a:rPr>
              <a:t> the individual’s functioning and mental, physical, social,</a:t>
            </a:r>
            <a:r>
              <a:rPr lang="en-US" sz="2000" spc="-120" dirty="0">
                <a:ea typeface="ＭＳ 明朝"/>
                <a:cs typeface="Calibri"/>
              </a:rPr>
              <a:t> </a:t>
            </a:r>
            <a:r>
              <a:rPr lang="en-US" sz="2000" dirty="0">
                <a:ea typeface="ＭＳ 明朝"/>
                <a:cs typeface="Calibri"/>
              </a:rPr>
              <a:t>emotional, or spiritual </a:t>
            </a:r>
            <a:r>
              <a:rPr lang="en-US" sz="2000" b="1" i="1" dirty="0">
                <a:ea typeface="ＭＳ 明朝"/>
                <a:cs typeface="Calibri"/>
              </a:rPr>
              <a:t>well-being</a:t>
            </a:r>
            <a:r>
              <a:rPr lang="en-US" sz="2000" dirty="0">
                <a:ea typeface="ＭＳ 明朝"/>
                <a:cs typeface="Calibri"/>
              </a:rPr>
              <a:t>.</a:t>
            </a:r>
          </a:p>
          <a:p>
            <a:pPr>
              <a:lnSpc>
                <a:spcPct val="150000"/>
              </a:lnSpc>
              <a:spcBef>
                <a:spcPts val="0"/>
              </a:spcBef>
              <a:buBlip>
                <a:blip r:embed="rId4"/>
              </a:buBlip>
            </a:pPr>
            <a:endParaRPr lang="en-US" sz="1800" dirty="0"/>
          </a:p>
        </p:txBody>
      </p:sp>
      <p:sp>
        <p:nvSpPr>
          <p:cNvPr id="13" name="TextBox 12"/>
          <p:cNvSpPr txBox="1"/>
          <p:nvPr/>
        </p:nvSpPr>
        <p:spPr>
          <a:xfrm>
            <a:off x="5546035" y="4802193"/>
            <a:ext cx="3138430" cy="1242101"/>
          </a:xfrm>
          <a:prstGeom prst="rect">
            <a:avLst/>
          </a:prstGeom>
          <a:noFill/>
        </p:spPr>
        <p:txBody>
          <a:bodyPr wrap="square" lIns="0" rIns="0" rtlCol="0">
            <a:noAutofit/>
          </a:bodyPr>
          <a:lstStyle/>
          <a:p>
            <a:r>
              <a:rPr lang="en-US" sz="1600" i="1" dirty="0"/>
              <a:t>SAMSHA’s Concept of Trauma and Guidance for a Trauma-Informed Approach (2014)</a:t>
            </a:r>
            <a:r>
              <a:rPr lang="en-US" sz="1600" dirty="0"/>
              <a:t> </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5923"/>
            <a:ext cx="2256183" cy="1357748"/>
          </a:xfrm>
          <a:prstGeom prst="rect">
            <a:avLst/>
          </a:prstGeom>
        </p:spPr>
      </p:pic>
    </p:spTree>
    <p:extLst>
      <p:ext uri="{BB962C8B-B14F-4D97-AF65-F5344CB8AC3E}">
        <p14:creationId xmlns:p14="http://schemas.microsoft.com/office/powerpoint/2010/main" val="715298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6529" y="222387"/>
            <a:ext cx="8515350" cy="861548"/>
          </a:xfrm>
        </p:spPr>
        <p:txBody>
          <a:bodyPr lIns="0" rIns="0">
            <a:noAutofit/>
          </a:bodyPr>
          <a:lstStyle/>
          <a:p>
            <a:pPr algn="ctr"/>
            <a:r>
              <a:rPr lang="en-US" sz="2800" b="1" cap="small" dirty="0" smtClean="0">
                <a:solidFill>
                  <a:srgbClr val="0E659E"/>
                </a:solidFill>
                <a:latin typeface="+mn-lt"/>
              </a:rPr>
              <a:t/>
            </a:r>
            <a:br>
              <a:rPr lang="en-US" sz="2800" b="1" cap="small" dirty="0" smtClean="0">
                <a:solidFill>
                  <a:srgbClr val="0E659E"/>
                </a:solidFill>
                <a:latin typeface="+mn-lt"/>
              </a:rPr>
            </a:br>
            <a:r>
              <a:rPr lang="en-US" sz="2800" b="1" cap="small" dirty="0" smtClean="0">
                <a:solidFill>
                  <a:srgbClr val="3D3662"/>
                </a:solidFill>
                <a:latin typeface="+mn-lt"/>
              </a:rPr>
              <a:t>HOW </a:t>
            </a:r>
            <a:r>
              <a:rPr lang="en-US" sz="2800" b="1" cap="small" dirty="0">
                <a:solidFill>
                  <a:srgbClr val="3D3662"/>
                </a:solidFill>
                <a:latin typeface="+mn-lt"/>
              </a:rPr>
              <a:t>COMMON IS THE EXPERIENCE OF TRAUMA?</a:t>
            </a:r>
            <a:br>
              <a:rPr lang="en-US" sz="2800" b="1" cap="small" dirty="0">
                <a:solidFill>
                  <a:srgbClr val="3D3662"/>
                </a:solidFill>
                <a:latin typeface="+mn-lt"/>
              </a:rPr>
            </a:br>
            <a:endParaRPr lang="en-US" sz="2400" b="1" dirty="0">
              <a:solidFill>
                <a:srgbClr val="0E659E"/>
              </a:solidFill>
              <a:latin typeface="+mn-lt"/>
              <a:ea typeface="Calibri" charset="0"/>
              <a:cs typeface="Calibri" charset="0"/>
            </a:endParaRPr>
          </a:p>
        </p:txBody>
      </p:sp>
      <p:cxnSp>
        <p:nvCxnSpPr>
          <p:cNvPr id="19" name="Straight Connector 18"/>
          <p:cNvCxnSpPr/>
          <p:nvPr/>
        </p:nvCxnSpPr>
        <p:spPr>
          <a:xfrm>
            <a:off x="628650" y="981723"/>
            <a:ext cx="7886700" cy="0"/>
          </a:xfrm>
          <a:prstGeom prst="line">
            <a:avLst/>
          </a:prstGeom>
          <a:ln w="38100">
            <a:solidFill>
              <a:srgbClr val="191259"/>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59025" y="1107163"/>
            <a:ext cx="8806071" cy="4913922"/>
          </a:xfrm>
        </p:spPr>
        <p:txBody>
          <a:bodyPr lIns="0" rIns="0">
            <a:noAutofit/>
          </a:bodyPr>
          <a:lstStyle/>
          <a:p>
            <a:pPr marL="0" indent="0">
              <a:buNone/>
            </a:pPr>
            <a:r>
              <a:rPr lang="en-US" sz="2000" dirty="0"/>
              <a:t>While Americans once considered trauma to be a </a:t>
            </a:r>
            <a:r>
              <a:rPr lang="en-US" sz="2000" dirty="0" smtClean="0"/>
              <a:t>relatively </a:t>
            </a:r>
            <a:r>
              <a:rPr lang="en-US" sz="2000" dirty="0"/>
              <a:t>infrequent occurrence, most research finds that a majority of us —between </a:t>
            </a:r>
            <a:r>
              <a:rPr lang="en-US" sz="2000" b="1" dirty="0"/>
              <a:t>55 and 90%</a:t>
            </a:r>
            <a:r>
              <a:rPr lang="en-US" sz="2000" dirty="0"/>
              <a:t>— have experienced </a:t>
            </a:r>
            <a:r>
              <a:rPr lang="en-US" sz="2000" b="1" dirty="0"/>
              <a:t>at least one traumatic event</a:t>
            </a:r>
            <a:r>
              <a:rPr lang="en-US" sz="2000" dirty="0"/>
              <a:t>. </a:t>
            </a:r>
          </a:p>
          <a:p>
            <a:pPr marL="0" indent="0">
              <a:buNone/>
            </a:pPr>
            <a:r>
              <a:rPr lang="en-US" sz="2000" dirty="0"/>
              <a:t>The ACEs study found that almost </a:t>
            </a:r>
            <a:r>
              <a:rPr lang="en-US" sz="2000" b="1" dirty="0"/>
              <a:t>two thirds </a:t>
            </a:r>
            <a:r>
              <a:rPr lang="en-US" sz="2000" dirty="0"/>
              <a:t>of respondents reported at least one adverse childhood experience. </a:t>
            </a:r>
            <a:r>
              <a:rPr lang="en-US" sz="2000" dirty="0" smtClean="0"/>
              <a:t>And not all adverse or difficult experiences occur in childhood.</a:t>
            </a:r>
          </a:p>
          <a:p>
            <a:pPr marL="0" indent="0">
              <a:buNone/>
            </a:pPr>
            <a:r>
              <a:rPr lang="en-US" sz="2000" dirty="0" smtClean="0"/>
              <a:t>Potentially traumatic </a:t>
            </a:r>
            <a:r>
              <a:rPr lang="en-US" sz="2000" dirty="0"/>
              <a:t>experiences include experiencing or </a:t>
            </a:r>
            <a:r>
              <a:rPr lang="en-US" sz="2000" dirty="0" smtClean="0"/>
              <a:t>witnessing:</a:t>
            </a:r>
          </a:p>
          <a:p>
            <a:pPr marL="0" indent="0">
              <a:buNone/>
            </a:pPr>
            <a:endParaRPr lang="en-US" sz="2000" dirty="0"/>
          </a:p>
        </p:txBody>
      </p:sp>
      <p:sp>
        <p:nvSpPr>
          <p:cNvPr id="7" name="Content Placeholder 2"/>
          <p:cNvSpPr txBox="1">
            <a:spLocks/>
          </p:cNvSpPr>
          <p:nvPr/>
        </p:nvSpPr>
        <p:spPr>
          <a:xfrm>
            <a:off x="628650" y="3183252"/>
            <a:ext cx="7886700" cy="2991678"/>
          </a:xfrm>
          <a:prstGeom prst="rect">
            <a:avLst/>
          </a:prstGeom>
        </p:spPr>
        <p:txBody>
          <a:bodyPr vert="horz" lIns="0" tIns="45720" rIns="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Blip>
                <a:blip r:embed="rId4"/>
              </a:buBlip>
            </a:pPr>
            <a:r>
              <a:rPr lang="en-US" sz="1800" dirty="0" smtClean="0"/>
              <a:t>Domestic </a:t>
            </a:r>
            <a:r>
              <a:rPr lang="en-US" sz="1800" dirty="0"/>
              <a:t>and sexual </a:t>
            </a:r>
            <a:r>
              <a:rPr lang="en-US" sz="1800" dirty="0" smtClean="0"/>
              <a:t>violence</a:t>
            </a:r>
          </a:p>
          <a:p>
            <a:pPr>
              <a:lnSpc>
                <a:spcPct val="150000"/>
              </a:lnSpc>
              <a:buBlip>
                <a:blip r:embed="rId4"/>
              </a:buBlip>
            </a:pPr>
            <a:r>
              <a:rPr lang="en-US" sz="1800" dirty="0"/>
              <a:t>Natural disasters</a:t>
            </a:r>
          </a:p>
          <a:p>
            <a:pPr>
              <a:lnSpc>
                <a:spcPct val="150000"/>
              </a:lnSpc>
              <a:buBlip>
                <a:blip r:embed="rId4"/>
              </a:buBlip>
            </a:pPr>
            <a:r>
              <a:rPr lang="en-US" sz="1800" dirty="0"/>
              <a:t>Car, train and airplane </a:t>
            </a:r>
            <a:r>
              <a:rPr lang="en-US" sz="1800" dirty="0" smtClean="0"/>
              <a:t>crashes</a:t>
            </a:r>
          </a:p>
          <a:p>
            <a:pPr>
              <a:lnSpc>
                <a:spcPct val="150000"/>
              </a:lnSpc>
              <a:buBlip>
                <a:blip r:embed="rId4"/>
              </a:buBlip>
            </a:pPr>
            <a:r>
              <a:rPr lang="en-US" sz="1800" dirty="0" smtClean="0"/>
              <a:t>Combat</a:t>
            </a:r>
          </a:p>
          <a:p>
            <a:pPr>
              <a:lnSpc>
                <a:spcPct val="150000"/>
              </a:lnSpc>
              <a:buBlip>
                <a:blip r:embed="rId4"/>
              </a:buBlip>
            </a:pPr>
            <a:r>
              <a:rPr lang="en-US" sz="1800" dirty="0"/>
              <a:t>Becoming a </a:t>
            </a:r>
            <a:r>
              <a:rPr lang="en-US" sz="1800" dirty="0" smtClean="0"/>
              <a:t>refugee</a:t>
            </a:r>
          </a:p>
          <a:p>
            <a:pPr>
              <a:lnSpc>
                <a:spcPct val="150000"/>
              </a:lnSpc>
              <a:buBlip>
                <a:blip r:embed="rId4"/>
              </a:buBlip>
            </a:pPr>
            <a:r>
              <a:rPr lang="en-US" sz="1800" dirty="0" smtClean="0"/>
              <a:t>Homelessness</a:t>
            </a:r>
          </a:p>
          <a:p>
            <a:pPr>
              <a:lnSpc>
                <a:spcPct val="150000"/>
              </a:lnSpc>
              <a:buBlip>
                <a:blip r:embed="rId4"/>
              </a:buBlip>
            </a:pPr>
            <a:r>
              <a:rPr lang="en-US" sz="1800" dirty="0" smtClean="0"/>
              <a:t>Medical trauma</a:t>
            </a:r>
          </a:p>
          <a:p>
            <a:pPr>
              <a:lnSpc>
                <a:spcPct val="150000"/>
              </a:lnSpc>
              <a:buBlip>
                <a:blip r:embed="rId4"/>
              </a:buBlip>
            </a:pPr>
            <a:r>
              <a:rPr lang="en-US" sz="1800" dirty="0" smtClean="0"/>
              <a:t>Violent crime</a:t>
            </a:r>
          </a:p>
          <a:p>
            <a:pPr>
              <a:lnSpc>
                <a:spcPct val="150000"/>
              </a:lnSpc>
              <a:buBlip>
                <a:blip r:embed="rId4"/>
              </a:buBlip>
            </a:pPr>
            <a:r>
              <a:rPr lang="en-US" sz="1800" dirty="0" smtClean="0"/>
              <a:t>Bias and discrimination</a:t>
            </a:r>
          </a:p>
          <a:p>
            <a:pPr>
              <a:lnSpc>
                <a:spcPct val="150000"/>
              </a:lnSpc>
              <a:buBlip>
                <a:blip r:embed="rId4"/>
              </a:buBlip>
            </a:pPr>
            <a:r>
              <a:rPr lang="en-US" sz="1800" dirty="0" smtClean="0"/>
              <a:t>Hate crimes and hate speech</a:t>
            </a:r>
            <a:endParaRPr lang="en-US" sz="1800" dirty="0"/>
          </a:p>
          <a:p>
            <a:pPr>
              <a:lnSpc>
                <a:spcPct val="150000"/>
              </a:lnSpc>
              <a:buBlip>
                <a:blip r:embed="rId4"/>
              </a:buBlip>
            </a:pPr>
            <a:endParaRPr lang="en-US" sz="1800" dirty="0"/>
          </a:p>
          <a:p>
            <a:pPr>
              <a:lnSpc>
                <a:spcPct val="150000"/>
              </a:lnSpc>
              <a:buBlip>
                <a:blip r:embed="rId4"/>
              </a:buBlip>
            </a:pPr>
            <a:endParaRPr lang="en-US" sz="1800" dirty="0"/>
          </a:p>
          <a:p>
            <a:pPr marL="0" indent="0">
              <a:lnSpc>
                <a:spcPct val="150000"/>
              </a:lnSpc>
              <a:buNone/>
            </a:pPr>
            <a:endParaRPr lang="en-US" sz="1800" dirty="0"/>
          </a:p>
        </p:txBody>
      </p:sp>
    </p:spTree>
    <p:extLst>
      <p:ext uri="{BB962C8B-B14F-4D97-AF65-F5344CB8AC3E}">
        <p14:creationId xmlns:p14="http://schemas.microsoft.com/office/powerpoint/2010/main" val="1092780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FA Slides" id="{E3B36F05-52BA-B548-95FE-17AC32C12DB3}" vid="{DBE005C2-E7E0-BA44-B7E9-672C0E2955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RFA PowerPoint (2)</Template>
  <TotalTime>3159</TotalTime>
  <Words>5288</Words>
  <Application>Microsoft Office PowerPoint</Application>
  <PresentationFormat>On-screen Show (4:3)</PresentationFormat>
  <Paragraphs>423</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Calibri body</vt:lpstr>
      <vt:lpstr>Calibri Light</vt:lpstr>
      <vt:lpstr>Mangal</vt:lpstr>
      <vt:lpstr>ＭＳ 明朝</vt:lpstr>
      <vt:lpstr>Wingdings</vt:lpstr>
      <vt:lpstr>Office Theme</vt:lpstr>
      <vt:lpstr>FOUNDATIONS OF TRAUMA-INFORMED CARE</vt:lpstr>
      <vt:lpstr>CMS Requirements of Participation</vt:lpstr>
      <vt:lpstr>CMS Requirements of Participation</vt:lpstr>
      <vt:lpstr>When you hear the word trauma, what picture or image comes into your mind?</vt:lpstr>
      <vt:lpstr>PowerPoint Presentation</vt:lpstr>
      <vt:lpstr>PowerPoint Presentation</vt:lpstr>
      <vt:lpstr>PowerPoint Presentation</vt:lpstr>
      <vt:lpstr>                       So What Exactly Is Trauma? </vt:lpstr>
      <vt:lpstr> HOW COMMON IS THE EXPERIENCE OF TRAUMA? </vt:lpstr>
      <vt:lpstr>When confronted by external stimuli that are perceived as threats in the environment, humans react with a stress response. </vt:lpstr>
      <vt:lpstr>PowerPoint Presentation</vt:lpstr>
      <vt:lpstr>                How is Trauma different from  Traumatic Stress? </vt:lpstr>
      <vt:lpstr>IMPACT OF TRAUMATIC STRESS ON THE BRAIN  AND BODY</vt:lpstr>
      <vt:lpstr>IMPACT OF TRAUMATIC STRESS ON THE BRAIN  AND BODY</vt:lpstr>
      <vt:lpstr>IMPACT OF TRAUMA ON THE BRAIN AND BODY</vt:lpstr>
      <vt:lpstr>IMPACT OF TRAUMATIC STRESS ON THE BRAIN AND BODY</vt:lpstr>
      <vt:lpstr>TRAUMA AND OLDER ADULTS: CONSIDERATIONS</vt:lpstr>
      <vt:lpstr>PUZZLING BEHAVIORS IN OLDER ADULTS</vt:lpstr>
      <vt:lpstr>IF TRAUMA HISTORY ISN’T CONSIDERED… COMMON MISDIAGNOSISES</vt:lpstr>
      <vt:lpstr>What is trauma-informed care?</vt:lpstr>
      <vt:lpstr>THE 4 “R’s” of a Trauma Informed Approach</vt:lpstr>
      <vt:lpstr>   Six Key Steps on the Trauma-Informed Care Journey </vt:lpstr>
      <vt:lpstr>   Six Key Steps on the Trauma-Informed Care Journey </vt:lpstr>
      <vt:lpstr>But we’re a nursing home community, not a counseling center!</vt:lpstr>
      <vt:lpstr>Trauma-Specific Services</vt:lpstr>
      <vt:lpstr>Trauma-Informed Care at the  Individual and Organizational Levels </vt:lpstr>
      <vt:lpstr>Trauma-Informed Care at the Individual Level:   Three Core Principles </vt:lpstr>
      <vt:lpstr>Trauma-Informed Care at the Individual Level:   Three Core Principles </vt:lpstr>
      <vt:lpstr>Trauma-Informed Care at the Individual Level:   Three Core Principles </vt:lpstr>
      <vt:lpstr>Trauma-Informed Care at the Individual Level:   Three Core Practices </vt:lpstr>
      <vt:lpstr>Trauma-Informed Care at the Individual Level:   Three Core Practices </vt:lpstr>
      <vt:lpstr>Trauma-Informed Care at the Individual Level:   Three Core Practices </vt:lpstr>
      <vt:lpstr>Trauma-Informed Care at the Individual Level:   Three Core Practices </vt:lpstr>
      <vt:lpstr>The Six Key Principles of a Trauma-Informed Approach  at the Organizational Level</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Christen Ensor</dc:creator>
  <cp:lastModifiedBy>Ruta Prasauskas</cp:lastModifiedBy>
  <cp:revision>130</cp:revision>
  <dcterms:created xsi:type="dcterms:W3CDTF">2018-08-07T17:15:13Z</dcterms:created>
  <dcterms:modified xsi:type="dcterms:W3CDTF">2019-03-08T17:09:58Z</dcterms:modified>
</cp:coreProperties>
</file>